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sldIdLst>
    <p:sldId id="292" r:id="rId5"/>
    <p:sldId id="303" r:id="rId6"/>
    <p:sldId id="305" r:id="rId7"/>
    <p:sldId id="296" r:id="rId8"/>
    <p:sldId id="297" r:id="rId9"/>
    <p:sldId id="278" r:id="rId10"/>
    <p:sldId id="307" r:id="rId11"/>
    <p:sldId id="339" r:id="rId12"/>
    <p:sldId id="309" r:id="rId13"/>
    <p:sldId id="300" r:id="rId14"/>
    <p:sldId id="301" r:id="rId15"/>
    <p:sldId id="308" r:id="rId16"/>
    <p:sldId id="409" r:id="rId17"/>
    <p:sldId id="302" r:id="rId18"/>
    <p:sldId id="263" r:id="rId19"/>
    <p:sldId id="298" r:id="rId20"/>
    <p:sldId id="359" r:id="rId21"/>
    <p:sldId id="360" r:id="rId22"/>
    <p:sldId id="412" r:id="rId23"/>
    <p:sldId id="413" r:id="rId24"/>
    <p:sldId id="312" r:id="rId25"/>
    <p:sldId id="283" r:id="rId26"/>
    <p:sldId id="371" r:id="rId27"/>
    <p:sldId id="372" r:id="rId28"/>
    <p:sldId id="374" r:id="rId29"/>
    <p:sldId id="376" r:id="rId30"/>
    <p:sldId id="379" r:id="rId31"/>
    <p:sldId id="381" r:id="rId32"/>
    <p:sldId id="383" r:id="rId33"/>
    <p:sldId id="387" r:id="rId34"/>
    <p:sldId id="388" r:id="rId35"/>
    <p:sldId id="316" r:id="rId36"/>
    <p:sldId id="392" r:id="rId37"/>
    <p:sldId id="393" r:id="rId38"/>
    <p:sldId id="366" r:id="rId39"/>
    <p:sldId id="367" r:id="rId40"/>
    <p:sldId id="368" r:id="rId41"/>
    <p:sldId id="333" r:id="rId42"/>
    <p:sldId id="369" r:id="rId43"/>
    <p:sldId id="406" r:id="rId44"/>
    <p:sldId id="408" r:id="rId45"/>
    <p:sldId id="389" r:id="rId46"/>
    <p:sldId id="356" r:id="rId47"/>
    <p:sldId id="332" r:id="rId48"/>
    <p:sldId id="335" r:id="rId49"/>
    <p:sldId id="338" r:id="rId50"/>
    <p:sldId id="357" r:id="rId51"/>
    <p:sldId id="336" r:id="rId52"/>
    <p:sldId id="337" r:id="rId53"/>
    <p:sldId id="370" r:id="rId54"/>
    <p:sldId id="355" r:id="rId55"/>
    <p:sldId id="390" r:id="rId56"/>
    <p:sldId id="399" r:id="rId57"/>
    <p:sldId id="407" r:id="rId58"/>
    <p:sldId id="400" r:id="rId59"/>
    <p:sldId id="398" r:id="rId60"/>
    <p:sldId id="401" r:id="rId61"/>
    <p:sldId id="403" r:id="rId62"/>
    <p:sldId id="404" r:id="rId63"/>
    <p:sldId id="40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amp; Data Ingestion" id="{CC1D9C9A-AA45-41F8-94D8-4231E20660FF}">
          <p14:sldIdLst>
            <p14:sldId id="292"/>
            <p14:sldId id="303"/>
            <p14:sldId id="305"/>
            <p14:sldId id="296"/>
            <p14:sldId id="297"/>
            <p14:sldId id="278"/>
            <p14:sldId id="307"/>
            <p14:sldId id="339"/>
            <p14:sldId id="309"/>
            <p14:sldId id="300"/>
            <p14:sldId id="301"/>
            <p14:sldId id="308"/>
            <p14:sldId id="409"/>
            <p14:sldId id="302"/>
            <p14:sldId id="263"/>
            <p14:sldId id="298"/>
            <p14:sldId id="359"/>
            <p14:sldId id="360"/>
            <p14:sldId id="412"/>
            <p14:sldId id="413"/>
          </p14:sldIdLst>
        </p14:section>
        <p14:section name="2. Batch Data Processing/Storage and Data Architecture" id="{F45A8960-8ADA-4864-BE36-12D2AA20703E}">
          <p14:sldIdLst>
            <p14:sldId id="312"/>
            <p14:sldId id="283"/>
            <p14:sldId id="371"/>
            <p14:sldId id="372"/>
            <p14:sldId id="374"/>
            <p14:sldId id="376"/>
            <p14:sldId id="379"/>
            <p14:sldId id="381"/>
            <p14:sldId id="383"/>
          </p14:sldIdLst>
        </p14:section>
        <p14:section name="3. Machine Learning Model" id="{4948063C-4366-4E4A-BB65-6ED3E569C7A5}">
          <p14:sldIdLst>
            <p14:sldId id="387"/>
            <p14:sldId id="388"/>
            <p14:sldId id="316"/>
            <p14:sldId id="392"/>
            <p14:sldId id="393"/>
            <p14:sldId id="366"/>
            <p14:sldId id="367"/>
            <p14:sldId id="368"/>
            <p14:sldId id="333"/>
            <p14:sldId id="369"/>
            <p14:sldId id="406"/>
            <p14:sldId id="408"/>
          </p14:sldIdLst>
        </p14:section>
        <p14:section name="4. Dashboard" id="{C75970B0-1D6D-433D-9A3A-387DF4BFB828}">
          <p14:sldIdLst>
            <p14:sldId id="389"/>
            <p14:sldId id="356"/>
            <p14:sldId id="332"/>
            <p14:sldId id="335"/>
            <p14:sldId id="338"/>
            <p14:sldId id="357"/>
            <p14:sldId id="336"/>
            <p14:sldId id="337"/>
            <p14:sldId id="370"/>
            <p14:sldId id="355"/>
          </p14:sldIdLst>
        </p14:section>
        <p14:section name="5. Monitoring, Logging, Conclusion &amp; Retro" id="{B370D02C-EF95-4163-88DE-FDD71621B471}">
          <p14:sldIdLst>
            <p14:sldId id="390"/>
            <p14:sldId id="399"/>
            <p14:sldId id="407"/>
            <p14:sldId id="400"/>
            <p14:sldId id="398"/>
            <p14:sldId id="401"/>
            <p14:sldId id="403"/>
            <p14:sldId id="404"/>
            <p14:sldId id="405"/>
          </p14:sldIdLst>
        </p14:section>
        <p14:section name="EDA &amp; Data Cleanup (google)" id="{41FB4FA2-9D02-49A6-A19E-644F512344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742E"/>
    <a:srgbClr val="3E6327"/>
    <a:srgbClr val="499195"/>
    <a:srgbClr val="FFFFFF"/>
    <a:srgbClr val="385723"/>
    <a:srgbClr val="FFF2CC"/>
    <a:srgbClr val="C9E2B8"/>
    <a:srgbClr val="70AD47"/>
    <a:srgbClr val="C50B90"/>
    <a:srgbClr val="0266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3A2B77-E5A8-43BC-89DE-FAB9C7C6AE0E}" v="8" dt="2024-05-04T11:15:36.4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4660"/>
  </p:normalViewPr>
  <p:slideViewPr>
    <p:cSldViewPr snapToGrid="0">
      <p:cViewPr varScale="1">
        <p:scale>
          <a:sx n="91" d="100"/>
          <a:sy n="91" d="100"/>
        </p:scale>
        <p:origin x="7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svg"/><Relationship Id="rId1" Type="http://schemas.openxmlformats.org/officeDocument/2006/relationships/image" Target="../media/image154.png"/><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57.svg"/></Relationships>
</file>

<file path=ppt/diagrams/_rels/data2.xml.rels><?xml version="1.0" encoding="UTF-8" standalone="yes"?>
<Relationships xmlns="http://schemas.openxmlformats.org/package/2006/relationships"><Relationship Id="rId8" Type="http://schemas.openxmlformats.org/officeDocument/2006/relationships/image" Target="../media/image171.sv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svg"/><Relationship Id="rId1" Type="http://schemas.openxmlformats.org/officeDocument/2006/relationships/image" Target="../media/image164.png"/><Relationship Id="rId6" Type="http://schemas.openxmlformats.org/officeDocument/2006/relationships/image" Target="../media/image169.svg"/><Relationship Id="rId5" Type="http://schemas.openxmlformats.org/officeDocument/2006/relationships/image" Target="../media/image168.png"/><Relationship Id="rId4" Type="http://schemas.openxmlformats.org/officeDocument/2006/relationships/image" Target="../media/image16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svg"/><Relationship Id="rId1" Type="http://schemas.openxmlformats.org/officeDocument/2006/relationships/image" Target="../media/image154.png"/><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5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1.sv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svg"/><Relationship Id="rId1" Type="http://schemas.openxmlformats.org/officeDocument/2006/relationships/image" Target="../media/image164.png"/><Relationship Id="rId6" Type="http://schemas.openxmlformats.org/officeDocument/2006/relationships/image" Target="../media/image169.svg"/><Relationship Id="rId5" Type="http://schemas.openxmlformats.org/officeDocument/2006/relationships/image" Target="../media/image168.png"/><Relationship Id="rId4" Type="http://schemas.openxmlformats.org/officeDocument/2006/relationships/image" Target="../media/image167.sv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95D518-FE4F-4ED0-9B30-694FFB6DEE4D}" type="doc">
      <dgm:prSet loTypeId="urn:microsoft.com/office/officeart/2018/2/layout/IconCircleList" loCatId="icon" qsTypeId="urn:microsoft.com/office/officeart/2005/8/quickstyle/simple1" qsCatId="simple" csTypeId="urn:microsoft.com/office/officeart/2005/8/colors/accent2_5" csCatId="accent2" phldr="1"/>
      <dgm:spPr/>
      <dgm:t>
        <a:bodyPr/>
        <a:lstStyle/>
        <a:p>
          <a:endParaRPr lang="en-US"/>
        </a:p>
      </dgm:t>
    </dgm:pt>
    <dgm:pt modelId="{6235709D-2714-47BD-B33B-8C2F161DCB3A}">
      <dgm:prSet custT="1"/>
      <dgm:spPr/>
      <dgm:t>
        <a:bodyPr/>
        <a:lstStyle/>
        <a:p>
          <a:pPr>
            <a:lnSpc>
              <a:spcPct val="100000"/>
            </a:lnSpc>
          </a:pPr>
          <a:r>
            <a:rPr lang="en-SG" sz="1800" b="1"/>
            <a:t>Pre-data collection</a:t>
          </a:r>
          <a:endParaRPr lang="en-US" sz="1800" b="1"/>
        </a:p>
      </dgm:t>
    </dgm:pt>
    <dgm:pt modelId="{7B2EDA1E-D557-43B2-B8A1-5C4819EA72C7}" type="parTrans" cxnId="{AD4C8E71-50E9-4C8C-ABB2-BF11D96F585B}">
      <dgm:prSet/>
      <dgm:spPr/>
      <dgm:t>
        <a:bodyPr/>
        <a:lstStyle/>
        <a:p>
          <a:endParaRPr lang="en-US" sz="1800" b="0"/>
        </a:p>
      </dgm:t>
    </dgm:pt>
    <dgm:pt modelId="{4B9BFFC9-81A7-4C42-A631-ABAC6A05A5BE}" type="sibTrans" cxnId="{AD4C8E71-50E9-4C8C-ABB2-BF11D96F585B}">
      <dgm:prSet/>
      <dgm:spPr/>
      <dgm:t>
        <a:bodyPr/>
        <a:lstStyle/>
        <a:p>
          <a:pPr>
            <a:lnSpc>
              <a:spcPct val="100000"/>
            </a:lnSpc>
          </a:pPr>
          <a:endParaRPr lang="en-US" sz="1800" b="0"/>
        </a:p>
      </dgm:t>
    </dgm:pt>
    <dgm:pt modelId="{F2E2DCFD-DB3C-493B-B3D1-54A5004DEEC4}">
      <dgm:prSet custT="1"/>
      <dgm:spPr/>
      <dgm:t>
        <a:bodyPr/>
        <a:lstStyle/>
        <a:p>
          <a:pPr>
            <a:lnSpc>
              <a:spcPct val="100000"/>
            </a:lnSpc>
          </a:pPr>
          <a:r>
            <a:rPr lang="en-SG" sz="1800" b="0"/>
            <a:t>Data availability &amp; Data quality</a:t>
          </a:r>
          <a:endParaRPr lang="en-US" sz="1800" b="0"/>
        </a:p>
      </dgm:t>
    </dgm:pt>
    <dgm:pt modelId="{70DA8760-6A90-4096-91F1-E239E28A0763}" type="parTrans" cxnId="{D80AA8BF-A328-48BB-92D2-F974515EDC2F}">
      <dgm:prSet/>
      <dgm:spPr/>
      <dgm:t>
        <a:bodyPr/>
        <a:lstStyle/>
        <a:p>
          <a:endParaRPr lang="en-US" sz="1800" b="0"/>
        </a:p>
      </dgm:t>
    </dgm:pt>
    <dgm:pt modelId="{35974B8B-32C6-4A22-9FCD-532941682141}" type="sibTrans" cxnId="{D80AA8BF-A328-48BB-92D2-F974515EDC2F}">
      <dgm:prSet/>
      <dgm:spPr/>
      <dgm:t>
        <a:bodyPr/>
        <a:lstStyle/>
        <a:p>
          <a:pPr>
            <a:lnSpc>
              <a:spcPct val="100000"/>
            </a:lnSpc>
          </a:pPr>
          <a:endParaRPr lang="en-US" sz="1800" b="0"/>
        </a:p>
      </dgm:t>
    </dgm:pt>
    <dgm:pt modelId="{92033AA7-7116-4DB5-8B18-54BC0CC397D6}">
      <dgm:prSet custT="1"/>
      <dgm:spPr/>
      <dgm:t>
        <a:bodyPr/>
        <a:lstStyle/>
        <a:p>
          <a:pPr>
            <a:lnSpc>
              <a:spcPct val="100000"/>
            </a:lnSpc>
          </a:pPr>
          <a:r>
            <a:rPr lang="en-SG" sz="1800" b="0"/>
            <a:t>Data ingestion</a:t>
          </a:r>
          <a:endParaRPr lang="en-US" sz="1800" b="0"/>
        </a:p>
      </dgm:t>
    </dgm:pt>
    <dgm:pt modelId="{40604C8C-92B1-49CC-B3C5-A8FF6BB5CF5E}" type="parTrans" cxnId="{8DC84CFC-9FD3-4063-A72E-3EF40AD17B9D}">
      <dgm:prSet/>
      <dgm:spPr/>
      <dgm:t>
        <a:bodyPr/>
        <a:lstStyle/>
        <a:p>
          <a:endParaRPr lang="en-US" sz="1800" b="0"/>
        </a:p>
      </dgm:t>
    </dgm:pt>
    <dgm:pt modelId="{49C87601-EE58-4EC9-8470-85B184A243E6}" type="sibTrans" cxnId="{8DC84CFC-9FD3-4063-A72E-3EF40AD17B9D}">
      <dgm:prSet/>
      <dgm:spPr/>
      <dgm:t>
        <a:bodyPr/>
        <a:lstStyle/>
        <a:p>
          <a:pPr>
            <a:lnSpc>
              <a:spcPct val="100000"/>
            </a:lnSpc>
          </a:pPr>
          <a:endParaRPr lang="en-US" sz="1800" b="0"/>
        </a:p>
      </dgm:t>
    </dgm:pt>
    <dgm:pt modelId="{13DD9351-09A0-411B-9269-34FDC8BC4FF0}" type="pres">
      <dgm:prSet presAssocID="{3E95D518-FE4F-4ED0-9B30-694FFB6DEE4D}" presName="root" presStyleCnt="0">
        <dgm:presLayoutVars>
          <dgm:dir/>
          <dgm:resizeHandles val="exact"/>
        </dgm:presLayoutVars>
      </dgm:prSet>
      <dgm:spPr/>
    </dgm:pt>
    <dgm:pt modelId="{51C1DFAA-D3EE-491F-B0F7-9CB16A5F526A}" type="pres">
      <dgm:prSet presAssocID="{3E95D518-FE4F-4ED0-9B30-694FFB6DEE4D}" presName="container" presStyleCnt="0">
        <dgm:presLayoutVars>
          <dgm:dir/>
          <dgm:resizeHandles val="exact"/>
        </dgm:presLayoutVars>
      </dgm:prSet>
      <dgm:spPr/>
    </dgm:pt>
    <dgm:pt modelId="{2902AF22-E68E-4DB0-BE5B-7B0AE9C9B57C}" type="pres">
      <dgm:prSet presAssocID="{6235709D-2714-47BD-B33B-8C2F161DCB3A}" presName="compNode" presStyleCnt="0"/>
      <dgm:spPr/>
    </dgm:pt>
    <dgm:pt modelId="{26AC8D1F-1431-4C66-A5D9-B3F5F010D115}" type="pres">
      <dgm:prSet presAssocID="{6235709D-2714-47BD-B33B-8C2F161DCB3A}" presName="iconBgRect" presStyleLbl="bgShp" presStyleIdx="0" presStyleCnt="3"/>
      <dgm:spPr/>
    </dgm:pt>
    <dgm:pt modelId="{6442FAEB-D797-4628-8F80-F0A35F5DA8AA}" type="pres">
      <dgm:prSet presAssocID="{6235709D-2714-47BD-B33B-8C2F161DCB3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EBE9D1C4-5982-407C-9F4D-A4D803931530}" type="pres">
      <dgm:prSet presAssocID="{6235709D-2714-47BD-B33B-8C2F161DCB3A}" presName="spaceRect" presStyleCnt="0"/>
      <dgm:spPr/>
    </dgm:pt>
    <dgm:pt modelId="{154A3189-940C-4159-B8E4-9BFC75DBD9E1}" type="pres">
      <dgm:prSet presAssocID="{6235709D-2714-47BD-B33B-8C2F161DCB3A}" presName="textRect" presStyleLbl="revTx" presStyleIdx="0" presStyleCnt="3">
        <dgm:presLayoutVars>
          <dgm:chMax val="1"/>
          <dgm:chPref val="1"/>
        </dgm:presLayoutVars>
      </dgm:prSet>
      <dgm:spPr/>
    </dgm:pt>
    <dgm:pt modelId="{40893297-57D3-4D9D-B0B3-F2E8346AC12E}" type="pres">
      <dgm:prSet presAssocID="{4B9BFFC9-81A7-4C42-A631-ABAC6A05A5BE}" presName="sibTrans" presStyleLbl="sibTrans2D1" presStyleIdx="0" presStyleCnt="0"/>
      <dgm:spPr/>
    </dgm:pt>
    <dgm:pt modelId="{19A3BC30-78D9-41C5-8656-7AF1265BB4D1}" type="pres">
      <dgm:prSet presAssocID="{F2E2DCFD-DB3C-493B-B3D1-54A5004DEEC4}" presName="compNode" presStyleCnt="0"/>
      <dgm:spPr/>
    </dgm:pt>
    <dgm:pt modelId="{830DFEA0-478C-4469-B0CD-EC21AFBB47F6}" type="pres">
      <dgm:prSet presAssocID="{F2E2DCFD-DB3C-493B-B3D1-54A5004DEEC4}" presName="iconBgRect" presStyleLbl="bgShp" presStyleIdx="1" presStyleCnt="3" custLinFactNeighborY="3532"/>
      <dgm:spPr/>
    </dgm:pt>
    <dgm:pt modelId="{71855EEF-68CA-47E1-92D1-189AD0C6B425}" type="pres">
      <dgm:prSet presAssocID="{F2E2DCFD-DB3C-493B-B3D1-54A5004DEEC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578ED456-C8F2-4121-86BF-432448236819}" type="pres">
      <dgm:prSet presAssocID="{F2E2DCFD-DB3C-493B-B3D1-54A5004DEEC4}" presName="spaceRect" presStyleCnt="0"/>
      <dgm:spPr/>
    </dgm:pt>
    <dgm:pt modelId="{6E45FB43-C861-474F-90E5-29798FED0007}" type="pres">
      <dgm:prSet presAssocID="{F2E2DCFD-DB3C-493B-B3D1-54A5004DEEC4}" presName="textRect" presStyleLbl="revTx" presStyleIdx="1" presStyleCnt="3" custScaleX="114857">
        <dgm:presLayoutVars>
          <dgm:chMax val="1"/>
          <dgm:chPref val="1"/>
        </dgm:presLayoutVars>
      </dgm:prSet>
      <dgm:spPr/>
    </dgm:pt>
    <dgm:pt modelId="{6E1D5643-7E47-4AC7-BB12-B26F1BC2D9E5}" type="pres">
      <dgm:prSet presAssocID="{35974B8B-32C6-4A22-9FCD-532941682141}" presName="sibTrans" presStyleLbl="sibTrans2D1" presStyleIdx="0" presStyleCnt="0"/>
      <dgm:spPr/>
    </dgm:pt>
    <dgm:pt modelId="{F3D334C0-D604-426F-AD33-FE20576E013A}" type="pres">
      <dgm:prSet presAssocID="{92033AA7-7116-4DB5-8B18-54BC0CC397D6}" presName="compNode" presStyleCnt="0"/>
      <dgm:spPr/>
    </dgm:pt>
    <dgm:pt modelId="{8E8A7EF7-95DB-4766-93E1-7E43D750EA6B}" type="pres">
      <dgm:prSet presAssocID="{92033AA7-7116-4DB5-8B18-54BC0CC397D6}" presName="iconBgRect" presStyleLbl="bgShp" presStyleIdx="2" presStyleCnt="3"/>
      <dgm:spPr/>
    </dgm:pt>
    <dgm:pt modelId="{D7127507-139C-4631-8E22-D8CDB0150840}" type="pres">
      <dgm:prSet presAssocID="{92033AA7-7116-4DB5-8B18-54BC0CC397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rrow: Slight curve"/>
        </a:ext>
      </dgm:extLst>
    </dgm:pt>
    <dgm:pt modelId="{C51A2E8F-3D5D-4441-BA27-FC2D2746E77E}" type="pres">
      <dgm:prSet presAssocID="{92033AA7-7116-4DB5-8B18-54BC0CC397D6}" presName="spaceRect" presStyleCnt="0"/>
      <dgm:spPr/>
    </dgm:pt>
    <dgm:pt modelId="{50810365-4B78-4540-B42C-EAAD2F04F1F9}" type="pres">
      <dgm:prSet presAssocID="{92033AA7-7116-4DB5-8B18-54BC0CC397D6}" presName="textRect" presStyleLbl="revTx" presStyleIdx="2" presStyleCnt="3">
        <dgm:presLayoutVars>
          <dgm:chMax val="1"/>
          <dgm:chPref val="1"/>
        </dgm:presLayoutVars>
      </dgm:prSet>
      <dgm:spPr/>
    </dgm:pt>
  </dgm:ptLst>
  <dgm:cxnLst>
    <dgm:cxn modelId="{7BD43C15-7BE6-49EC-A041-8381450923F6}" type="presOf" srcId="{4B9BFFC9-81A7-4C42-A631-ABAC6A05A5BE}" destId="{40893297-57D3-4D9D-B0B3-F2E8346AC12E}" srcOrd="0" destOrd="0" presId="urn:microsoft.com/office/officeart/2018/2/layout/IconCircleList"/>
    <dgm:cxn modelId="{03DDB24C-0639-4B84-A41A-6BF8F37A0767}" type="presOf" srcId="{35974B8B-32C6-4A22-9FCD-532941682141}" destId="{6E1D5643-7E47-4AC7-BB12-B26F1BC2D9E5}" srcOrd="0" destOrd="0" presId="urn:microsoft.com/office/officeart/2018/2/layout/IconCircleList"/>
    <dgm:cxn modelId="{AD4C8E71-50E9-4C8C-ABB2-BF11D96F585B}" srcId="{3E95D518-FE4F-4ED0-9B30-694FFB6DEE4D}" destId="{6235709D-2714-47BD-B33B-8C2F161DCB3A}" srcOrd="0" destOrd="0" parTransId="{7B2EDA1E-D557-43B2-B8A1-5C4819EA72C7}" sibTransId="{4B9BFFC9-81A7-4C42-A631-ABAC6A05A5BE}"/>
    <dgm:cxn modelId="{DB4E3D75-4B07-4556-9E55-29AEA12C063B}" type="presOf" srcId="{F2E2DCFD-DB3C-493B-B3D1-54A5004DEEC4}" destId="{6E45FB43-C861-474F-90E5-29798FED0007}" srcOrd="0" destOrd="0" presId="urn:microsoft.com/office/officeart/2018/2/layout/IconCircleList"/>
    <dgm:cxn modelId="{9E76AB81-DB38-45CF-B473-04DC32568B31}" type="presOf" srcId="{3E95D518-FE4F-4ED0-9B30-694FFB6DEE4D}" destId="{13DD9351-09A0-411B-9269-34FDC8BC4FF0}" srcOrd="0" destOrd="0" presId="urn:microsoft.com/office/officeart/2018/2/layout/IconCircleList"/>
    <dgm:cxn modelId="{87E6F28F-E493-44C8-826C-1C508B59FF6B}" type="presOf" srcId="{92033AA7-7116-4DB5-8B18-54BC0CC397D6}" destId="{50810365-4B78-4540-B42C-EAAD2F04F1F9}" srcOrd="0" destOrd="0" presId="urn:microsoft.com/office/officeart/2018/2/layout/IconCircleList"/>
    <dgm:cxn modelId="{D80AA8BF-A328-48BB-92D2-F974515EDC2F}" srcId="{3E95D518-FE4F-4ED0-9B30-694FFB6DEE4D}" destId="{F2E2DCFD-DB3C-493B-B3D1-54A5004DEEC4}" srcOrd="1" destOrd="0" parTransId="{70DA8760-6A90-4096-91F1-E239E28A0763}" sibTransId="{35974B8B-32C6-4A22-9FCD-532941682141}"/>
    <dgm:cxn modelId="{0196D0CF-D72C-4E7A-93F9-A3E494A88446}" type="presOf" srcId="{6235709D-2714-47BD-B33B-8C2F161DCB3A}" destId="{154A3189-940C-4159-B8E4-9BFC75DBD9E1}" srcOrd="0" destOrd="0" presId="urn:microsoft.com/office/officeart/2018/2/layout/IconCircleList"/>
    <dgm:cxn modelId="{8DC84CFC-9FD3-4063-A72E-3EF40AD17B9D}" srcId="{3E95D518-FE4F-4ED0-9B30-694FFB6DEE4D}" destId="{92033AA7-7116-4DB5-8B18-54BC0CC397D6}" srcOrd="2" destOrd="0" parTransId="{40604C8C-92B1-49CC-B3C5-A8FF6BB5CF5E}" sibTransId="{49C87601-EE58-4EC9-8470-85B184A243E6}"/>
    <dgm:cxn modelId="{B379FB66-EB75-49BB-AF8A-187FAA554876}" type="presParOf" srcId="{13DD9351-09A0-411B-9269-34FDC8BC4FF0}" destId="{51C1DFAA-D3EE-491F-B0F7-9CB16A5F526A}" srcOrd="0" destOrd="0" presId="urn:microsoft.com/office/officeart/2018/2/layout/IconCircleList"/>
    <dgm:cxn modelId="{475D320D-F4C4-4A40-913D-DDC436ABEE54}" type="presParOf" srcId="{51C1DFAA-D3EE-491F-B0F7-9CB16A5F526A}" destId="{2902AF22-E68E-4DB0-BE5B-7B0AE9C9B57C}" srcOrd="0" destOrd="0" presId="urn:microsoft.com/office/officeart/2018/2/layout/IconCircleList"/>
    <dgm:cxn modelId="{0980DC04-1BAA-48A0-9547-659DFB8830DE}" type="presParOf" srcId="{2902AF22-E68E-4DB0-BE5B-7B0AE9C9B57C}" destId="{26AC8D1F-1431-4C66-A5D9-B3F5F010D115}" srcOrd="0" destOrd="0" presId="urn:microsoft.com/office/officeart/2018/2/layout/IconCircleList"/>
    <dgm:cxn modelId="{F18B67A0-9296-4BDE-AD08-5FA23FF84348}" type="presParOf" srcId="{2902AF22-E68E-4DB0-BE5B-7B0AE9C9B57C}" destId="{6442FAEB-D797-4628-8F80-F0A35F5DA8AA}" srcOrd="1" destOrd="0" presId="urn:microsoft.com/office/officeart/2018/2/layout/IconCircleList"/>
    <dgm:cxn modelId="{AA1B0C42-C5A5-4EA4-92A6-1DDD13866E80}" type="presParOf" srcId="{2902AF22-E68E-4DB0-BE5B-7B0AE9C9B57C}" destId="{EBE9D1C4-5982-407C-9F4D-A4D803931530}" srcOrd="2" destOrd="0" presId="urn:microsoft.com/office/officeart/2018/2/layout/IconCircleList"/>
    <dgm:cxn modelId="{308F5360-0DF6-40AC-BA9C-D8109DA86FD8}" type="presParOf" srcId="{2902AF22-E68E-4DB0-BE5B-7B0AE9C9B57C}" destId="{154A3189-940C-4159-B8E4-9BFC75DBD9E1}" srcOrd="3" destOrd="0" presId="urn:microsoft.com/office/officeart/2018/2/layout/IconCircleList"/>
    <dgm:cxn modelId="{2A7AC89C-850F-4348-A7E1-D63898B7E379}" type="presParOf" srcId="{51C1DFAA-D3EE-491F-B0F7-9CB16A5F526A}" destId="{40893297-57D3-4D9D-B0B3-F2E8346AC12E}" srcOrd="1" destOrd="0" presId="urn:microsoft.com/office/officeart/2018/2/layout/IconCircleList"/>
    <dgm:cxn modelId="{949DF61E-CF7B-477D-96B3-B2076130D1D1}" type="presParOf" srcId="{51C1DFAA-D3EE-491F-B0F7-9CB16A5F526A}" destId="{19A3BC30-78D9-41C5-8656-7AF1265BB4D1}" srcOrd="2" destOrd="0" presId="urn:microsoft.com/office/officeart/2018/2/layout/IconCircleList"/>
    <dgm:cxn modelId="{341FCB6F-35CA-4CF8-9EB9-9B92C2694284}" type="presParOf" srcId="{19A3BC30-78D9-41C5-8656-7AF1265BB4D1}" destId="{830DFEA0-478C-4469-B0CD-EC21AFBB47F6}" srcOrd="0" destOrd="0" presId="urn:microsoft.com/office/officeart/2018/2/layout/IconCircleList"/>
    <dgm:cxn modelId="{191E21DF-C73C-4D14-90FF-4A1513E68823}" type="presParOf" srcId="{19A3BC30-78D9-41C5-8656-7AF1265BB4D1}" destId="{71855EEF-68CA-47E1-92D1-189AD0C6B425}" srcOrd="1" destOrd="0" presId="urn:microsoft.com/office/officeart/2018/2/layout/IconCircleList"/>
    <dgm:cxn modelId="{38A5BADB-6E09-4D3A-B7E3-97FC951EF41F}" type="presParOf" srcId="{19A3BC30-78D9-41C5-8656-7AF1265BB4D1}" destId="{578ED456-C8F2-4121-86BF-432448236819}" srcOrd="2" destOrd="0" presId="urn:microsoft.com/office/officeart/2018/2/layout/IconCircleList"/>
    <dgm:cxn modelId="{9EBB87F2-4F4A-4F00-AB00-02017AE87F4E}" type="presParOf" srcId="{19A3BC30-78D9-41C5-8656-7AF1265BB4D1}" destId="{6E45FB43-C861-474F-90E5-29798FED0007}" srcOrd="3" destOrd="0" presId="urn:microsoft.com/office/officeart/2018/2/layout/IconCircleList"/>
    <dgm:cxn modelId="{4F56A49E-E59B-4A52-AEE0-7CC00B2F6B3C}" type="presParOf" srcId="{51C1DFAA-D3EE-491F-B0F7-9CB16A5F526A}" destId="{6E1D5643-7E47-4AC7-BB12-B26F1BC2D9E5}" srcOrd="3" destOrd="0" presId="urn:microsoft.com/office/officeart/2018/2/layout/IconCircleList"/>
    <dgm:cxn modelId="{53D45CA0-08D1-4B16-BBD2-8D862A721E04}" type="presParOf" srcId="{51C1DFAA-D3EE-491F-B0F7-9CB16A5F526A}" destId="{F3D334C0-D604-426F-AD33-FE20576E013A}" srcOrd="4" destOrd="0" presId="urn:microsoft.com/office/officeart/2018/2/layout/IconCircleList"/>
    <dgm:cxn modelId="{EA93DF24-526C-43B3-8149-4EE12598918D}" type="presParOf" srcId="{F3D334C0-D604-426F-AD33-FE20576E013A}" destId="{8E8A7EF7-95DB-4766-93E1-7E43D750EA6B}" srcOrd="0" destOrd="0" presId="urn:microsoft.com/office/officeart/2018/2/layout/IconCircleList"/>
    <dgm:cxn modelId="{AC28342F-2323-44B5-9296-2686568A4626}" type="presParOf" srcId="{F3D334C0-D604-426F-AD33-FE20576E013A}" destId="{D7127507-139C-4631-8E22-D8CDB0150840}" srcOrd="1" destOrd="0" presId="urn:microsoft.com/office/officeart/2018/2/layout/IconCircleList"/>
    <dgm:cxn modelId="{A486EE38-8EB4-4F60-92BB-8CFC17DEABAC}" type="presParOf" srcId="{F3D334C0-D604-426F-AD33-FE20576E013A}" destId="{C51A2E8F-3D5D-4441-BA27-FC2D2746E77E}" srcOrd="2" destOrd="0" presId="urn:microsoft.com/office/officeart/2018/2/layout/IconCircleList"/>
    <dgm:cxn modelId="{A04BF58D-0B64-4BD6-AD96-30251571ADFE}" type="presParOf" srcId="{F3D334C0-D604-426F-AD33-FE20576E013A}" destId="{50810365-4B78-4540-B42C-EAAD2F04F1F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95D518-FE4F-4ED0-9B30-694FFB6DEE4D}" type="doc">
      <dgm:prSet loTypeId="urn:microsoft.com/office/officeart/2018/2/layout/IconCircleList" loCatId="icon" qsTypeId="urn:microsoft.com/office/officeart/2005/8/quickstyle/simple1" qsCatId="simple" csTypeId="urn:microsoft.com/office/officeart/2005/8/colors/accent1_5" csCatId="accent1" phldr="1"/>
      <dgm:spPr/>
      <dgm:t>
        <a:bodyPr/>
        <a:lstStyle/>
        <a:p>
          <a:endParaRPr lang="en-US"/>
        </a:p>
      </dgm:t>
    </dgm:pt>
    <dgm:pt modelId="{95CD21B2-A7D1-463A-A853-ACBD79BFA6F4}">
      <dgm:prSet custT="1"/>
      <dgm:spPr/>
      <dgm:t>
        <a:bodyPr/>
        <a:lstStyle/>
        <a:p>
          <a:pPr>
            <a:lnSpc>
              <a:spcPct val="100000"/>
            </a:lnSpc>
          </a:pPr>
          <a:r>
            <a:rPr lang="en-SG" sz="1800"/>
            <a:t>Scalability</a:t>
          </a:r>
          <a:endParaRPr lang="en-US" sz="1800"/>
        </a:p>
      </dgm:t>
    </dgm:pt>
    <dgm:pt modelId="{3C6FC14A-ADB9-499C-94DE-6A1AF4EA9F52}" type="parTrans" cxnId="{248CA409-AC2D-4A8D-B7FE-D3503C3EF035}">
      <dgm:prSet/>
      <dgm:spPr/>
      <dgm:t>
        <a:bodyPr/>
        <a:lstStyle/>
        <a:p>
          <a:endParaRPr lang="en-US" sz="1800"/>
        </a:p>
      </dgm:t>
    </dgm:pt>
    <dgm:pt modelId="{90105E8B-44D8-4CF8-A90A-CA081898BBE1}" type="sibTrans" cxnId="{248CA409-AC2D-4A8D-B7FE-D3503C3EF035}">
      <dgm:prSet/>
      <dgm:spPr/>
      <dgm:t>
        <a:bodyPr/>
        <a:lstStyle/>
        <a:p>
          <a:pPr>
            <a:lnSpc>
              <a:spcPct val="100000"/>
            </a:lnSpc>
          </a:pPr>
          <a:endParaRPr lang="en-US" sz="1800"/>
        </a:p>
      </dgm:t>
    </dgm:pt>
    <dgm:pt modelId="{422E25A5-3C3E-48DF-B48A-5FF66F61DDC3}">
      <dgm:prSet custT="1"/>
      <dgm:spPr/>
      <dgm:t>
        <a:bodyPr/>
        <a:lstStyle/>
        <a:p>
          <a:pPr>
            <a:lnSpc>
              <a:spcPct val="100000"/>
            </a:lnSpc>
          </a:pPr>
          <a:r>
            <a:rPr lang="en-SG" sz="1800"/>
            <a:t>Model monitoring </a:t>
          </a:r>
          <a:endParaRPr lang="en-US" sz="1800"/>
        </a:p>
      </dgm:t>
    </dgm:pt>
    <dgm:pt modelId="{24E5AAF7-DE6F-473F-849E-688B864B44F6}" type="parTrans" cxnId="{69D2D258-1322-4F0F-994D-ABABA9193E97}">
      <dgm:prSet/>
      <dgm:spPr/>
      <dgm:t>
        <a:bodyPr/>
        <a:lstStyle/>
        <a:p>
          <a:endParaRPr lang="en-US" sz="1800"/>
        </a:p>
      </dgm:t>
    </dgm:pt>
    <dgm:pt modelId="{D12945BA-3355-4072-AD76-1EB281CA7E65}" type="sibTrans" cxnId="{69D2D258-1322-4F0F-994D-ABABA9193E97}">
      <dgm:prSet/>
      <dgm:spPr/>
      <dgm:t>
        <a:bodyPr/>
        <a:lstStyle/>
        <a:p>
          <a:pPr>
            <a:lnSpc>
              <a:spcPct val="100000"/>
            </a:lnSpc>
          </a:pPr>
          <a:endParaRPr lang="en-US" sz="1800"/>
        </a:p>
      </dgm:t>
    </dgm:pt>
    <dgm:pt modelId="{EDF44F69-C4B7-479E-B5DF-C7BE5252F63B}">
      <dgm:prSet custT="1"/>
      <dgm:spPr/>
      <dgm:t>
        <a:bodyPr/>
        <a:lstStyle/>
        <a:p>
          <a:pPr>
            <a:lnSpc>
              <a:spcPct val="100000"/>
            </a:lnSpc>
          </a:pPr>
          <a:r>
            <a:rPr lang="en-US" sz="1800"/>
            <a:t>Cost of Data Acquisition</a:t>
          </a:r>
        </a:p>
      </dgm:t>
    </dgm:pt>
    <dgm:pt modelId="{FEDB6A23-7370-4003-BDBA-01EC7C6C8C72}" type="parTrans" cxnId="{4E60C82E-2C96-492D-9424-3E94307219CB}">
      <dgm:prSet/>
      <dgm:spPr/>
      <dgm:t>
        <a:bodyPr/>
        <a:lstStyle/>
        <a:p>
          <a:endParaRPr lang="en-US" sz="1800"/>
        </a:p>
      </dgm:t>
    </dgm:pt>
    <dgm:pt modelId="{022533BA-1FF2-43AC-B338-50D38E24BA7D}" type="sibTrans" cxnId="{4E60C82E-2C96-492D-9424-3E94307219CB}">
      <dgm:prSet/>
      <dgm:spPr/>
      <dgm:t>
        <a:bodyPr/>
        <a:lstStyle/>
        <a:p>
          <a:endParaRPr lang="en-US" sz="1800"/>
        </a:p>
      </dgm:t>
    </dgm:pt>
    <dgm:pt modelId="{9F70A80D-5B86-473F-8920-6ED5E74E82E9}">
      <dgm:prSet custT="1"/>
      <dgm:spPr/>
      <dgm:t>
        <a:bodyPr/>
        <a:lstStyle/>
        <a:p>
          <a:pPr>
            <a:lnSpc>
              <a:spcPct val="100000"/>
            </a:lnSpc>
          </a:pPr>
          <a:r>
            <a:rPr lang="en-SG" sz="1800" b="1"/>
            <a:t>Post data collection</a:t>
          </a:r>
          <a:endParaRPr lang="en-US" sz="1800"/>
        </a:p>
      </dgm:t>
    </dgm:pt>
    <dgm:pt modelId="{486752FB-664B-4ACC-AA42-290DE3512CEE}" type="parTrans" cxnId="{A446D2C2-673C-4DB9-858E-F2E3D8926E60}">
      <dgm:prSet/>
      <dgm:spPr/>
      <dgm:t>
        <a:bodyPr/>
        <a:lstStyle/>
        <a:p>
          <a:endParaRPr lang="en-SG" sz="1800"/>
        </a:p>
      </dgm:t>
    </dgm:pt>
    <dgm:pt modelId="{AB4D1932-36B4-4DDB-A3E8-DA51C55B27B3}" type="sibTrans" cxnId="{A446D2C2-673C-4DB9-858E-F2E3D8926E60}">
      <dgm:prSet/>
      <dgm:spPr/>
      <dgm:t>
        <a:bodyPr/>
        <a:lstStyle/>
        <a:p>
          <a:pPr>
            <a:lnSpc>
              <a:spcPct val="100000"/>
            </a:lnSpc>
          </a:pPr>
          <a:endParaRPr lang="en-SG" sz="1800"/>
        </a:p>
      </dgm:t>
    </dgm:pt>
    <dgm:pt modelId="{13DD9351-09A0-411B-9269-34FDC8BC4FF0}" type="pres">
      <dgm:prSet presAssocID="{3E95D518-FE4F-4ED0-9B30-694FFB6DEE4D}" presName="root" presStyleCnt="0">
        <dgm:presLayoutVars>
          <dgm:dir/>
          <dgm:resizeHandles val="exact"/>
        </dgm:presLayoutVars>
      </dgm:prSet>
      <dgm:spPr/>
    </dgm:pt>
    <dgm:pt modelId="{51C1DFAA-D3EE-491F-B0F7-9CB16A5F526A}" type="pres">
      <dgm:prSet presAssocID="{3E95D518-FE4F-4ED0-9B30-694FFB6DEE4D}" presName="container" presStyleCnt="0">
        <dgm:presLayoutVars>
          <dgm:dir/>
          <dgm:resizeHandles val="exact"/>
        </dgm:presLayoutVars>
      </dgm:prSet>
      <dgm:spPr/>
    </dgm:pt>
    <dgm:pt modelId="{90696629-43F2-4BA8-B14C-236F572C7F6C}" type="pres">
      <dgm:prSet presAssocID="{9F70A80D-5B86-473F-8920-6ED5E74E82E9}" presName="compNode" presStyleCnt="0"/>
      <dgm:spPr/>
    </dgm:pt>
    <dgm:pt modelId="{55081E60-6448-49CF-B23C-915AB3A9EE92}" type="pres">
      <dgm:prSet presAssocID="{9F70A80D-5B86-473F-8920-6ED5E74E82E9}" presName="iconBgRect" presStyleLbl="bgShp" presStyleIdx="0" presStyleCnt="4"/>
      <dgm:spPr/>
    </dgm:pt>
    <dgm:pt modelId="{562B59FE-1AA9-4EC8-93F2-2824B175EF53}" type="pres">
      <dgm:prSet presAssocID="{9F70A80D-5B86-473F-8920-6ED5E74E82E9}"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6C8C2780-D5E7-4055-B27E-C789B2159BFD}" type="pres">
      <dgm:prSet presAssocID="{9F70A80D-5B86-473F-8920-6ED5E74E82E9}" presName="spaceRect" presStyleCnt="0"/>
      <dgm:spPr/>
    </dgm:pt>
    <dgm:pt modelId="{F5CCB555-37D4-4415-AAA6-7F589AFC47F3}" type="pres">
      <dgm:prSet presAssocID="{9F70A80D-5B86-473F-8920-6ED5E74E82E9}" presName="textRect" presStyleLbl="revTx" presStyleIdx="0" presStyleCnt="4">
        <dgm:presLayoutVars>
          <dgm:chMax val="1"/>
          <dgm:chPref val="1"/>
        </dgm:presLayoutVars>
      </dgm:prSet>
      <dgm:spPr/>
    </dgm:pt>
    <dgm:pt modelId="{914A3E3A-2F51-4091-9BE1-4B5C41BC79A7}" type="pres">
      <dgm:prSet presAssocID="{AB4D1932-36B4-4DDB-A3E8-DA51C55B27B3}" presName="sibTrans" presStyleLbl="sibTrans2D1" presStyleIdx="0" presStyleCnt="0"/>
      <dgm:spPr/>
    </dgm:pt>
    <dgm:pt modelId="{A9047674-7A08-495D-8E32-794340C736AC}" type="pres">
      <dgm:prSet presAssocID="{95CD21B2-A7D1-463A-A853-ACBD79BFA6F4}" presName="compNode" presStyleCnt="0"/>
      <dgm:spPr/>
    </dgm:pt>
    <dgm:pt modelId="{43068512-6444-413E-88EC-271D993F6779}" type="pres">
      <dgm:prSet presAssocID="{95CD21B2-A7D1-463A-A853-ACBD79BFA6F4}" presName="iconBgRect" presStyleLbl="bgShp" presStyleIdx="1" presStyleCnt="4"/>
      <dgm:spPr/>
    </dgm:pt>
    <dgm:pt modelId="{1CCAB5E6-BB78-4B93-881F-EC9F2888A49F}" type="pres">
      <dgm:prSet presAssocID="{95CD21B2-A7D1-463A-A853-ACBD79BFA6F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508CBE3C-8F41-43BC-A9FC-001E54985E3C}" type="pres">
      <dgm:prSet presAssocID="{95CD21B2-A7D1-463A-A853-ACBD79BFA6F4}" presName="spaceRect" presStyleCnt="0"/>
      <dgm:spPr/>
    </dgm:pt>
    <dgm:pt modelId="{225CDEC6-8FC7-4724-8DB1-2645CF2FEB52}" type="pres">
      <dgm:prSet presAssocID="{95CD21B2-A7D1-463A-A853-ACBD79BFA6F4}" presName="textRect" presStyleLbl="revTx" presStyleIdx="1" presStyleCnt="4">
        <dgm:presLayoutVars>
          <dgm:chMax val="1"/>
          <dgm:chPref val="1"/>
        </dgm:presLayoutVars>
      </dgm:prSet>
      <dgm:spPr/>
    </dgm:pt>
    <dgm:pt modelId="{42A05F67-583C-4BF0-B289-3D88D1A55785}" type="pres">
      <dgm:prSet presAssocID="{90105E8B-44D8-4CF8-A90A-CA081898BBE1}" presName="sibTrans" presStyleLbl="sibTrans2D1" presStyleIdx="0" presStyleCnt="0"/>
      <dgm:spPr/>
    </dgm:pt>
    <dgm:pt modelId="{E8B01A9A-3F0D-417A-8A77-CF61AA8157EF}" type="pres">
      <dgm:prSet presAssocID="{422E25A5-3C3E-48DF-B48A-5FF66F61DDC3}" presName="compNode" presStyleCnt="0"/>
      <dgm:spPr/>
    </dgm:pt>
    <dgm:pt modelId="{93594014-335C-4BD5-8515-6D6E3F7BF617}" type="pres">
      <dgm:prSet presAssocID="{422E25A5-3C3E-48DF-B48A-5FF66F61DDC3}" presName="iconBgRect" presStyleLbl="bgShp" presStyleIdx="2" presStyleCnt="4"/>
      <dgm:spPr/>
    </dgm:pt>
    <dgm:pt modelId="{55E16E6E-4E7E-4EF4-9A19-7C3A0B39C88D}" type="pres">
      <dgm:prSet presAssocID="{422E25A5-3C3E-48DF-B48A-5FF66F61DD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F92BAE5F-1814-4CF7-9F22-E7695AB7FC7C}" type="pres">
      <dgm:prSet presAssocID="{422E25A5-3C3E-48DF-B48A-5FF66F61DDC3}" presName="spaceRect" presStyleCnt="0"/>
      <dgm:spPr/>
    </dgm:pt>
    <dgm:pt modelId="{AE956A90-C916-4958-865E-E307420A190E}" type="pres">
      <dgm:prSet presAssocID="{422E25A5-3C3E-48DF-B48A-5FF66F61DDC3}" presName="textRect" presStyleLbl="revTx" presStyleIdx="2" presStyleCnt="4" custScaleX="85111">
        <dgm:presLayoutVars>
          <dgm:chMax val="1"/>
          <dgm:chPref val="1"/>
        </dgm:presLayoutVars>
      </dgm:prSet>
      <dgm:spPr/>
    </dgm:pt>
    <dgm:pt modelId="{BF1A99C9-AD46-4609-9D18-8A07FBF645E9}" type="pres">
      <dgm:prSet presAssocID="{D12945BA-3355-4072-AD76-1EB281CA7E65}" presName="sibTrans" presStyleLbl="sibTrans2D1" presStyleIdx="0" presStyleCnt="0"/>
      <dgm:spPr/>
    </dgm:pt>
    <dgm:pt modelId="{5D2B91EB-72D1-4050-84E1-E6090DE040C5}" type="pres">
      <dgm:prSet presAssocID="{EDF44F69-C4B7-479E-B5DF-C7BE5252F63B}" presName="compNode" presStyleCnt="0"/>
      <dgm:spPr/>
    </dgm:pt>
    <dgm:pt modelId="{EFD8B5C6-B610-4842-B804-7735725C74FB}" type="pres">
      <dgm:prSet presAssocID="{EDF44F69-C4B7-479E-B5DF-C7BE5252F63B}" presName="iconBgRect" presStyleLbl="bgShp" presStyleIdx="3" presStyleCnt="4"/>
      <dgm:spPr/>
    </dgm:pt>
    <dgm:pt modelId="{3C4A1D24-7F06-44F9-9D36-26FF2082E3AA}" type="pres">
      <dgm:prSet presAssocID="{EDF44F69-C4B7-479E-B5DF-C7BE5252F63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3391B937-A17A-4B35-A9FC-81AB552BFE4D}" type="pres">
      <dgm:prSet presAssocID="{EDF44F69-C4B7-479E-B5DF-C7BE5252F63B}" presName="spaceRect" presStyleCnt="0"/>
      <dgm:spPr/>
    </dgm:pt>
    <dgm:pt modelId="{FAFCF902-A4F0-491C-BC89-1083E9F51231}" type="pres">
      <dgm:prSet presAssocID="{EDF44F69-C4B7-479E-B5DF-C7BE5252F63B}" presName="textRect" presStyleLbl="revTx" presStyleIdx="3" presStyleCnt="4">
        <dgm:presLayoutVars>
          <dgm:chMax val="1"/>
          <dgm:chPref val="1"/>
        </dgm:presLayoutVars>
      </dgm:prSet>
      <dgm:spPr/>
    </dgm:pt>
  </dgm:ptLst>
  <dgm:cxnLst>
    <dgm:cxn modelId="{06473106-7238-45A0-BAA1-69BD946DF8B7}" type="presOf" srcId="{90105E8B-44D8-4CF8-A90A-CA081898BBE1}" destId="{42A05F67-583C-4BF0-B289-3D88D1A55785}" srcOrd="0" destOrd="0" presId="urn:microsoft.com/office/officeart/2018/2/layout/IconCircleList"/>
    <dgm:cxn modelId="{248CA409-AC2D-4A8D-B7FE-D3503C3EF035}" srcId="{3E95D518-FE4F-4ED0-9B30-694FFB6DEE4D}" destId="{95CD21B2-A7D1-463A-A853-ACBD79BFA6F4}" srcOrd="1" destOrd="0" parTransId="{3C6FC14A-ADB9-499C-94DE-6A1AF4EA9F52}" sibTransId="{90105E8B-44D8-4CF8-A90A-CA081898BBE1}"/>
    <dgm:cxn modelId="{4E60C82E-2C96-492D-9424-3E94307219CB}" srcId="{3E95D518-FE4F-4ED0-9B30-694FFB6DEE4D}" destId="{EDF44F69-C4B7-479E-B5DF-C7BE5252F63B}" srcOrd="3" destOrd="0" parTransId="{FEDB6A23-7370-4003-BDBA-01EC7C6C8C72}" sibTransId="{022533BA-1FF2-43AC-B338-50D38E24BA7D}"/>
    <dgm:cxn modelId="{C2D67170-6972-4810-86D5-441D32FA4874}" type="presOf" srcId="{422E25A5-3C3E-48DF-B48A-5FF66F61DDC3}" destId="{AE956A90-C916-4958-865E-E307420A190E}" srcOrd="0" destOrd="0" presId="urn:microsoft.com/office/officeart/2018/2/layout/IconCircleList"/>
    <dgm:cxn modelId="{C3548B56-E17F-4608-A79C-B7AAD20D67F0}" type="presOf" srcId="{9F70A80D-5B86-473F-8920-6ED5E74E82E9}" destId="{F5CCB555-37D4-4415-AAA6-7F589AFC47F3}" srcOrd="0" destOrd="0" presId="urn:microsoft.com/office/officeart/2018/2/layout/IconCircleList"/>
    <dgm:cxn modelId="{7E5E3058-3924-4561-938B-1EDD577C6785}" type="presOf" srcId="{EDF44F69-C4B7-479E-B5DF-C7BE5252F63B}" destId="{FAFCF902-A4F0-491C-BC89-1083E9F51231}" srcOrd="0" destOrd="0" presId="urn:microsoft.com/office/officeart/2018/2/layout/IconCircleList"/>
    <dgm:cxn modelId="{69D2D258-1322-4F0F-994D-ABABA9193E97}" srcId="{3E95D518-FE4F-4ED0-9B30-694FFB6DEE4D}" destId="{422E25A5-3C3E-48DF-B48A-5FF66F61DDC3}" srcOrd="2" destOrd="0" parTransId="{24E5AAF7-DE6F-473F-849E-688B864B44F6}" sibTransId="{D12945BA-3355-4072-AD76-1EB281CA7E65}"/>
    <dgm:cxn modelId="{9E76AB81-DB38-45CF-B473-04DC32568B31}" type="presOf" srcId="{3E95D518-FE4F-4ED0-9B30-694FFB6DEE4D}" destId="{13DD9351-09A0-411B-9269-34FDC8BC4FF0}" srcOrd="0" destOrd="0" presId="urn:microsoft.com/office/officeart/2018/2/layout/IconCircleList"/>
    <dgm:cxn modelId="{50E3B894-5406-42DA-BCBF-A037410A2C44}" type="presOf" srcId="{AB4D1932-36B4-4DDB-A3E8-DA51C55B27B3}" destId="{914A3E3A-2F51-4091-9BE1-4B5C41BC79A7}" srcOrd="0" destOrd="0" presId="urn:microsoft.com/office/officeart/2018/2/layout/IconCircleList"/>
    <dgm:cxn modelId="{08B4D7A2-8557-458D-B676-8C26772C3285}" type="presOf" srcId="{95CD21B2-A7D1-463A-A853-ACBD79BFA6F4}" destId="{225CDEC6-8FC7-4724-8DB1-2645CF2FEB52}" srcOrd="0" destOrd="0" presId="urn:microsoft.com/office/officeart/2018/2/layout/IconCircleList"/>
    <dgm:cxn modelId="{458DA4A3-DB88-48D4-BF71-246161E43B89}" type="presOf" srcId="{D12945BA-3355-4072-AD76-1EB281CA7E65}" destId="{BF1A99C9-AD46-4609-9D18-8A07FBF645E9}" srcOrd="0" destOrd="0" presId="urn:microsoft.com/office/officeart/2018/2/layout/IconCircleList"/>
    <dgm:cxn modelId="{A446D2C2-673C-4DB9-858E-F2E3D8926E60}" srcId="{3E95D518-FE4F-4ED0-9B30-694FFB6DEE4D}" destId="{9F70A80D-5B86-473F-8920-6ED5E74E82E9}" srcOrd="0" destOrd="0" parTransId="{486752FB-664B-4ACC-AA42-290DE3512CEE}" sibTransId="{AB4D1932-36B4-4DDB-A3E8-DA51C55B27B3}"/>
    <dgm:cxn modelId="{B379FB66-EB75-49BB-AF8A-187FAA554876}" type="presParOf" srcId="{13DD9351-09A0-411B-9269-34FDC8BC4FF0}" destId="{51C1DFAA-D3EE-491F-B0F7-9CB16A5F526A}" srcOrd="0" destOrd="0" presId="urn:microsoft.com/office/officeart/2018/2/layout/IconCircleList"/>
    <dgm:cxn modelId="{40FF27C0-C616-48B9-8D59-CA6A19EF8369}" type="presParOf" srcId="{51C1DFAA-D3EE-491F-B0F7-9CB16A5F526A}" destId="{90696629-43F2-4BA8-B14C-236F572C7F6C}" srcOrd="0" destOrd="0" presId="urn:microsoft.com/office/officeart/2018/2/layout/IconCircleList"/>
    <dgm:cxn modelId="{51892E85-08F6-4293-BF2F-9982C8F995CA}" type="presParOf" srcId="{90696629-43F2-4BA8-B14C-236F572C7F6C}" destId="{55081E60-6448-49CF-B23C-915AB3A9EE92}" srcOrd="0" destOrd="0" presId="urn:microsoft.com/office/officeart/2018/2/layout/IconCircleList"/>
    <dgm:cxn modelId="{471313B4-43BC-455E-AA26-14D70967D073}" type="presParOf" srcId="{90696629-43F2-4BA8-B14C-236F572C7F6C}" destId="{562B59FE-1AA9-4EC8-93F2-2824B175EF53}" srcOrd="1" destOrd="0" presId="urn:microsoft.com/office/officeart/2018/2/layout/IconCircleList"/>
    <dgm:cxn modelId="{D30972DB-862A-4B8C-8FF7-A7F36C95A219}" type="presParOf" srcId="{90696629-43F2-4BA8-B14C-236F572C7F6C}" destId="{6C8C2780-D5E7-4055-B27E-C789B2159BFD}" srcOrd="2" destOrd="0" presId="urn:microsoft.com/office/officeart/2018/2/layout/IconCircleList"/>
    <dgm:cxn modelId="{65BD8261-E508-41F0-B48D-F4871B151FF6}" type="presParOf" srcId="{90696629-43F2-4BA8-B14C-236F572C7F6C}" destId="{F5CCB555-37D4-4415-AAA6-7F589AFC47F3}" srcOrd="3" destOrd="0" presId="urn:microsoft.com/office/officeart/2018/2/layout/IconCircleList"/>
    <dgm:cxn modelId="{C159DB77-A8B9-4C80-A602-15421ED4DCED}" type="presParOf" srcId="{51C1DFAA-D3EE-491F-B0F7-9CB16A5F526A}" destId="{914A3E3A-2F51-4091-9BE1-4B5C41BC79A7}" srcOrd="1" destOrd="0" presId="urn:microsoft.com/office/officeart/2018/2/layout/IconCircleList"/>
    <dgm:cxn modelId="{A158297D-66EB-44E0-BC77-FEFB74FBB506}" type="presParOf" srcId="{51C1DFAA-D3EE-491F-B0F7-9CB16A5F526A}" destId="{A9047674-7A08-495D-8E32-794340C736AC}" srcOrd="2" destOrd="0" presId="urn:microsoft.com/office/officeart/2018/2/layout/IconCircleList"/>
    <dgm:cxn modelId="{506C98A7-8B33-4C31-981C-A46E34E0E9A8}" type="presParOf" srcId="{A9047674-7A08-495D-8E32-794340C736AC}" destId="{43068512-6444-413E-88EC-271D993F6779}" srcOrd="0" destOrd="0" presId="urn:microsoft.com/office/officeart/2018/2/layout/IconCircleList"/>
    <dgm:cxn modelId="{3CCEDFF1-FA75-4674-BFCD-B9D6D3976CB1}" type="presParOf" srcId="{A9047674-7A08-495D-8E32-794340C736AC}" destId="{1CCAB5E6-BB78-4B93-881F-EC9F2888A49F}" srcOrd="1" destOrd="0" presId="urn:microsoft.com/office/officeart/2018/2/layout/IconCircleList"/>
    <dgm:cxn modelId="{AA3C9605-A455-4677-9555-4B9E321A8906}" type="presParOf" srcId="{A9047674-7A08-495D-8E32-794340C736AC}" destId="{508CBE3C-8F41-43BC-A9FC-001E54985E3C}" srcOrd="2" destOrd="0" presId="urn:microsoft.com/office/officeart/2018/2/layout/IconCircleList"/>
    <dgm:cxn modelId="{EFC0A819-CDED-46DA-9622-67F3F10771DC}" type="presParOf" srcId="{A9047674-7A08-495D-8E32-794340C736AC}" destId="{225CDEC6-8FC7-4724-8DB1-2645CF2FEB52}" srcOrd="3" destOrd="0" presId="urn:microsoft.com/office/officeart/2018/2/layout/IconCircleList"/>
    <dgm:cxn modelId="{95D646A7-DAE9-409C-AE28-E21BE2FC4AE2}" type="presParOf" srcId="{51C1DFAA-D3EE-491F-B0F7-9CB16A5F526A}" destId="{42A05F67-583C-4BF0-B289-3D88D1A55785}" srcOrd="3" destOrd="0" presId="urn:microsoft.com/office/officeart/2018/2/layout/IconCircleList"/>
    <dgm:cxn modelId="{90FF64B2-BE1D-471F-BFED-B8FCB4ECE9B4}" type="presParOf" srcId="{51C1DFAA-D3EE-491F-B0F7-9CB16A5F526A}" destId="{E8B01A9A-3F0D-417A-8A77-CF61AA8157EF}" srcOrd="4" destOrd="0" presId="urn:microsoft.com/office/officeart/2018/2/layout/IconCircleList"/>
    <dgm:cxn modelId="{8D42D126-DFA2-48A4-BD0B-F6E1C06E610E}" type="presParOf" srcId="{E8B01A9A-3F0D-417A-8A77-CF61AA8157EF}" destId="{93594014-335C-4BD5-8515-6D6E3F7BF617}" srcOrd="0" destOrd="0" presId="urn:microsoft.com/office/officeart/2018/2/layout/IconCircleList"/>
    <dgm:cxn modelId="{230F2C56-ADFB-43D1-BFE2-7E01C9439035}" type="presParOf" srcId="{E8B01A9A-3F0D-417A-8A77-CF61AA8157EF}" destId="{55E16E6E-4E7E-4EF4-9A19-7C3A0B39C88D}" srcOrd="1" destOrd="0" presId="urn:microsoft.com/office/officeart/2018/2/layout/IconCircleList"/>
    <dgm:cxn modelId="{C0126F59-8797-4825-8ADF-31E15268C324}" type="presParOf" srcId="{E8B01A9A-3F0D-417A-8A77-CF61AA8157EF}" destId="{F92BAE5F-1814-4CF7-9F22-E7695AB7FC7C}" srcOrd="2" destOrd="0" presId="urn:microsoft.com/office/officeart/2018/2/layout/IconCircleList"/>
    <dgm:cxn modelId="{BAB46683-D5F0-4C36-8B3E-1779748176DA}" type="presParOf" srcId="{E8B01A9A-3F0D-417A-8A77-CF61AA8157EF}" destId="{AE956A90-C916-4958-865E-E307420A190E}" srcOrd="3" destOrd="0" presId="urn:microsoft.com/office/officeart/2018/2/layout/IconCircleList"/>
    <dgm:cxn modelId="{A37999A3-B311-4BDF-A144-5E08035B070E}" type="presParOf" srcId="{51C1DFAA-D3EE-491F-B0F7-9CB16A5F526A}" destId="{BF1A99C9-AD46-4609-9D18-8A07FBF645E9}" srcOrd="5" destOrd="0" presId="urn:microsoft.com/office/officeart/2018/2/layout/IconCircleList"/>
    <dgm:cxn modelId="{8E10D196-22E6-496A-9E07-9E7B9A1B54A2}" type="presParOf" srcId="{51C1DFAA-D3EE-491F-B0F7-9CB16A5F526A}" destId="{5D2B91EB-72D1-4050-84E1-E6090DE040C5}" srcOrd="6" destOrd="0" presId="urn:microsoft.com/office/officeart/2018/2/layout/IconCircleList"/>
    <dgm:cxn modelId="{E0A2FA41-B723-4F88-8307-CF75E3E63CB4}" type="presParOf" srcId="{5D2B91EB-72D1-4050-84E1-E6090DE040C5}" destId="{EFD8B5C6-B610-4842-B804-7735725C74FB}" srcOrd="0" destOrd="0" presId="urn:microsoft.com/office/officeart/2018/2/layout/IconCircleList"/>
    <dgm:cxn modelId="{EF977000-7250-49FF-AA78-47725D83D40C}" type="presParOf" srcId="{5D2B91EB-72D1-4050-84E1-E6090DE040C5}" destId="{3C4A1D24-7F06-44F9-9D36-26FF2082E3AA}" srcOrd="1" destOrd="0" presId="urn:microsoft.com/office/officeart/2018/2/layout/IconCircleList"/>
    <dgm:cxn modelId="{F38A0CA1-D5BD-4C46-B9DB-B82B9B4AF3AE}" type="presParOf" srcId="{5D2B91EB-72D1-4050-84E1-E6090DE040C5}" destId="{3391B937-A17A-4B35-A9FC-81AB552BFE4D}" srcOrd="2" destOrd="0" presId="urn:microsoft.com/office/officeart/2018/2/layout/IconCircleList"/>
    <dgm:cxn modelId="{41BFC9EC-22C2-4CD5-8BA8-6576FC65ABED}" type="presParOf" srcId="{5D2B91EB-72D1-4050-84E1-E6090DE040C5}" destId="{FAFCF902-A4F0-491C-BC89-1083E9F51231}" srcOrd="3" destOrd="0" presId="urn:microsoft.com/office/officeart/2018/2/layout/IconCircle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C8D1F-1431-4C66-A5D9-B3F5F010D115}">
      <dsp:nvSpPr>
        <dsp:cNvPr id="0" name=""/>
        <dsp:cNvSpPr/>
      </dsp:nvSpPr>
      <dsp:spPr>
        <a:xfrm>
          <a:off x="2608" y="2171337"/>
          <a:ext cx="629958" cy="62995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42FAEB-D797-4628-8F80-F0A35F5DA8AA}">
      <dsp:nvSpPr>
        <dsp:cNvPr id="0" name=""/>
        <dsp:cNvSpPr/>
      </dsp:nvSpPr>
      <dsp:spPr>
        <a:xfrm>
          <a:off x="134900" y="2303628"/>
          <a:ext cx="365375" cy="365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4A3189-940C-4159-B8E4-9BFC75DBD9E1}">
      <dsp:nvSpPr>
        <dsp:cNvPr id="0" name=""/>
        <dsp:cNvSpPr/>
      </dsp:nvSpPr>
      <dsp:spPr>
        <a:xfrm>
          <a:off x="767558" y="2171337"/>
          <a:ext cx="1484902" cy="629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SG" sz="1800" b="1" kern="1200"/>
            <a:t>Pre-data collection</a:t>
          </a:r>
          <a:endParaRPr lang="en-US" sz="1800" b="1" kern="1200"/>
        </a:p>
      </dsp:txBody>
      <dsp:txXfrm>
        <a:off x="767558" y="2171337"/>
        <a:ext cx="1484902" cy="629958"/>
      </dsp:txXfrm>
    </dsp:sp>
    <dsp:sp modelId="{830DFEA0-478C-4469-B0CD-EC21AFBB47F6}">
      <dsp:nvSpPr>
        <dsp:cNvPr id="0" name=""/>
        <dsp:cNvSpPr/>
      </dsp:nvSpPr>
      <dsp:spPr>
        <a:xfrm>
          <a:off x="2608" y="3314070"/>
          <a:ext cx="629958" cy="62995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855EEF-68CA-47E1-92D1-189AD0C6B425}">
      <dsp:nvSpPr>
        <dsp:cNvPr id="0" name=""/>
        <dsp:cNvSpPr/>
      </dsp:nvSpPr>
      <dsp:spPr>
        <a:xfrm>
          <a:off x="134900" y="3424111"/>
          <a:ext cx="365375" cy="365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45FB43-C861-474F-90E5-29798FED0007}">
      <dsp:nvSpPr>
        <dsp:cNvPr id="0" name=""/>
        <dsp:cNvSpPr/>
      </dsp:nvSpPr>
      <dsp:spPr>
        <a:xfrm>
          <a:off x="657252" y="3291820"/>
          <a:ext cx="1705513" cy="629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SG" sz="1800" b="0" kern="1200"/>
            <a:t>Data availability &amp; Data quality</a:t>
          </a:r>
          <a:endParaRPr lang="en-US" sz="1800" b="0" kern="1200"/>
        </a:p>
      </dsp:txBody>
      <dsp:txXfrm>
        <a:off x="657252" y="3291820"/>
        <a:ext cx="1705513" cy="629958"/>
      </dsp:txXfrm>
    </dsp:sp>
    <dsp:sp modelId="{8E8A7EF7-95DB-4766-93E1-7E43D750EA6B}">
      <dsp:nvSpPr>
        <dsp:cNvPr id="0" name=""/>
        <dsp:cNvSpPr/>
      </dsp:nvSpPr>
      <dsp:spPr>
        <a:xfrm>
          <a:off x="2608" y="4412303"/>
          <a:ext cx="629958" cy="62995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127507-139C-4631-8E22-D8CDB0150840}">
      <dsp:nvSpPr>
        <dsp:cNvPr id="0" name=""/>
        <dsp:cNvSpPr/>
      </dsp:nvSpPr>
      <dsp:spPr>
        <a:xfrm>
          <a:off x="134900" y="4544594"/>
          <a:ext cx="365375" cy="365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810365-4B78-4540-B42C-EAAD2F04F1F9}">
      <dsp:nvSpPr>
        <dsp:cNvPr id="0" name=""/>
        <dsp:cNvSpPr/>
      </dsp:nvSpPr>
      <dsp:spPr>
        <a:xfrm>
          <a:off x="767558" y="4412303"/>
          <a:ext cx="1484902" cy="629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SG" sz="1800" b="0" kern="1200"/>
            <a:t>Data ingestion</a:t>
          </a:r>
          <a:endParaRPr lang="en-US" sz="1800" b="0" kern="1200"/>
        </a:p>
      </dsp:txBody>
      <dsp:txXfrm>
        <a:off x="767558" y="4412303"/>
        <a:ext cx="1484902" cy="6299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81E60-6448-49CF-B23C-915AB3A9EE92}">
      <dsp:nvSpPr>
        <dsp:cNvPr id="0" name=""/>
        <dsp:cNvSpPr/>
      </dsp:nvSpPr>
      <dsp:spPr>
        <a:xfrm>
          <a:off x="890755" y="1427"/>
          <a:ext cx="567000" cy="567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2B59FE-1AA9-4EC8-93F2-2824B175EF53}">
      <dsp:nvSpPr>
        <dsp:cNvPr id="0" name=""/>
        <dsp:cNvSpPr/>
      </dsp:nvSpPr>
      <dsp:spPr>
        <a:xfrm>
          <a:off x="1009825" y="120497"/>
          <a:ext cx="328860" cy="32886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CCB555-37D4-4415-AAA6-7F589AFC47F3}">
      <dsp:nvSpPr>
        <dsp:cNvPr id="0" name=""/>
        <dsp:cNvSpPr/>
      </dsp:nvSpPr>
      <dsp:spPr>
        <a:xfrm>
          <a:off x="1579255" y="1427"/>
          <a:ext cx="1336499"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SG" sz="1800" b="1" kern="1200"/>
            <a:t>Post data collection</a:t>
          </a:r>
          <a:endParaRPr lang="en-US" sz="1800" kern="1200"/>
        </a:p>
      </dsp:txBody>
      <dsp:txXfrm>
        <a:off x="1579255" y="1427"/>
        <a:ext cx="1336499" cy="567000"/>
      </dsp:txXfrm>
    </dsp:sp>
    <dsp:sp modelId="{43068512-6444-413E-88EC-271D993F6779}">
      <dsp:nvSpPr>
        <dsp:cNvPr id="0" name=""/>
        <dsp:cNvSpPr/>
      </dsp:nvSpPr>
      <dsp:spPr>
        <a:xfrm>
          <a:off x="890755" y="1261921"/>
          <a:ext cx="567000" cy="567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CAB5E6-BB78-4B93-881F-EC9F2888A49F}">
      <dsp:nvSpPr>
        <dsp:cNvPr id="0" name=""/>
        <dsp:cNvSpPr/>
      </dsp:nvSpPr>
      <dsp:spPr>
        <a:xfrm>
          <a:off x="1009825" y="1380991"/>
          <a:ext cx="328860" cy="3288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CDEC6-8FC7-4724-8DB1-2645CF2FEB52}">
      <dsp:nvSpPr>
        <dsp:cNvPr id="0" name=""/>
        <dsp:cNvSpPr/>
      </dsp:nvSpPr>
      <dsp:spPr>
        <a:xfrm>
          <a:off x="1579255" y="1261921"/>
          <a:ext cx="1336499"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SG" sz="1800" kern="1200"/>
            <a:t>Scalability</a:t>
          </a:r>
          <a:endParaRPr lang="en-US" sz="1800" kern="1200"/>
        </a:p>
      </dsp:txBody>
      <dsp:txXfrm>
        <a:off x="1579255" y="1261921"/>
        <a:ext cx="1336499" cy="567000"/>
      </dsp:txXfrm>
    </dsp:sp>
    <dsp:sp modelId="{93594014-335C-4BD5-8515-6D6E3F7BF617}">
      <dsp:nvSpPr>
        <dsp:cNvPr id="0" name=""/>
        <dsp:cNvSpPr/>
      </dsp:nvSpPr>
      <dsp:spPr>
        <a:xfrm>
          <a:off x="890755" y="2522416"/>
          <a:ext cx="567000" cy="567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16E6E-4E7E-4EF4-9A19-7C3A0B39C88D}">
      <dsp:nvSpPr>
        <dsp:cNvPr id="0" name=""/>
        <dsp:cNvSpPr/>
      </dsp:nvSpPr>
      <dsp:spPr>
        <a:xfrm>
          <a:off x="1009825" y="2641486"/>
          <a:ext cx="328860" cy="3288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956A90-C916-4958-865E-E307420A190E}">
      <dsp:nvSpPr>
        <dsp:cNvPr id="0" name=""/>
        <dsp:cNvSpPr/>
      </dsp:nvSpPr>
      <dsp:spPr>
        <a:xfrm>
          <a:off x="1678751" y="2522416"/>
          <a:ext cx="1137508"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SG" sz="1800" kern="1200"/>
            <a:t>Model monitoring </a:t>
          </a:r>
          <a:endParaRPr lang="en-US" sz="1800" kern="1200"/>
        </a:p>
      </dsp:txBody>
      <dsp:txXfrm>
        <a:off x="1678751" y="2522416"/>
        <a:ext cx="1137508" cy="567000"/>
      </dsp:txXfrm>
    </dsp:sp>
    <dsp:sp modelId="{EFD8B5C6-B610-4842-B804-7735725C74FB}">
      <dsp:nvSpPr>
        <dsp:cNvPr id="0" name=""/>
        <dsp:cNvSpPr/>
      </dsp:nvSpPr>
      <dsp:spPr>
        <a:xfrm>
          <a:off x="890755" y="3782910"/>
          <a:ext cx="567000" cy="567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4A1D24-7F06-44F9-9D36-26FF2082E3AA}">
      <dsp:nvSpPr>
        <dsp:cNvPr id="0" name=""/>
        <dsp:cNvSpPr/>
      </dsp:nvSpPr>
      <dsp:spPr>
        <a:xfrm>
          <a:off x="1009825" y="3901980"/>
          <a:ext cx="328860" cy="3288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FCF902-A4F0-491C-BC89-1083E9F51231}">
      <dsp:nvSpPr>
        <dsp:cNvPr id="0" name=""/>
        <dsp:cNvSpPr/>
      </dsp:nvSpPr>
      <dsp:spPr>
        <a:xfrm>
          <a:off x="1579255" y="3782910"/>
          <a:ext cx="1336499"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Cost of Data Acquisition</a:t>
          </a:r>
        </a:p>
      </dsp:txBody>
      <dsp:txXfrm>
        <a:off x="1579255" y="3782910"/>
        <a:ext cx="1336499" cy="567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365E32-86C5-4F92-A8A3-93D7FCE79AD7}" type="datetimeFigureOut">
              <a:rPr lang="en-SG" smtClean="0"/>
              <a:t>4/5/2024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0A0F7E-1B60-4D79-85A4-354F782D1FB4}" type="slidenum">
              <a:rPr lang="en-SG" smtClean="0"/>
              <a:t>‹#›</a:t>
            </a:fld>
            <a:endParaRPr lang="en-SG"/>
          </a:p>
        </p:txBody>
      </p:sp>
    </p:spTree>
    <p:extLst>
      <p:ext uri="{BB962C8B-B14F-4D97-AF65-F5344CB8AC3E}">
        <p14:creationId xmlns:p14="http://schemas.microsoft.com/office/powerpoint/2010/main" val="1255310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mailto:nusebac@gmail.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KIV</a:t>
            </a:r>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8</a:t>
            </a:fld>
            <a:endParaRPr lang="en-SG"/>
          </a:p>
        </p:txBody>
      </p:sp>
    </p:spTree>
    <p:extLst>
      <p:ext uri="{BB962C8B-B14F-4D97-AF65-F5344CB8AC3E}">
        <p14:creationId xmlns:p14="http://schemas.microsoft.com/office/powerpoint/2010/main" val="2228541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SG"/>
              <a:t>Moving on, this is another overview but on how our repository is structured</a:t>
            </a:r>
          </a:p>
          <a:p>
            <a:pPr marL="171450" indent="-171450">
              <a:buFontTx/>
              <a:buChar char="-"/>
            </a:pPr>
            <a:r>
              <a:rPr lang="en-SG"/>
              <a:t>The whole repository structure is built upon FUNCTIONAL THINKING concept. We can imagine that the repo is split into 3 layers, top layer as the overall high level layer, before going down to the middle layer, and then finally to the bottom layer where those scripts does all the heavy lifting</a:t>
            </a:r>
          </a:p>
          <a:p>
            <a:pPr marL="171450" lvl="3" indent="-171450" algn="l" defTabSz="914400" rtl="0" eaLnBrk="1" latinLnBrk="0" hangingPunct="1">
              <a:lnSpc>
                <a:spcPct val="107000"/>
              </a:lnSpc>
              <a:buFontTx/>
              <a:buChar char="-"/>
            </a:pPr>
            <a:r>
              <a:rPr lang="en-SG" sz="1200" kern="1200">
                <a:solidFill>
                  <a:schemeClr val="tx1"/>
                </a:solidFill>
                <a:latin typeface="+mn-lt"/>
                <a:ea typeface="+mn-ea"/>
                <a:cs typeface="+mn-cs"/>
              </a:rPr>
              <a:t>The Common file is to store common functions that will be used across different files in the repo, while ..</a:t>
            </a:r>
          </a:p>
          <a:p>
            <a:pPr marL="171450" lvl="3" indent="-171450" algn="l" defTabSz="914400" rtl="0" eaLnBrk="1" latinLnBrk="0" hangingPunct="1">
              <a:lnSpc>
                <a:spcPct val="107000"/>
              </a:lnSpc>
              <a:spcAft>
                <a:spcPts val="800"/>
              </a:spcAft>
              <a:buFontTx/>
              <a:buChar char="-"/>
            </a:pPr>
            <a:r>
              <a:rPr lang="en-SG" sz="1200" kern="1200">
                <a:solidFill>
                  <a:schemeClr val="tx1"/>
                </a:solidFill>
                <a:latin typeface="+mn-lt"/>
                <a:ea typeface="+mn-ea"/>
                <a:cs typeface="+mn-cs"/>
              </a:rPr>
              <a:t>The Requirements file is to instruct the runner what packages to install for running the python codes</a:t>
            </a:r>
          </a:p>
          <a:p>
            <a:pPr marL="171450" indent="-171450">
              <a:buFontTx/>
              <a:buChar char="-"/>
            </a:pPr>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23</a:t>
            </a:fld>
            <a:endParaRPr lang="en-SG"/>
          </a:p>
        </p:txBody>
      </p:sp>
    </p:spTree>
    <p:extLst>
      <p:ext uri="{BB962C8B-B14F-4D97-AF65-F5344CB8AC3E}">
        <p14:creationId xmlns:p14="http://schemas.microsoft.com/office/powerpoint/2010/main" val="2358486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SG"/>
              <a:t>Per workflow </a:t>
            </a:r>
            <a:r>
              <a:rPr lang="en-SG" err="1"/>
              <a:t>yml</a:t>
            </a:r>
            <a:r>
              <a:rPr lang="en-SG"/>
              <a:t> file, a Runner will be assigned and execute instructions on the script</a:t>
            </a:r>
          </a:p>
          <a:p>
            <a:pPr marL="171450" indent="-171450">
              <a:buFontTx/>
              <a:buChar char="-"/>
            </a:pPr>
            <a:r>
              <a:rPr lang="en-SG"/>
              <a:t>Runs on a Linux machine (best </a:t>
            </a:r>
            <a:r>
              <a:rPr lang="en-SG" sz="1200"/>
              <a:t>choice for working with </a:t>
            </a:r>
            <a:r>
              <a:rPr lang="en-SG" sz="1200" err="1"/>
              <a:t>Pyspark</a:t>
            </a:r>
            <a:r>
              <a:rPr lang="en-SG" sz="1200"/>
              <a:t>)</a:t>
            </a:r>
            <a:endParaRPr lang="en-SG">
              <a:cs typeface="Calibri"/>
            </a:endParaRPr>
          </a:p>
          <a:p>
            <a:pPr marL="171450" indent="-171450">
              <a:buFontTx/>
              <a:buChar char="-"/>
            </a:pPr>
            <a:r>
              <a:rPr lang="en-SG"/>
              <a:t>Manually created the 48 .</a:t>
            </a:r>
            <a:r>
              <a:rPr lang="en-SG" err="1"/>
              <a:t>yml</a:t>
            </a:r>
            <a:r>
              <a:rPr lang="en-SG"/>
              <a:t> files</a:t>
            </a:r>
            <a:endParaRPr lang="en-SG">
              <a:cs typeface="Calibri"/>
            </a:endParaRPr>
          </a:p>
          <a:p>
            <a:pPr marL="171450" indent="-171450">
              <a:buFontTx/>
              <a:buChar char="-"/>
            </a:pPr>
            <a:endParaRPr lang="en-SG">
              <a:cs typeface="Calibri"/>
            </a:endParaRPr>
          </a:p>
          <a:p>
            <a:pPr>
              <a:buFont typeface="Arial"/>
              <a:buChar char="•"/>
            </a:pPr>
            <a:r>
              <a:rPr lang="en-SG"/>
              <a:t>-Scheduling is done here using CRON syntax. </a:t>
            </a:r>
            <a:r>
              <a:rPr lang="en-SG" strike="sngStrike"/>
              <a:t>We set it to run every Saturday (once a week)</a:t>
            </a:r>
            <a:endParaRPr lang="en-SG">
              <a:cs typeface="Calibri"/>
            </a:endParaRPr>
          </a:p>
          <a:p>
            <a:pPr>
              <a:buFont typeface="Arial"/>
              <a:buChar char="•"/>
            </a:pPr>
            <a:r>
              <a:rPr lang="en-SG"/>
              <a:t>-As we can see under ‘jobs’, GitHub Actions reads the runner this workflow should run on, which is the ‘ubuntu-latest), then install the python version needed, then install the necessary python packages, and then finally run the python script (main.py)</a:t>
            </a:r>
          </a:p>
          <a:p>
            <a:pPr>
              <a:buFont typeface="Arial"/>
              <a:buChar char="•"/>
            </a:pPr>
            <a:r>
              <a:rPr lang="en-SG"/>
              <a:t>-Note that there is a hard-coded variable created after main.py which will be used for identifying which workflow to execute later</a:t>
            </a:r>
          </a:p>
        </p:txBody>
      </p:sp>
      <p:sp>
        <p:nvSpPr>
          <p:cNvPr id="4" name="Slide Number Placeholder 3"/>
          <p:cNvSpPr>
            <a:spLocks noGrp="1"/>
          </p:cNvSpPr>
          <p:nvPr>
            <p:ph type="sldNum" sz="quarter" idx="5"/>
          </p:nvPr>
        </p:nvSpPr>
        <p:spPr/>
        <p:txBody>
          <a:bodyPr/>
          <a:lstStyle/>
          <a:p>
            <a:fld id="{5C0A0F7E-1B60-4D79-85A4-354F782D1FB4}" type="slidenum">
              <a:rPr lang="en-SG" smtClean="0"/>
              <a:t>24</a:t>
            </a:fld>
            <a:endParaRPr lang="en-SG"/>
          </a:p>
        </p:txBody>
      </p:sp>
    </p:spTree>
    <p:extLst>
      <p:ext uri="{BB962C8B-B14F-4D97-AF65-F5344CB8AC3E}">
        <p14:creationId xmlns:p14="http://schemas.microsoft.com/office/powerpoint/2010/main" val="1122952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SG"/>
              <a:t>Data list credits to </a:t>
            </a:r>
            <a:r>
              <a:rPr lang="en-SG" b="1" i="0">
                <a:solidFill>
                  <a:srgbClr val="1F2328"/>
                </a:solidFill>
                <a:effectLst/>
                <a:highlight>
                  <a:srgbClr val="FFFFFF"/>
                </a:highlight>
                <a:latin typeface="-apple-system"/>
              </a:rPr>
              <a:t>Gautham Prakash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SG" sz="1800" kern="100">
                <a:effectLst/>
                <a:latin typeface="Aptos"/>
                <a:ea typeface="Aptos" panose="020B0004020202020204" pitchFamily="34" charset="0"/>
                <a:cs typeface="Times New Roman" panose="02020603050405020304" pitchFamily="18" charset="0"/>
              </a:rPr>
              <a:t>This list was last updated in 2022, but should the list get updated, our codes can dynamically pull the new list of app Ids and run the respective </a:t>
            </a:r>
            <a:r>
              <a:rPr lang="en-SG" sz="1800" kern="100" err="1">
                <a:effectLst/>
                <a:latin typeface="Aptos"/>
                <a:ea typeface="Aptos" panose="020B0004020202020204" pitchFamily="34" charset="0"/>
                <a:cs typeface="Times New Roman" panose="02020603050405020304" pitchFamily="18" charset="0"/>
              </a:rPr>
              <a:t>api</a:t>
            </a:r>
            <a:r>
              <a:rPr lang="en-SG" sz="1800" kern="100">
                <a:effectLst/>
                <a:latin typeface="Aptos"/>
                <a:ea typeface="Aptos" panose="020B0004020202020204" pitchFamily="34" charset="0"/>
                <a:cs typeface="Times New Roman" panose="02020603050405020304" pitchFamily="18" charset="0"/>
              </a:rPr>
              <a:t> and </a:t>
            </a:r>
            <a:r>
              <a:rPr lang="en-SG" sz="1800" kern="100" err="1">
                <a:effectLst/>
                <a:latin typeface="Aptos"/>
                <a:ea typeface="Aptos" panose="020B0004020202020204" pitchFamily="34" charset="0"/>
                <a:cs typeface="Times New Roman" panose="02020603050405020304" pitchFamily="18" charset="0"/>
              </a:rPr>
              <a:t>webscrapping</a:t>
            </a:r>
            <a:r>
              <a:rPr lang="en-SG" sz="1800" kern="100">
                <a:effectLst/>
                <a:latin typeface="Aptos"/>
                <a:ea typeface="Aptos" panose="020B0004020202020204" pitchFamily="34" charset="0"/>
                <a:cs typeface="Times New Roman" panose="02020603050405020304" pitchFamily="18" charset="0"/>
              </a:rPr>
              <a:t> functions to get the new data we need.</a:t>
            </a:r>
          </a:p>
          <a:p>
            <a:pPr marL="171450" indent="-171450">
              <a:buFontTx/>
              <a:buChar char="-"/>
              <a:defRPr/>
            </a:pPr>
            <a:r>
              <a:rPr lang="en-SG" sz="1800" b="1" kern="100">
                <a:effectLst/>
                <a:highlight>
                  <a:srgbClr val="FFFF00"/>
                </a:highlight>
                <a:latin typeface="Aptos"/>
                <a:ea typeface="Aptos" panose="020B0004020202020204" pitchFamily="34" charset="0"/>
                <a:cs typeface="Times New Roman" panose="02020603050405020304" pitchFamily="18" charset="0"/>
              </a:rPr>
              <a:t>Roy to put in API part in </a:t>
            </a:r>
            <a:r>
              <a:rPr lang="en-SG" sz="1800" b="1" kern="100">
                <a:highlight>
                  <a:srgbClr val="FFFF00"/>
                </a:highlight>
                <a:latin typeface="Aptos"/>
                <a:ea typeface="Aptos" panose="020B0004020202020204" pitchFamily="34" charset="0"/>
                <a:cs typeface="Times New Roman" panose="02020603050405020304" pitchFamily="18" charset="0"/>
              </a:rPr>
              <a:t>intro</a:t>
            </a:r>
            <a:r>
              <a:rPr lang="en-SG" sz="1800" b="1" kern="100">
                <a:effectLst/>
                <a:highlight>
                  <a:srgbClr val="FFFF00"/>
                </a:highlight>
                <a:latin typeface="Aptos"/>
                <a:ea typeface="Aptos" panose="020B0004020202020204" pitchFamily="34" charset="0"/>
                <a:cs typeface="Times New Roman" panose="02020603050405020304" pitchFamily="18" charset="0"/>
              </a:rPr>
              <a:t>!!</a:t>
            </a:r>
            <a:r>
              <a:rPr lang="en-SG" sz="1800" b="1" kern="100">
                <a:highlight>
                  <a:srgbClr val="FFFF00"/>
                </a:highlight>
                <a:latin typeface="Aptos"/>
                <a:ea typeface="Aptos" panose="020B0004020202020204" pitchFamily="34" charset="0"/>
                <a:cs typeface="Times New Roman" panose="02020603050405020304" pitchFamily="18" charset="0"/>
              </a:rPr>
              <a:t> </a:t>
            </a:r>
            <a:endParaRPr lang="en-SG" sz="1800" b="1" kern="100">
              <a:effectLst/>
              <a:highlight>
                <a:srgbClr val="FFFF00"/>
              </a:highlight>
              <a:latin typeface="Aptos"/>
              <a:ea typeface="Aptos" panose="020B0004020202020204" pitchFamily="34" charset="0"/>
              <a:cs typeface="Times New Roman" panose="02020603050405020304" pitchFamily="18" charset="0"/>
            </a:endParaRPr>
          </a:p>
          <a:p>
            <a:pPr>
              <a:buFont typeface="Arial"/>
              <a:buChar char="•"/>
            </a:pPr>
            <a:r>
              <a:rPr lang="en-SG"/>
              <a:t>-To get around the 6 hour time out limitation, and to speed up the data ingestion process .. We decided to split into 40 workflows for data ingestion</a:t>
            </a:r>
            <a:endParaRPr lang="en-SG">
              <a:cs typeface="Calibri" panose="020F0502020204030204"/>
            </a:endParaRPr>
          </a:p>
          <a:p>
            <a:pPr>
              <a:buFont typeface="Arial"/>
              <a:buChar char="•"/>
            </a:pPr>
            <a:r>
              <a:rPr lang="en-SG"/>
              <a:t>-We break the list (per Apple and Google) to into 26 and 14 parts respectively, and each of this part is sent to a runner. The API/ web scrapping function will then iterate through this sub list and the outputs are appended to a </a:t>
            </a:r>
            <a:r>
              <a:rPr lang="en-SG" err="1"/>
              <a:t>dataframe</a:t>
            </a:r>
            <a:r>
              <a:rPr lang="en-SG"/>
              <a:t>. Once completed, each of the runner will append the results to the respective GBQ tables</a:t>
            </a:r>
          </a:p>
          <a:p>
            <a:pPr>
              <a:buFont typeface="Arial"/>
              <a:buChar char="•"/>
            </a:pPr>
            <a:r>
              <a:rPr lang="en-SG"/>
              <a:t>-Along with the split function, read and to </a:t>
            </a:r>
            <a:r>
              <a:rPr lang="en-SG" err="1"/>
              <a:t>gbq</a:t>
            </a:r>
            <a:r>
              <a:rPr lang="en-SG"/>
              <a:t> functions are also defined in the Common file which will be used across various parts of the workflow </a:t>
            </a:r>
            <a:endParaRPr lang="en-SG">
              <a:cs typeface="Calibri"/>
            </a:endParaRPr>
          </a:p>
          <a:p>
            <a:pPr>
              <a:buFont typeface="Arial"/>
              <a:buChar char="•"/>
            </a:pPr>
            <a:r>
              <a:rPr lang="en-SG"/>
              <a:t>-Since our server is a quad core processor, we also enabled multi threading to run all 4 worker threads in parallel, thus speeding up the process by 4x.</a:t>
            </a:r>
            <a:endParaRPr lang="en-SG">
              <a:cs typeface="Calibri"/>
            </a:endParaRPr>
          </a:p>
          <a:p>
            <a:pPr marL="171450" indent="-171450">
              <a:buFontTx/>
              <a:buChar char="-"/>
            </a:pPr>
            <a:endParaRPr lang="en-SG">
              <a:cs typeface="Calibri"/>
            </a:endParaRPr>
          </a:p>
        </p:txBody>
      </p:sp>
      <p:sp>
        <p:nvSpPr>
          <p:cNvPr id="4" name="Slide Number Placeholder 3"/>
          <p:cNvSpPr>
            <a:spLocks noGrp="1"/>
          </p:cNvSpPr>
          <p:nvPr>
            <p:ph type="sldNum" sz="quarter" idx="5"/>
          </p:nvPr>
        </p:nvSpPr>
        <p:spPr/>
        <p:txBody>
          <a:bodyPr/>
          <a:lstStyle/>
          <a:p>
            <a:fld id="{5C0A0F7E-1B60-4D79-85A4-354F782D1FB4}" type="slidenum">
              <a:rPr lang="en-SG" smtClean="0"/>
              <a:t>26</a:t>
            </a:fld>
            <a:endParaRPr lang="en-SG"/>
          </a:p>
        </p:txBody>
      </p:sp>
    </p:spTree>
    <p:extLst>
      <p:ext uri="{BB962C8B-B14F-4D97-AF65-F5344CB8AC3E}">
        <p14:creationId xmlns:p14="http://schemas.microsoft.com/office/powerpoint/2010/main" val="714009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 </a:t>
            </a:r>
            <a:r>
              <a:rPr lang="en-SG" sz="1800" b="1" kern="100">
                <a:effectLst/>
                <a:latin typeface="Aptos" panose="020B0004020202020204" pitchFamily="34" charset="0"/>
                <a:ea typeface="Aptos" panose="020B0004020202020204" pitchFamily="34" charset="0"/>
                <a:cs typeface="Times New Roman" panose="02020603050405020304" pitchFamily="18" charset="0"/>
              </a:rPr>
              <a:t>After the raw data is ingested</a:t>
            </a:r>
            <a:r>
              <a:rPr lang="en-SG" sz="1800" kern="100">
                <a:effectLst/>
                <a:latin typeface="Aptos" panose="020B0004020202020204" pitchFamily="34" charset="0"/>
                <a:ea typeface="Aptos" panose="020B0004020202020204" pitchFamily="34" charset="0"/>
                <a:cs typeface="Times New Roman" panose="02020603050405020304" pitchFamily="18" charset="0"/>
              </a:rPr>
              <a:t>, the wrangling script will read the raw data and process it to clean format. The </a:t>
            </a:r>
            <a:r>
              <a:rPr lang="en-SG" sz="1800" b="1" kern="100">
                <a:effectLst/>
                <a:latin typeface="Aptos" panose="020B0004020202020204" pitchFamily="34" charset="0"/>
                <a:ea typeface="Aptos" panose="020B0004020202020204" pitchFamily="34" charset="0"/>
                <a:cs typeface="Times New Roman" panose="02020603050405020304" pitchFamily="18" charset="0"/>
              </a:rPr>
              <a:t>data types will also be stored in its correct format </a:t>
            </a:r>
            <a:r>
              <a:rPr lang="en-SG" sz="1800" kern="100">
                <a:effectLst/>
                <a:latin typeface="Aptos" panose="020B0004020202020204" pitchFamily="34" charset="0"/>
                <a:ea typeface="Aptos" panose="020B0004020202020204" pitchFamily="34" charset="0"/>
                <a:cs typeface="Times New Roman" panose="02020603050405020304" pitchFamily="18" charset="0"/>
              </a:rPr>
              <a:t>for each column.</a:t>
            </a:r>
            <a:endParaRPr lang="en-SG"/>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a:t>- Fully done via the spark framework to </a:t>
            </a:r>
            <a:r>
              <a:rPr lang="en-SG" sz="1200" b="1"/>
              <a:t>simulate</a:t>
            </a:r>
            <a:r>
              <a:rPr lang="en-SG" sz="1200"/>
              <a:t> parallel processing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kern="100">
                <a:effectLst/>
                <a:latin typeface="Aptos" panose="020B0004020202020204" pitchFamily="34" charset="0"/>
                <a:ea typeface="Aptos" panose="020B0004020202020204" pitchFamily="34" charset="0"/>
                <a:cs typeface="Times New Roman" panose="02020603050405020304" pitchFamily="18" charset="0"/>
              </a:rPr>
              <a:t>- Similarly, once the data is cleaned for all 4 files, it will be pushed to the clean tables in </a:t>
            </a:r>
            <a:r>
              <a:rPr lang="en-SG" sz="1800" kern="100" err="1">
                <a:effectLst/>
                <a:latin typeface="Aptos" panose="020B0004020202020204" pitchFamily="34" charset="0"/>
                <a:ea typeface="Aptos" panose="020B0004020202020204" pitchFamily="34" charset="0"/>
                <a:cs typeface="Times New Roman" panose="02020603050405020304" pitchFamily="18" charset="0"/>
              </a:rPr>
              <a:t>gbq</a:t>
            </a:r>
            <a:r>
              <a:rPr lang="en-SG" sz="1800" kern="100">
                <a:effectLst/>
                <a:latin typeface="Aptos" panose="020B0004020202020204" pitchFamily="34" charset="0"/>
                <a:ea typeface="Aptos" panose="020B0004020202020204" pitchFamily="34" charset="0"/>
                <a:cs typeface="Times New Roman" panose="02020603050405020304" pitchFamily="18" charset="0"/>
              </a:rPr>
              <a:t>, ready for </a:t>
            </a:r>
            <a:r>
              <a:rPr lang="en-SG" sz="1800" b="1" kern="100">
                <a:effectLst/>
                <a:latin typeface="Aptos" panose="020B0004020202020204" pitchFamily="34" charset="0"/>
                <a:ea typeface="Aptos" panose="020B0004020202020204" pitchFamily="34" charset="0"/>
                <a:cs typeface="Times New Roman" panose="02020603050405020304" pitchFamily="18" charset="0"/>
              </a:rPr>
              <a:t>dashboarding and modelling</a:t>
            </a:r>
            <a:r>
              <a:rPr lang="en-SG" sz="1800" kern="100">
                <a:effectLst/>
                <a:latin typeface="Aptos" panose="020B0004020202020204" pitchFamily="34" charset="0"/>
                <a:ea typeface="Aptos" panose="020B0004020202020204" pitchFamily="34" charset="0"/>
                <a:cs typeface="Times New Roman" panose="02020603050405020304" pitchFamily="18" charset="0"/>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SG" sz="1200"/>
          </a:p>
          <a:p>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27</a:t>
            </a:fld>
            <a:endParaRPr lang="en-SG"/>
          </a:p>
        </p:txBody>
      </p:sp>
    </p:spTree>
    <p:extLst>
      <p:ext uri="{BB962C8B-B14F-4D97-AF65-F5344CB8AC3E}">
        <p14:creationId xmlns:p14="http://schemas.microsoft.com/office/powerpoint/2010/main" val="470141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SG" sz="1800" kern="100">
                <a:effectLst/>
                <a:latin typeface="Aptos"/>
                <a:ea typeface="Aptos" panose="020B0004020202020204" pitchFamily="34" charset="0"/>
                <a:cs typeface="Times New Roman" panose="02020603050405020304" pitchFamily="18" charset="0"/>
              </a:rPr>
              <a:t>Once the timing for wrangling is done, the </a:t>
            </a:r>
            <a:r>
              <a:rPr lang="en-SG" sz="1800" kern="100" err="1">
                <a:effectLst/>
                <a:latin typeface="Aptos"/>
                <a:ea typeface="Aptos" panose="020B0004020202020204" pitchFamily="34" charset="0"/>
                <a:cs typeface="Times New Roman" panose="02020603050405020304" pitchFamily="18" charset="0"/>
              </a:rPr>
              <a:t>yml</a:t>
            </a:r>
            <a:r>
              <a:rPr lang="en-SG" sz="1800" kern="100">
                <a:effectLst/>
                <a:latin typeface="Aptos"/>
                <a:ea typeface="Aptos" panose="020B0004020202020204" pitchFamily="34" charset="0"/>
                <a:cs typeface="Times New Roman" panose="02020603050405020304" pitchFamily="18" charset="0"/>
              </a:rPr>
              <a:t> file will kick start the next workflow to run the modelling file.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SG" sz="3600"/>
              <a:t>Models were initially trained using development datasets via </a:t>
            </a:r>
            <a:r>
              <a:rPr lang="en-SG" sz="3600" err="1"/>
              <a:t>Colab</a:t>
            </a:r>
            <a:endParaRPr lang="en-SG" sz="1800" kern="10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SG" sz="3600"/>
              <a:t>After hyperparameters are tuned, models are then subsequently deployed</a:t>
            </a:r>
            <a:endParaRPr lang="en-SG" sz="3600">
              <a:cs typeface="Calibri"/>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SG" sz="360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SG" sz="3600" kern="1200">
                <a:solidFill>
                  <a:schemeClr val="tx1"/>
                </a:solidFill>
                <a:latin typeface="+mn-lt"/>
                <a:ea typeface="+mn-ea"/>
                <a:cs typeface="+mn-cs"/>
              </a:rPr>
              <a:t>We developed a google </a:t>
            </a:r>
            <a:r>
              <a:rPr lang="en-SG" sz="3600" b="1"/>
              <a:t>form</a:t>
            </a:r>
            <a:r>
              <a:rPr lang="en-SG" sz="3600" kern="1200">
                <a:solidFill>
                  <a:schemeClr val="tx1"/>
                </a:solidFill>
                <a:latin typeface="+mn-lt"/>
                <a:ea typeface="+mn-ea"/>
                <a:cs typeface="+mn-cs"/>
              </a:rPr>
              <a:t> to allow developers to key in some key information about their new applications. namely, the name, app description, and whether they want to publish to apple or google or both platforms</a:t>
            </a:r>
            <a:endParaRPr lang="en-SG" sz="3600" kern="1200">
              <a:solidFill>
                <a:schemeClr val="tx1"/>
              </a:solidFill>
              <a:latin typeface="+mn-lt"/>
              <a:cs typeface="Calibri"/>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SG" sz="3600" kern="1200">
                <a:solidFill>
                  <a:schemeClr val="tx1"/>
                </a:solidFill>
                <a:latin typeface="+mn-lt"/>
                <a:ea typeface="+mn-ea"/>
                <a:cs typeface="+mn-cs"/>
              </a:rPr>
              <a:t>Once the submission is made, the data will be read into a google </a:t>
            </a:r>
            <a:r>
              <a:rPr lang="en-SG" sz="3600" b="1" kern="1200">
                <a:solidFill>
                  <a:schemeClr val="tx1"/>
                </a:solidFill>
                <a:latin typeface="+mn-lt"/>
                <a:ea typeface="+mn-ea"/>
                <a:cs typeface="+mn-cs"/>
              </a:rPr>
              <a:t>docs</a:t>
            </a:r>
            <a:r>
              <a:rPr lang="en-SG" sz="3600" kern="1200">
                <a:solidFill>
                  <a:schemeClr val="tx1"/>
                </a:solidFill>
                <a:latin typeface="+mn-lt"/>
                <a:ea typeface="+mn-ea"/>
                <a:cs typeface="+mn-cs"/>
              </a:rPr>
              <a:t> spreadsheet automatically. These data will be the input features for our models. Our workflow will then pick up these new data from the google docs, read it as a </a:t>
            </a:r>
            <a:r>
              <a:rPr lang="en-SG" sz="3600" b="1" kern="1200">
                <a:solidFill>
                  <a:schemeClr val="tx1"/>
                </a:solidFill>
                <a:latin typeface="+mn-lt"/>
                <a:ea typeface="+mn-ea"/>
                <a:cs typeface="+mn-cs"/>
              </a:rPr>
              <a:t>DF</a:t>
            </a:r>
            <a:r>
              <a:rPr lang="en-SG" sz="3600" kern="1200">
                <a:solidFill>
                  <a:schemeClr val="tx1"/>
                </a:solidFill>
                <a:latin typeface="+mn-lt"/>
                <a:ea typeface="+mn-ea"/>
                <a:cs typeface="+mn-cs"/>
              </a:rPr>
              <a:t>, and eventually run through our model </a:t>
            </a:r>
            <a:r>
              <a:rPr lang="en-SG" sz="3600" b="1" kern="1200">
                <a:solidFill>
                  <a:schemeClr val="tx1"/>
                </a:solidFill>
                <a:latin typeface="+mn-lt"/>
                <a:ea typeface="+mn-ea"/>
                <a:cs typeface="+mn-cs"/>
              </a:rPr>
              <a:t>function</a:t>
            </a:r>
            <a:r>
              <a:rPr lang="en-SG" sz="3600" kern="1200">
                <a:solidFill>
                  <a:schemeClr val="tx1"/>
                </a:solidFill>
                <a:latin typeface="+mn-lt"/>
                <a:ea typeface="+mn-ea"/>
                <a:cs typeface="+mn-cs"/>
              </a:rPr>
              <a:t> codes; .. and the model outputs will be pushed to GBQ.</a:t>
            </a:r>
            <a:endParaRPr lang="en-SG" sz="3600" kern="1200">
              <a:solidFill>
                <a:schemeClr val="tx1"/>
              </a:solidFill>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trike="sngStrike"/>
              <a:t>- The entries from the </a:t>
            </a:r>
            <a:r>
              <a:rPr lang="en-SG" b="1" strike="sngStrike"/>
              <a:t>Google forms </a:t>
            </a:r>
            <a:r>
              <a:rPr lang="en-SG" strike="sngStrike"/>
              <a:t>will feed into a </a:t>
            </a:r>
            <a:r>
              <a:rPr lang="en-SG" b="1" strike="sngStrike"/>
              <a:t>Google Docs </a:t>
            </a:r>
            <a:r>
              <a:rPr lang="en-SG" strike="sngStrike"/>
              <a:t>spreadsheet, which will then be </a:t>
            </a:r>
            <a:r>
              <a:rPr lang="en-SG" b="1" strike="sngStrike"/>
              <a:t>read as a data frame in the model script </a:t>
            </a:r>
            <a:r>
              <a:rPr lang="en-SG" strike="sngStrike"/>
              <a:t>and be </a:t>
            </a:r>
            <a:r>
              <a:rPr lang="en-SG" b="1" strike="sngStrike"/>
              <a:t>pumped into the model pipeline codes</a:t>
            </a:r>
            <a:endParaRPr lang="en-SG" b="1" strike="sngStrike">
              <a:cs typeface="Calibri"/>
            </a:endParaRPr>
          </a:p>
          <a:p>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28</a:t>
            </a:fld>
            <a:endParaRPr lang="en-SG"/>
          </a:p>
        </p:txBody>
      </p:sp>
    </p:spTree>
    <p:extLst>
      <p:ext uri="{BB962C8B-B14F-4D97-AF65-F5344CB8AC3E}">
        <p14:creationId xmlns:p14="http://schemas.microsoft.com/office/powerpoint/2010/main" val="1703783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defRPr/>
            </a:pPr>
            <a:r>
              <a:rPr lang="en-SG" sz="1800" kern="100">
                <a:solidFill>
                  <a:schemeClr val="tx1"/>
                </a:solidFill>
                <a:effectLst/>
                <a:latin typeface="Aptos"/>
                <a:ea typeface="Aptos" panose="020B0004020202020204" pitchFamily="34" charset="0"/>
                <a:cs typeface="Times New Roman" panose="02020603050405020304" pitchFamily="18" charset="0"/>
              </a:rPr>
              <a:t>In summary, this is how our entire architecture will be. We have scheduled our batch load to run weekly on Saturdays. So when it happens, the </a:t>
            </a:r>
            <a:r>
              <a:rPr lang="en-SG" sz="1800" kern="100">
                <a:latin typeface="Aptos"/>
                <a:ea typeface="Aptos" panose="020B0004020202020204" pitchFamily="34" charset="0"/>
                <a:cs typeface="Times New Roman" panose="02020603050405020304" pitchFamily="18" charset="0"/>
              </a:rPr>
              <a:t>Runners </a:t>
            </a:r>
            <a:r>
              <a:rPr lang="en-SG" sz="1800" kern="100">
                <a:solidFill>
                  <a:schemeClr val="tx1"/>
                </a:solidFill>
                <a:effectLst/>
                <a:latin typeface="Aptos"/>
                <a:ea typeface="Aptos" panose="020B0004020202020204" pitchFamily="34" charset="0"/>
                <a:cs typeface="Times New Roman" panose="02020603050405020304" pitchFamily="18" charset="0"/>
              </a:rPr>
              <a:t> will </a:t>
            </a:r>
            <a:r>
              <a:rPr lang="en-SG" sz="1800" b="1" kern="100">
                <a:latin typeface="Aptos"/>
                <a:ea typeface="Aptos" panose="020B0004020202020204" pitchFamily="34" charset="0"/>
                <a:cs typeface="Times New Roman" panose="02020603050405020304" pitchFamily="18" charset="0"/>
              </a:rPr>
              <a:t>automatically </a:t>
            </a:r>
            <a:r>
              <a:rPr lang="en-SG" sz="1800" kern="100">
                <a:latin typeface="Aptos"/>
                <a:ea typeface="Aptos" panose="020B0004020202020204" pitchFamily="34" charset="0"/>
                <a:cs typeface="Times New Roman" panose="02020603050405020304" pitchFamily="18" charset="0"/>
              </a:rPr>
              <a:t>read</a:t>
            </a:r>
            <a:r>
              <a:rPr lang="en-SG" sz="1800" kern="100">
                <a:solidFill>
                  <a:schemeClr val="tx1"/>
                </a:solidFill>
                <a:effectLst/>
                <a:latin typeface="Aptos"/>
                <a:ea typeface="Aptos" panose="020B0004020202020204" pitchFamily="34" charset="0"/>
                <a:cs typeface="Times New Roman" panose="02020603050405020304" pitchFamily="18" charset="0"/>
              </a:rPr>
              <a:t> the codes and</a:t>
            </a:r>
            <a:r>
              <a:rPr lang="en-SG" sz="1800" kern="100">
                <a:latin typeface="Aptos"/>
                <a:ea typeface="Aptos" panose="020B0004020202020204" pitchFamily="34" charset="0"/>
                <a:cs typeface="Times New Roman" panose="02020603050405020304" pitchFamily="18" charset="0"/>
              </a:rPr>
              <a:t>, </a:t>
            </a:r>
            <a:r>
              <a:rPr lang="en-SG" sz="1800" b="1" kern="100">
                <a:solidFill>
                  <a:schemeClr val="tx1"/>
                </a:solidFill>
                <a:effectLst/>
                <a:latin typeface="Aptos"/>
                <a:ea typeface="Aptos" panose="020B0004020202020204" pitchFamily="34" charset="0"/>
                <a:cs typeface="Times New Roman" panose="02020603050405020304" pitchFamily="18" charset="0"/>
              </a:rPr>
              <a:t>using the functions created in the bottom layer</a:t>
            </a:r>
            <a:r>
              <a:rPr lang="en-SG" sz="1800" kern="100">
                <a:solidFill>
                  <a:schemeClr val="tx1"/>
                </a:solidFill>
                <a:effectLst/>
                <a:latin typeface="Aptos"/>
                <a:ea typeface="Aptos" panose="020B0004020202020204" pitchFamily="34" charset="0"/>
                <a:cs typeface="Times New Roman" panose="02020603050405020304" pitchFamily="18" charset="0"/>
              </a:rPr>
              <a:t>, deposit the data into the different folders along the pipeline &gt;&gt; ingesting, cleaning and modelling the data along its way.</a:t>
            </a:r>
          </a:p>
          <a:p>
            <a:pPr marL="285750" indent="-285750">
              <a:buFontTx/>
              <a:buChar char="-"/>
              <a:defRPr/>
            </a:pPr>
            <a:r>
              <a:rPr lang="en-SG" sz="1800" kern="100">
                <a:solidFill>
                  <a:schemeClr val="tx1"/>
                </a:solidFill>
                <a:effectLst/>
                <a:latin typeface="Aptos"/>
                <a:ea typeface="Aptos" panose="020B0004020202020204" pitchFamily="34" charset="0"/>
                <a:cs typeface="Times New Roman" panose="02020603050405020304" pitchFamily="18" charset="0"/>
              </a:rPr>
              <a:t>In addition, we also created a table to store the date and time </a:t>
            </a:r>
            <a:r>
              <a:rPr lang="en-SG" sz="1800" kern="100">
                <a:latin typeface="Aptos"/>
                <a:ea typeface="Aptos" panose="020B0004020202020204" pitchFamily="34" charset="0"/>
                <a:cs typeface="Times New Roman" panose="02020603050405020304" pitchFamily="18" charset="0"/>
              </a:rPr>
              <a:t>each</a:t>
            </a:r>
            <a:r>
              <a:rPr lang="en-SG" sz="1800" kern="100">
                <a:solidFill>
                  <a:schemeClr val="tx1"/>
                </a:solidFill>
                <a:effectLst/>
                <a:latin typeface="Aptos"/>
                <a:ea typeface="Aptos" panose="020B0004020202020204" pitchFamily="34" charset="0"/>
                <a:cs typeface="Times New Roman" panose="02020603050405020304" pitchFamily="18" charset="0"/>
              </a:rPr>
              <a:t> </a:t>
            </a:r>
            <a:r>
              <a:rPr lang="en-SG" sz="1800" kern="100">
                <a:latin typeface="Aptos"/>
                <a:ea typeface="Aptos" panose="020B0004020202020204" pitchFamily="34" charset="0"/>
                <a:cs typeface="Times New Roman" panose="02020603050405020304" pitchFamily="18" charset="0"/>
              </a:rPr>
              <a:t>time a run</a:t>
            </a:r>
            <a:r>
              <a:rPr lang="en-SG" sz="1800" kern="100">
                <a:solidFill>
                  <a:schemeClr val="tx1"/>
                </a:solidFill>
                <a:effectLst/>
                <a:latin typeface="Aptos"/>
                <a:ea typeface="Aptos" panose="020B0004020202020204" pitchFamily="34" charset="0"/>
                <a:cs typeface="Times New Roman" panose="02020603050405020304" pitchFamily="18" charset="0"/>
              </a:rPr>
              <a:t> is completed.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SG" sz="1800" kern="100">
                <a:effectLst/>
                <a:latin typeface="Aptos"/>
                <a:ea typeface="Aptos" panose="020B0004020202020204" pitchFamily="34" charset="0"/>
                <a:cs typeface="Times New Roman" panose="02020603050405020304" pitchFamily="18" charset="0"/>
              </a:rPr>
              <a:t>The final model outputs, along with the cleaned data and </a:t>
            </a:r>
            <a:r>
              <a:rPr lang="en-SG" sz="1800" kern="100" err="1">
                <a:effectLst/>
                <a:latin typeface="Aptos"/>
                <a:ea typeface="Aptos" panose="020B0004020202020204" pitchFamily="34" charset="0"/>
                <a:cs typeface="Times New Roman" panose="02020603050405020304" pitchFamily="18" charset="0"/>
              </a:rPr>
              <a:t>dateTime</a:t>
            </a:r>
            <a:r>
              <a:rPr lang="en-SG" sz="1800" kern="100">
                <a:effectLst/>
                <a:latin typeface="Aptos"/>
                <a:ea typeface="Aptos" panose="020B0004020202020204" pitchFamily="34" charset="0"/>
                <a:cs typeface="Times New Roman" panose="02020603050405020304" pitchFamily="18" charset="0"/>
              </a:rPr>
              <a:t> table, will then be read into power bi for further analysis and visualisation. The entire data in the dashboard can thus be refreshed at the end of each week by simply clicking the ‘refresh button’.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SG"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29</a:t>
            </a:fld>
            <a:endParaRPr lang="en-SG"/>
          </a:p>
        </p:txBody>
      </p:sp>
    </p:spTree>
    <p:extLst>
      <p:ext uri="{BB962C8B-B14F-4D97-AF65-F5344CB8AC3E}">
        <p14:creationId xmlns:p14="http://schemas.microsoft.com/office/powerpoint/2010/main" val="3863436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a:t>App Characteristics:</a:t>
            </a:r>
          </a:p>
          <a:p>
            <a:pPr algn="l"/>
            <a:r>
              <a:rPr lang="en-US" sz="1200"/>
              <a:t> - 1)	Genre: Nature of the app, such as tools, events, social, finance, etc.</a:t>
            </a:r>
          </a:p>
          <a:p>
            <a:pPr algn="l"/>
            <a:r>
              <a:rPr lang="en-US" sz="1200"/>
              <a:t>2)	Content rating: Indicates whether the app is suitable for all ages or recommended for people with certain age and above, for example aged 17 and above.</a:t>
            </a:r>
          </a:p>
          <a:p>
            <a:pPr algn="l"/>
            <a:r>
              <a:rPr lang="en-US" sz="1200"/>
              <a:t>3)	Ad supported: Indicates whether the app developer allows other companies to publish marketing ads on the app.</a:t>
            </a:r>
          </a:p>
          <a:p>
            <a:pPr algn="l"/>
            <a:r>
              <a:rPr lang="en-US" sz="1200"/>
              <a:t>4)	Free: Indicates whether the developer charges users a fee for installing and using the app.</a:t>
            </a:r>
          </a:p>
          <a:p>
            <a:pPr algn="l"/>
            <a:r>
              <a:rPr lang="en-US" sz="1200"/>
              <a:t>5)	Offers In-ad purchases: Indicates whether users can make additional purchases after installing the app.</a:t>
            </a:r>
          </a:p>
          <a:p>
            <a:pPr algn="l"/>
            <a:r>
              <a:rPr lang="en-US" sz="1200"/>
              <a:t>6)	Score: Represents the average score of user ratings.</a:t>
            </a:r>
          </a:p>
          <a:p>
            <a:pPr algn="l"/>
            <a:r>
              <a:rPr lang="en-US" sz="1200"/>
              <a:t>7)	Price: </a:t>
            </a:r>
          </a:p>
          <a:p>
            <a:pPr algn="l"/>
            <a:endParaRPr lang="en-US" sz="1200"/>
          </a:p>
          <a:p>
            <a:pPr algn="l"/>
            <a:endParaRPr lang="en-US"/>
          </a:p>
        </p:txBody>
      </p:sp>
      <p:sp>
        <p:nvSpPr>
          <p:cNvPr id="4" name="Slide Number Placeholder 3"/>
          <p:cNvSpPr>
            <a:spLocks noGrp="1"/>
          </p:cNvSpPr>
          <p:nvPr>
            <p:ph type="sldNum" sz="quarter" idx="5"/>
          </p:nvPr>
        </p:nvSpPr>
        <p:spPr/>
        <p:txBody>
          <a:bodyPr/>
          <a:lstStyle/>
          <a:p>
            <a:fld id="{5C0A0F7E-1B60-4D79-85A4-354F782D1FB4}" type="slidenum">
              <a:rPr lang="en-SG" smtClean="0"/>
              <a:t>32</a:t>
            </a:fld>
            <a:endParaRPr lang="en-SG"/>
          </a:p>
        </p:txBody>
      </p:sp>
    </p:spTree>
    <p:extLst>
      <p:ext uri="{BB962C8B-B14F-4D97-AF65-F5344CB8AC3E}">
        <p14:creationId xmlns:p14="http://schemas.microsoft.com/office/powerpoint/2010/main" val="2554962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Low recall – missed opportunity!</a:t>
            </a:r>
          </a:p>
          <a:p>
            <a:pPr algn="l"/>
            <a:endParaRPr lang="en-US"/>
          </a:p>
        </p:txBody>
      </p:sp>
      <p:sp>
        <p:nvSpPr>
          <p:cNvPr id="4" name="Slide Number Placeholder 3"/>
          <p:cNvSpPr>
            <a:spLocks noGrp="1"/>
          </p:cNvSpPr>
          <p:nvPr>
            <p:ph type="sldNum" sz="quarter" idx="5"/>
          </p:nvPr>
        </p:nvSpPr>
        <p:spPr/>
        <p:txBody>
          <a:bodyPr/>
          <a:lstStyle/>
          <a:p>
            <a:fld id="{5C0A0F7E-1B60-4D79-85A4-354F782D1FB4}" type="slidenum">
              <a:rPr lang="en-SG" smtClean="0"/>
              <a:t>35</a:t>
            </a:fld>
            <a:endParaRPr lang="en-SG"/>
          </a:p>
        </p:txBody>
      </p:sp>
    </p:spTree>
    <p:extLst>
      <p:ext uri="{BB962C8B-B14F-4D97-AF65-F5344CB8AC3E}">
        <p14:creationId xmlns:p14="http://schemas.microsoft.com/office/powerpoint/2010/main" val="759135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Low recall – missed opportunity!</a:t>
            </a:r>
          </a:p>
          <a:p>
            <a:pPr algn="l"/>
            <a:endParaRPr lang="en-US"/>
          </a:p>
        </p:txBody>
      </p:sp>
      <p:sp>
        <p:nvSpPr>
          <p:cNvPr id="4" name="Slide Number Placeholder 3"/>
          <p:cNvSpPr>
            <a:spLocks noGrp="1"/>
          </p:cNvSpPr>
          <p:nvPr>
            <p:ph type="sldNum" sz="quarter" idx="5"/>
          </p:nvPr>
        </p:nvSpPr>
        <p:spPr/>
        <p:txBody>
          <a:bodyPr/>
          <a:lstStyle/>
          <a:p>
            <a:fld id="{5C0A0F7E-1B60-4D79-85A4-354F782D1FB4}" type="slidenum">
              <a:rPr lang="en-SG" smtClean="0"/>
              <a:t>36</a:t>
            </a:fld>
            <a:endParaRPr lang="en-SG"/>
          </a:p>
        </p:txBody>
      </p:sp>
    </p:spTree>
    <p:extLst>
      <p:ext uri="{BB962C8B-B14F-4D97-AF65-F5344CB8AC3E}">
        <p14:creationId xmlns:p14="http://schemas.microsoft.com/office/powerpoint/2010/main" val="2780258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Low recall – missed opportunity!</a:t>
            </a:r>
          </a:p>
          <a:p>
            <a:pPr algn="l"/>
            <a:endParaRPr lang="en-US"/>
          </a:p>
        </p:txBody>
      </p:sp>
      <p:sp>
        <p:nvSpPr>
          <p:cNvPr id="4" name="Slide Number Placeholder 3"/>
          <p:cNvSpPr>
            <a:spLocks noGrp="1"/>
          </p:cNvSpPr>
          <p:nvPr>
            <p:ph type="sldNum" sz="quarter" idx="5"/>
          </p:nvPr>
        </p:nvSpPr>
        <p:spPr/>
        <p:txBody>
          <a:bodyPr/>
          <a:lstStyle/>
          <a:p>
            <a:fld id="{5C0A0F7E-1B60-4D79-85A4-354F782D1FB4}" type="slidenum">
              <a:rPr lang="en-SG" smtClean="0"/>
              <a:t>37</a:t>
            </a:fld>
            <a:endParaRPr lang="en-SG"/>
          </a:p>
        </p:txBody>
      </p:sp>
    </p:spTree>
    <p:extLst>
      <p:ext uri="{BB962C8B-B14F-4D97-AF65-F5344CB8AC3E}">
        <p14:creationId xmlns:p14="http://schemas.microsoft.com/office/powerpoint/2010/main" val="1445325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Pros</a:t>
            </a:r>
          </a:p>
          <a:p>
            <a:pPr marL="171450" indent="-171450">
              <a:buFont typeface="Calibri"/>
              <a:buChar char="-"/>
            </a:pPr>
            <a:r>
              <a:rPr lang="en-US">
                <a:cs typeface="Calibri"/>
              </a:rPr>
              <a:t>GitHub Action comes with VM to run script (</a:t>
            </a:r>
            <a:r>
              <a:rPr lang="en-US" err="1">
                <a:cs typeface="Calibri"/>
              </a:rPr>
              <a:t>PySpark</a:t>
            </a:r>
            <a:r>
              <a:rPr lang="en-US">
                <a:cs typeface="Calibri"/>
              </a:rPr>
              <a:t> compatible) + Scheduler + Repository, all bundled together at no cost</a:t>
            </a:r>
          </a:p>
          <a:p>
            <a:pPr marL="171450" indent="-171450">
              <a:buFont typeface="Calibri"/>
              <a:buChar char="-"/>
            </a:pPr>
            <a:endParaRPr lang="en-US">
              <a:cs typeface="Calibri"/>
            </a:endParaRPr>
          </a:p>
          <a:p>
            <a:r>
              <a:rPr lang="en-US">
                <a:cs typeface="Calibri"/>
              </a:rPr>
              <a:t>Cons</a:t>
            </a:r>
          </a:p>
          <a:p>
            <a:pPr marL="171450" indent="-171450">
              <a:buFont typeface="Calibri"/>
              <a:buChar char="-"/>
            </a:pPr>
            <a:r>
              <a:rPr lang="en-US">
                <a:cs typeface="Calibri"/>
              </a:rPr>
              <a:t>Schedule timing not accurate (+/- 30 mins) &amp; slower run time</a:t>
            </a:r>
          </a:p>
          <a:p>
            <a:pPr marL="171450" indent="-171450">
              <a:buFont typeface="Calibri"/>
              <a:buChar char="-"/>
            </a:pPr>
            <a:endParaRPr lang="en-US">
              <a:cs typeface="Calibri"/>
            </a:endParaRPr>
          </a:p>
          <a:p>
            <a:pPr marL="171450" indent="-171450">
              <a:buFont typeface="Calibri"/>
              <a:buChar char="-"/>
            </a:pPr>
            <a:r>
              <a:rPr lang="en-US">
                <a:cs typeface="Calibri"/>
              </a:rPr>
              <a:t>Command Run On</a:t>
            </a:r>
          </a:p>
        </p:txBody>
      </p:sp>
      <p:sp>
        <p:nvSpPr>
          <p:cNvPr id="4" name="Slide Number Placeholder 3"/>
          <p:cNvSpPr>
            <a:spLocks noGrp="1"/>
          </p:cNvSpPr>
          <p:nvPr>
            <p:ph type="sldNum" sz="quarter" idx="5"/>
          </p:nvPr>
        </p:nvSpPr>
        <p:spPr/>
        <p:txBody>
          <a:bodyPr/>
          <a:lstStyle/>
          <a:p>
            <a:fld id="{5C0A0F7E-1B60-4D79-85A4-354F782D1FB4}" type="slidenum">
              <a:rPr lang="en-SG" smtClean="0"/>
              <a:t>10</a:t>
            </a:fld>
            <a:endParaRPr lang="en-SG"/>
          </a:p>
        </p:txBody>
      </p:sp>
    </p:spTree>
    <p:extLst>
      <p:ext uri="{BB962C8B-B14F-4D97-AF65-F5344CB8AC3E}">
        <p14:creationId xmlns:p14="http://schemas.microsoft.com/office/powerpoint/2010/main" val="2295966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Low recall – missed opportunity!</a:t>
            </a:r>
          </a:p>
          <a:p>
            <a:pPr algn="l"/>
            <a:endParaRPr lang="en-US"/>
          </a:p>
        </p:txBody>
      </p:sp>
      <p:sp>
        <p:nvSpPr>
          <p:cNvPr id="4" name="Slide Number Placeholder 3"/>
          <p:cNvSpPr>
            <a:spLocks noGrp="1"/>
          </p:cNvSpPr>
          <p:nvPr>
            <p:ph type="sldNum" sz="quarter" idx="5"/>
          </p:nvPr>
        </p:nvSpPr>
        <p:spPr/>
        <p:txBody>
          <a:bodyPr/>
          <a:lstStyle/>
          <a:p>
            <a:fld id="{5C0A0F7E-1B60-4D79-85A4-354F782D1FB4}" type="slidenum">
              <a:rPr lang="en-SG" smtClean="0"/>
              <a:t>38</a:t>
            </a:fld>
            <a:endParaRPr lang="en-SG"/>
          </a:p>
        </p:txBody>
      </p:sp>
    </p:spTree>
    <p:extLst>
      <p:ext uri="{BB962C8B-B14F-4D97-AF65-F5344CB8AC3E}">
        <p14:creationId xmlns:p14="http://schemas.microsoft.com/office/powerpoint/2010/main" val="1365185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Low recall – missed opportunity!</a:t>
            </a:r>
          </a:p>
          <a:p>
            <a:pPr algn="l"/>
            <a:endParaRPr lang="en-US"/>
          </a:p>
        </p:txBody>
      </p:sp>
      <p:sp>
        <p:nvSpPr>
          <p:cNvPr id="4" name="Slide Number Placeholder 3"/>
          <p:cNvSpPr>
            <a:spLocks noGrp="1"/>
          </p:cNvSpPr>
          <p:nvPr>
            <p:ph type="sldNum" sz="quarter" idx="5"/>
          </p:nvPr>
        </p:nvSpPr>
        <p:spPr/>
        <p:txBody>
          <a:bodyPr/>
          <a:lstStyle/>
          <a:p>
            <a:fld id="{5C0A0F7E-1B60-4D79-85A4-354F782D1FB4}" type="slidenum">
              <a:rPr lang="en-SG" smtClean="0"/>
              <a:t>39</a:t>
            </a:fld>
            <a:endParaRPr lang="en-SG"/>
          </a:p>
        </p:txBody>
      </p:sp>
    </p:spTree>
    <p:extLst>
      <p:ext uri="{BB962C8B-B14F-4D97-AF65-F5344CB8AC3E}">
        <p14:creationId xmlns:p14="http://schemas.microsoft.com/office/powerpoint/2010/main" val="359228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Low recall – missed opportunity!</a:t>
            </a:r>
          </a:p>
          <a:p>
            <a:pPr algn="l"/>
            <a:endParaRPr lang="en-US"/>
          </a:p>
        </p:txBody>
      </p:sp>
      <p:sp>
        <p:nvSpPr>
          <p:cNvPr id="4" name="Slide Number Placeholder 3"/>
          <p:cNvSpPr>
            <a:spLocks noGrp="1"/>
          </p:cNvSpPr>
          <p:nvPr>
            <p:ph type="sldNum" sz="quarter" idx="5"/>
          </p:nvPr>
        </p:nvSpPr>
        <p:spPr/>
        <p:txBody>
          <a:bodyPr/>
          <a:lstStyle/>
          <a:p>
            <a:fld id="{5C0A0F7E-1B60-4D79-85A4-354F782D1FB4}" type="slidenum">
              <a:rPr lang="en-SG" smtClean="0"/>
              <a:t>40</a:t>
            </a:fld>
            <a:endParaRPr lang="en-SG"/>
          </a:p>
        </p:txBody>
      </p:sp>
    </p:spTree>
    <p:extLst>
      <p:ext uri="{BB962C8B-B14F-4D97-AF65-F5344CB8AC3E}">
        <p14:creationId xmlns:p14="http://schemas.microsoft.com/office/powerpoint/2010/main" val="3722744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Low recall – missed opportunity!</a:t>
            </a:r>
          </a:p>
          <a:p>
            <a:pPr algn="l"/>
            <a:endParaRPr lang="en-US"/>
          </a:p>
        </p:txBody>
      </p:sp>
      <p:sp>
        <p:nvSpPr>
          <p:cNvPr id="4" name="Slide Number Placeholder 3"/>
          <p:cNvSpPr>
            <a:spLocks noGrp="1"/>
          </p:cNvSpPr>
          <p:nvPr>
            <p:ph type="sldNum" sz="quarter" idx="5"/>
          </p:nvPr>
        </p:nvSpPr>
        <p:spPr/>
        <p:txBody>
          <a:bodyPr/>
          <a:lstStyle/>
          <a:p>
            <a:fld id="{5C0A0F7E-1B60-4D79-85A4-354F782D1FB4}" type="slidenum">
              <a:rPr lang="en-SG" smtClean="0"/>
              <a:t>41</a:t>
            </a:fld>
            <a:endParaRPr lang="en-SG"/>
          </a:p>
        </p:txBody>
      </p:sp>
    </p:spTree>
    <p:extLst>
      <p:ext uri="{BB962C8B-B14F-4D97-AF65-F5344CB8AC3E}">
        <p14:creationId xmlns:p14="http://schemas.microsoft.com/office/powerpoint/2010/main" val="2365863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43</a:t>
            </a:fld>
            <a:endParaRPr lang="en-SG"/>
          </a:p>
        </p:txBody>
      </p:sp>
    </p:spTree>
    <p:extLst>
      <p:ext uri="{BB962C8B-B14F-4D97-AF65-F5344CB8AC3E}">
        <p14:creationId xmlns:p14="http://schemas.microsoft.com/office/powerpoint/2010/main" val="1553423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45</a:t>
            </a:fld>
            <a:endParaRPr lang="en-SG"/>
          </a:p>
        </p:txBody>
      </p:sp>
    </p:spTree>
    <p:extLst>
      <p:ext uri="{BB962C8B-B14F-4D97-AF65-F5344CB8AC3E}">
        <p14:creationId xmlns:p14="http://schemas.microsoft.com/office/powerpoint/2010/main" val="3041562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Apple users tend to be more generous in giving 5-star reviews. </a:t>
            </a:r>
          </a:p>
          <a:p>
            <a:r>
              <a:rPr lang="en-US"/>
              <a:t>Price point are comparable between 2 platform.</a:t>
            </a:r>
          </a:p>
          <a:p>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48</a:t>
            </a:fld>
            <a:endParaRPr lang="en-SG"/>
          </a:p>
        </p:txBody>
      </p:sp>
    </p:spTree>
    <p:extLst>
      <p:ext uri="{BB962C8B-B14F-4D97-AF65-F5344CB8AC3E}">
        <p14:creationId xmlns:p14="http://schemas.microsoft.com/office/powerpoint/2010/main" val="2733759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55</a:t>
            </a:fld>
            <a:endParaRPr lang="en-SG"/>
          </a:p>
        </p:txBody>
      </p:sp>
    </p:spTree>
    <p:extLst>
      <p:ext uri="{BB962C8B-B14F-4D97-AF65-F5344CB8AC3E}">
        <p14:creationId xmlns:p14="http://schemas.microsoft.com/office/powerpoint/2010/main" val="810650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59</a:t>
            </a:fld>
            <a:endParaRPr lang="en-SG"/>
          </a:p>
        </p:txBody>
      </p:sp>
    </p:spTree>
    <p:extLst>
      <p:ext uri="{BB962C8B-B14F-4D97-AF65-F5344CB8AC3E}">
        <p14:creationId xmlns:p14="http://schemas.microsoft.com/office/powerpoint/2010/main" val="4052515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15</a:t>
            </a:fld>
            <a:endParaRPr lang="en-SG"/>
          </a:p>
        </p:txBody>
      </p:sp>
    </p:spTree>
    <p:extLst>
      <p:ext uri="{BB962C8B-B14F-4D97-AF65-F5344CB8AC3E}">
        <p14:creationId xmlns:p14="http://schemas.microsoft.com/office/powerpoint/2010/main" val="2338154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16</a:t>
            </a:fld>
            <a:endParaRPr lang="en-SG"/>
          </a:p>
        </p:txBody>
      </p:sp>
    </p:spTree>
    <p:extLst>
      <p:ext uri="{BB962C8B-B14F-4D97-AF65-F5344CB8AC3E}">
        <p14:creationId xmlns:p14="http://schemas.microsoft.com/office/powerpoint/2010/main" val="84312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set a higher threshold condition for </a:t>
            </a:r>
            <a:r>
              <a:rPr lang="en-US" err="1"/>
              <a:t>minInstalls</a:t>
            </a:r>
            <a:r>
              <a:rPr lang="en-US"/>
              <a:t> to reduce row/app?</a:t>
            </a:r>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17</a:t>
            </a:fld>
            <a:endParaRPr lang="en-SG"/>
          </a:p>
        </p:txBody>
      </p:sp>
    </p:spTree>
    <p:extLst>
      <p:ext uri="{BB962C8B-B14F-4D97-AF65-F5344CB8AC3E}">
        <p14:creationId xmlns:p14="http://schemas.microsoft.com/office/powerpoint/2010/main" val="2000822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1">
                    <a:lumMod val="75000"/>
                    <a:lumOff val="25000"/>
                  </a:schemeClr>
                </a:solidFill>
              </a:rPr>
              <a:t>- </a:t>
            </a:r>
            <a:r>
              <a:rPr lang="en-US" sz="1800">
                <a:solidFill>
                  <a:schemeClr val="tx1">
                    <a:lumMod val="75000"/>
                    <a:lumOff val="25000"/>
                  </a:schemeClr>
                </a:solidFill>
              </a:rPr>
              <a:t>20 </a:t>
            </a:r>
            <a:r>
              <a:rPr lang="en-US" sz="1200">
                <a:solidFill>
                  <a:schemeClr val="tx1">
                    <a:lumMod val="75000"/>
                    <a:lumOff val="25000"/>
                  </a:schemeClr>
                </a:solidFill>
              </a:rPr>
              <a:t>most recent reviews/app</a:t>
            </a:r>
          </a:p>
          <a:p>
            <a:r>
              <a:rPr lang="en-US" sz="1200">
                <a:solidFill>
                  <a:schemeClr val="tx1">
                    <a:lumMod val="75000"/>
                    <a:lumOff val="25000"/>
                  </a:schemeClr>
                </a:solidFill>
              </a:rPr>
              <a:t>- As relevant real-time insights</a:t>
            </a:r>
          </a:p>
          <a:p>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18</a:t>
            </a:fld>
            <a:endParaRPr lang="en-SG"/>
          </a:p>
        </p:txBody>
      </p:sp>
    </p:spTree>
    <p:extLst>
      <p:ext uri="{BB962C8B-B14F-4D97-AF65-F5344CB8AC3E}">
        <p14:creationId xmlns:p14="http://schemas.microsoft.com/office/powerpoint/2010/main" val="3132654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1">
                    <a:lumMod val="75000"/>
                    <a:lumOff val="25000"/>
                  </a:schemeClr>
                </a:solidFill>
              </a:rPr>
              <a:t>- </a:t>
            </a:r>
            <a:r>
              <a:rPr lang="en-US" sz="1800">
                <a:solidFill>
                  <a:schemeClr val="tx1">
                    <a:lumMod val="75000"/>
                    <a:lumOff val="25000"/>
                  </a:schemeClr>
                </a:solidFill>
              </a:rPr>
              <a:t>20 </a:t>
            </a:r>
            <a:r>
              <a:rPr lang="en-US" sz="1200">
                <a:solidFill>
                  <a:schemeClr val="tx1">
                    <a:lumMod val="75000"/>
                    <a:lumOff val="25000"/>
                  </a:schemeClr>
                </a:solidFill>
              </a:rPr>
              <a:t>most recent reviews/app</a:t>
            </a:r>
          </a:p>
          <a:p>
            <a:r>
              <a:rPr lang="en-US" sz="1200">
                <a:solidFill>
                  <a:schemeClr val="tx1">
                    <a:lumMod val="75000"/>
                    <a:lumOff val="25000"/>
                  </a:schemeClr>
                </a:solidFill>
              </a:rPr>
              <a:t>- As relevant real-time insights</a:t>
            </a:r>
          </a:p>
          <a:p>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19</a:t>
            </a:fld>
            <a:endParaRPr lang="en-SG"/>
          </a:p>
        </p:txBody>
      </p:sp>
    </p:spTree>
    <p:extLst>
      <p:ext uri="{BB962C8B-B14F-4D97-AF65-F5344CB8AC3E}">
        <p14:creationId xmlns:p14="http://schemas.microsoft.com/office/powerpoint/2010/main" val="741512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1">
                    <a:lumMod val="75000"/>
                    <a:lumOff val="25000"/>
                  </a:schemeClr>
                </a:solidFill>
              </a:rPr>
              <a:t>- </a:t>
            </a:r>
            <a:r>
              <a:rPr lang="en-US" sz="1800">
                <a:solidFill>
                  <a:schemeClr val="tx1">
                    <a:lumMod val="75000"/>
                    <a:lumOff val="25000"/>
                  </a:schemeClr>
                </a:solidFill>
              </a:rPr>
              <a:t>20 </a:t>
            </a:r>
            <a:r>
              <a:rPr lang="en-US" sz="1200">
                <a:solidFill>
                  <a:schemeClr val="tx1">
                    <a:lumMod val="75000"/>
                    <a:lumOff val="25000"/>
                  </a:schemeClr>
                </a:solidFill>
              </a:rPr>
              <a:t>most recent reviews/app</a:t>
            </a:r>
          </a:p>
          <a:p>
            <a:r>
              <a:rPr lang="en-US" sz="1200">
                <a:solidFill>
                  <a:schemeClr val="tx1">
                    <a:lumMod val="75000"/>
                    <a:lumOff val="25000"/>
                  </a:schemeClr>
                </a:solidFill>
              </a:rPr>
              <a:t>- As relevant real-time insights</a:t>
            </a:r>
          </a:p>
          <a:p>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20</a:t>
            </a:fld>
            <a:endParaRPr lang="en-SG"/>
          </a:p>
        </p:txBody>
      </p:sp>
    </p:spTree>
    <p:extLst>
      <p:ext uri="{BB962C8B-B14F-4D97-AF65-F5344CB8AC3E}">
        <p14:creationId xmlns:p14="http://schemas.microsoft.com/office/powerpoint/2010/main" val="3637806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800">
                <a:hlinkClick r:id="rId3"/>
              </a:rPr>
              <a:t>nusebac@gmail.com</a:t>
            </a:r>
            <a:endParaRPr lang="en-SG" sz="800"/>
          </a:p>
          <a:p>
            <a:r>
              <a:rPr lang="en-SG" sz="800"/>
              <a:t>Nusebac1990</a:t>
            </a:r>
          </a:p>
          <a:p>
            <a:endParaRPr lang="en-SG" sz="800"/>
          </a:p>
          <a:p>
            <a:pPr marL="171450" indent="-171450">
              <a:buFontTx/>
              <a:buChar char="-"/>
            </a:pPr>
            <a:r>
              <a:rPr lang="en-SG" sz="800"/>
              <a:t>This is a </a:t>
            </a:r>
            <a:r>
              <a:rPr lang="en-SG" sz="800" err="1"/>
              <a:t>diagramic</a:t>
            </a:r>
            <a:r>
              <a:rPr lang="en-SG" sz="800"/>
              <a:t> overview of how our data will flow through the pipelines. We will ingest data, create a copy at a slice in time and push it to Development pipeline for testing. Once the workflow is built and tested to work well, we will change the path to the Production pipeline for Deployment</a:t>
            </a:r>
          </a:p>
          <a:p>
            <a:pPr marL="171450" indent="-171450">
              <a:buFontTx/>
              <a:buChar char="-"/>
            </a:pPr>
            <a:r>
              <a:rPr lang="en-SG" sz="800"/>
              <a:t>Google Big Query, aka GBQ,  is used as our Database storage of choice. The ‘dev’ and ‘prod’ initials are the folder names within GBQ</a:t>
            </a:r>
          </a:p>
          <a:p>
            <a:pPr marL="171450" indent="-171450">
              <a:buFontTx/>
              <a:buChar char="-"/>
            </a:pPr>
            <a:r>
              <a:rPr lang="en-SG" sz="800"/>
              <a:t>We created 48 workflows for this project, which will be explained in detail later (with actual screenshots of our codes and database)</a:t>
            </a:r>
          </a:p>
          <a:p>
            <a:endParaRPr lang="en-SG"/>
          </a:p>
        </p:txBody>
      </p:sp>
      <p:sp>
        <p:nvSpPr>
          <p:cNvPr id="4" name="Slide Number Placeholder 3"/>
          <p:cNvSpPr>
            <a:spLocks noGrp="1"/>
          </p:cNvSpPr>
          <p:nvPr>
            <p:ph type="sldNum" sz="quarter" idx="5"/>
          </p:nvPr>
        </p:nvSpPr>
        <p:spPr/>
        <p:txBody>
          <a:bodyPr/>
          <a:lstStyle/>
          <a:p>
            <a:fld id="{5C0A0F7E-1B60-4D79-85A4-354F782D1FB4}" type="slidenum">
              <a:rPr lang="en-SG" smtClean="0"/>
              <a:t>22</a:t>
            </a:fld>
            <a:endParaRPr lang="en-SG"/>
          </a:p>
        </p:txBody>
      </p:sp>
    </p:spTree>
    <p:extLst>
      <p:ext uri="{BB962C8B-B14F-4D97-AF65-F5344CB8AC3E}">
        <p14:creationId xmlns:p14="http://schemas.microsoft.com/office/powerpoint/2010/main" val="3822881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623BE-723C-7E5E-19A7-50271501ED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1E62C44F-086C-81ED-434A-E376CA8C62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CBC3871-60ED-5B53-AEE7-A6A292674299}"/>
              </a:ext>
            </a:extLst>
          </p:cNvPr>
          <p:cNvSpPr>
            <a:spLocks noGrp="1"/>
          </p:cNvSpPr>
          <p:nvPr>
            <p:ph type="dt" sz="half" idx="10"/>
          </p:nvPr>
        </p:nvSpPr>
        <p:spPr/>
        <p:txBody>
          <a:bodyPr/>
          <a:lstStyle/>
          <a:p>
            <a:fld id="{57A14D58-C5A6-4AAA-8FE0-094749475FC3}" type="datetime1">
              <a:rPr lang="en-SG" smtClean="0"/>
              <a:t>4/5/2024</a:t>
            </a:fld>
            <a:endParaRPr lang="en-SG"/>
          </a:p>
        </p:txBody>
      </p:sp>
      <p:sp>
        <p:nvSpPr>
          <p:cNvPr id="5" name="Footer Placeholder 4">
            <a:extLst>
              <a:ext uri="{FF2B5EF4-FFF2-40B4-BE49-F238E27FC236}">
                <a16:creationId xmlns:a16="http://schemas.microsoft.com/office/drawing/2014/main" id="{B2EB5B81-95F3-5B1B-630A-07E2E0D5BF2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E1E891C-D6B9-1616-D6B3-5DABDA776454}"/>
              </a:ext>
            </a:extLst>
          </p:cNvPr>
          <p:cNvSpPr>
            <a:spLocks noGrp="1"/>
          </p:cNvSpPr>
          <p:nvPr>
            <p:ph type="sldNum" sz="quarter" idx="12"/>
          </p:nvPr>
        </p:nvSpPr>
        <p:spPr/>
        <p:txBody>
          <a:bodyPr/>
          <a:lstStyle/>
          <a:p>
            <a:fld id="{12BE2F63-B7EF-4841-ABD0-0804B0ABBEFB}" type="slidenum">
              <a:rPr lang="en-SG" smtClean="0"/>
              <a:t>‹#›</a:t>
            </a:fld>
            <a:endParaRPr lang="en-SG"/>
          </a:p>
        </p:txBody>
      </p:sp>
    </p:spTree>
    <p:extLst>
      <p:ext uri="{BB962C8B-B14F-4D97-AF65-F5344CB8AC3E}">
        <p14:creationId xmlns:p14="http://schemas.microsoft.com/office/powerpoint/2010/main" val="393696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60ECE-618C-5E0E-9BCF-2A0E67973315}"/>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75AD0E8-5B40-A5B9-688E-602FD0C88B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C5F1683-8957-AC72-A622-82174566325B}"/>
              </a:ext>
            </a:extLst>
          </p:cNvPr>
          <p:cNvSpPr>
            <a:spLocks noGrp="1"/>
          </p:cNvSpPr>
          <p:nvPr>
            <p:ph type="dt" sz="half" idx="10"/>
          </p:nvPr>
        </p:nvSpPr>
        <p:spPr/>
        <p:txBody>
          <a:bodyPr/>
          <a:lstStyle/>
          <a:p>
            <a:fld id="{E65F7331-9ABE-4452-830D-2DD42DE82301}" type="datetime1">
              <a:rPr lang="en-SG" smtClean="0"/>
              <a:t>4/5/2024</a:t>
            </a:fld>
            <a:endParaRPr lang="en-SG"/>
          </a:p>
        </p:txBody>
      </p:sp>
      <p:sp>
        <p:nvSpPr>
          <p:cNvPr id="5" name="Footer Placeholder 4">
            <a:extLst>
              <a:ext uri="{FF2B5EF4-FFF2-40B4-BE49-F238E27FC236}">
                <a16:creationId xmlns:a16="http://schemas.microsoft.com/office/drawing/2014/main" id="{A8BB3D74-EB42-F552-D6F5-D0729EC5022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EAD052B-3262-84CC-AAD6-B8AE750B0F4F}"/>
              </a:ext>
            </a:extLst>
          </p:cNvPr>
          <p:cNvSpPr>
            <a:spLocks noGrp="1"/>
          </p:cNvSpPr>
          <p:nvPr>
            <p:ph type="sldNum" sz="quarter" idx="12"/>
          </p:nvPr>
        </p:nvSpPr>
        <p:spPr/>
        <p:txBody>
          <a:bodyPr/>
          <a:lstStyle/>
          <a:p>
            <a:fld id="{12BE2F63-B7EF-4841-ABD0-0804B0ABBEFB}" type="slidenum">
              <a:rPr lang="en-SG" smtClean="0"/>
              <a:t>‹#›</a:t>
            </a:fld>
            <a:endParaRPr lang="en-SG"/>
          </a:p>
        </p:txBody>
      </p:sp>
    </p:spTree>
    <p:extLst>
      <p:ext uri="{BB962C8B-B14F-4D97-AF65-F5344CB8AC3E}">
        <p14:creationId xmlns:p14="http://schemas.microsoft.com/office/powerpoint/2010/main" val="26818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071D0D-7853-BD5D-F6D7-59C76E9463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663ACC3-4C19-B028-8C89-C4DD8B751D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7CF80D3-CF7B-3295-F195-612CF4CF8346}"/>
              </a:ext>
            </a:extLst>
          </p:cNvPr>
          <p:cNvSpPr>
            <a:spLocks noGrp="1"/>
          </p:cNvSpPr>
          <p:nvPr>
            <p:ph type="dt" sz="half" idx="10"/>
          </p:nvPr>
        </p:nvSpPr>
        <p:spPr/>
        <p:txBody>
          <a:bodyPr/>
          <a:lstStyle/>
          <a:p>
            <a:fld id="{E89439E8-8BF9-4DCD-9C63-2011684E69EA}" type="datetime1">
              <a:rPr lang="en-SG" smtClean="0"/>
              <a:t>4/5/2024</a:t>
            </a:fld>
            <a:endParaRPr lang="en-SG"/>
          </a:p>
        </p:txBody>
      </p:sp>
      <p:sp>
        <p:nvSpPr>
          <p:cNvPr id="5" name="Footer Placeholder 4">
            <a:extLst>
              <a:ext uri="{FF2B5EF4-FFF2-40B4-BE49-F238E27FC236}">
                <a16:creationId xmlns:a16="http://schemas.microsoft.com/office/drawing/2014/main" id="{4F4B84D5-348D-810C-30CD-F3FB24059B2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72448DD-7BF1-1FF4-2F53-1B39CFF9B688}"/>
              </a:ext>
            </a:extLst>
          </p:cNvPr>
          <p:cNvSpPr>
            <a:spLocks noGrp="1"/>
          </p:cNvSpPr>
          <p:nvPr>
            <p:ph type="sldNum" sz="quarter" idx="12"/>
          </p:nvPr>
        </p:nvSpPr>
        <p:spPr/>
        <p:txBody>
          <a:bodyPr/>
          <a:lstStyle/>
          <a:p>
            <a:fld id="{12BE2F63-B7EF-4841-ABD0-0804B0ABBEFB}" type="slidenum">
              <a:rPr lang="en-SG" smtClean="0"/>
              <a:t>‹#›</a:t>
            </a:fld>
            <a:endParaRPr lang="en-SG"/>
          </a:p>
        </p:txBody>
      </p:sp>
    </p:spTree>
    <p:extLst>
      <p:ext uri="{BB962C8B-B14F-4D97-AF65-F5344CB8AC3E}">
        <p14:creationId xmlns:p14="http://schemas.microsoft.com/office/powerpoint/2010/main" val="178949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A0C22-04CC-F350-2E43-56163F0BB08C}"/>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55F3098F-5FD2-1C7C-CF7A-B6CB6A70F2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AEE0C5E-A456-8B4A-E4E9-8A9C36E0ECD8}"/>
              </a:ext>
            </a:extLst>
          </p:cNvPr>
          <p:cNvSpPr>
            <a:spLocks noGrp="1"/>
          </p:cNvSpPr>
          <p:nvPr>
            <p:ph type="dt" sz="half" idx="10"/>
          </p:nvPr>
        </p:nvSpPr>
        <p:spPr/>
        <p:txBody>
          <a:bodyPr/>
          <a:lstStyle/>
          <a:p>
            <a:fld id="{1500C290-665E-43CA-A998-5C11942687A9}" type="datetime1">
              <a:rPr lang="en-SG" smtClean="0"/>
              <a:t>4/5/2024</a:t>
            </a:fld>
            <a:endParaRPr lang="en-SG"/>
          </a:p>
        </p:txBody>
      </p:sp>
      <p:sp>
        <p:nvSpPr>
          <p:cNvPr id="5" name="Footer Placeholder 4">
            <a:extLst>
              <a:ext uri="{FF2B5EF4-FFF2-40B4-BE49-F238E27FC236}">
                <a16:creationId xmlns:a16="http://schemas.microsoft.com/office/drawing/2014/main" id="{3BADA01D-E77B-24A8-4CC2-E70178108CD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52211EE-4746-CB4E-8457-D69B329C6CBE}"/>
              </a:ext>
            </a:extLst>
          </p:cNvPr>
          <p:cNvSpPr>
            <a:spLocks noGrp="1"/>
          </p:cNvSpPr>
          <p:nvPr>
            <p:ph type="sldNum" sz="quarter" idx="12"/>
          </p:nvPr>
        </p:nvSpPr>
        <p:spPr/>
        <p:txBody>
          <a:bodyPr/>
          <a:lstStyle/>
          <a:p>
            <a:fld id="{12BE2F63-B7EF-4841-ABD0-0804B0ABBEFB}" type="slidenum">
              <a:rPr lang="en-SG" smtClean="0"/>
              <a:t>‹#›</a:t>
            </a:fld>
            <a:endParaRPr lang="en-SG"/>
          </a:p>
        </p:txBody>
      </p:sp>
    </p:spTree>
    <p:extLst>
      <p:ext uri="{BB962C8B-B14F-4D97-AF65-F5344CB8AC3E}">
        <p14:creationId xmlns:p14="http://schemas.microsoft.com/office/powerpoint/2010/main" val="1695020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7CA8-D863-2BCE-9DE8-D47EAF73C3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17CE4A30-0E75-B693-1EAF-BFAA85D81E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9453BF-45C0-BACD-2498-A74F5F7CC41F}"/>
              </a:ext>
            </a:extLst>
          </p:cNvPr>
          <p:cNvSpPr>
            <a:spLocks noGrp="1"/>
          </p:cNvSpPr>
          <p:nvPr>
            <p:ph type="dt" sz="half" idx="10"/>
          </p:nvPr>
        </p:nvSpPr>
        <p:spPr/>
        <p:txBody>
          <a:bodyPr/>
          <a:lstStyle/>
          <a:p>
            <a:fld id="{AE1173FD-BFE3-48CD-A443-9EBA0F4CDCC4}" type="datetime1">
              <a:rPr lang="en-SG" smtClean="0"/>
              <a:t>4/5/2024</a:t>
            </a:fld>
            <a:endParaRPr lang="en-SG"/>
          </a:p>
        </p:txBody>
      </p:sp>
      <p:sp>
        <p:nvSpPr>
          <p:cNvPr id="5" name="Footer Placeholder 4">
            <a:extLst>
              <a:ext uri="{FF2B5EF4-FFF2-40B4-BE49-F238E27FC236}">
                <a16:creationId xmlns:a16="http://schemas.microsoft.com/office/drawing/2014/main" id="{8395911B-5450-1B2F-025B-51CD806186E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C0781A9-D801-27B0-A30A-94CDE5A0E087}"/>
              </a:ext>
            </a:extLst>
          </p:cNvPr>
          <p:cNvSpPr>
            <a:spLocks noGrp="1"/>
          </p:cNvSpPr>
          <p:nvPr>
            <p:ph type="sldNum" sz="quarter" idx="12"/>
          </p:nvPr>
        </p:nvSpPr>
        <p:spPr/>
        <p:txBody>
          <a:bodyPr/>
          <a:lstStyle/>
          <a:p>
            <a:fld id="{12BE2F63-B7EF-4841-ABD0-0804B0ABBEFB}" type="slidenum">
              <a:rPr lang="en-SG" smtClean="0"/>
              <a:t>‹#›</a:t>
            </a:fld>
            <a:endParaRPr lang="en-SG"/>
          </a:p>
        </p:txBody>
      </p:sp>
    </p:spTree>
    <p:extLst>
      <p:ext uri="{BB962C8B-B14F-4D97-AF65-F5344CB8AC3E}">
        <p14:creationId xmlns:p14="http://schemas.microsoft.com/office/powerpoint/2010/main" val="2020444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4D750-BDAE-A5E6-63BF-EEA4D8D4F3A5}"/>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13CED2D-25F6-4FD1-8AC5-0F24FE7728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6142D9CA-5684-BD37-C10B-E3492D9CC3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D8499FC0-77E5-025F-398A-277D768F2BFC}"/>
              </a:ext>
            </a:extLst>
          </p:cNvPr>
          <p:cNvSpPr>
            <a:spLocks noGrp="1"/>
          </p:cNvSpPr>
          <p:nvPr>
            <p:ph type="dt" sz="half" idx="10"/>
          </p:nvPr>
        </p:nvSpPr>
        <p:spPr/>
        <p:txBody>
          <a:bodyPr/>
          <a:lstStyle/>
          <a:p>
            <a:fld id="{2F7C0787-AAF2-4979-8696-124234DBC520}" type="datetime1">
              <a:rPr lang="en-SG" smtClean="0"/>
              <a:t>4/5/2024</a:t>
            </a:fld>
            <a:endParaRPr lang="en-SG"/>
          </a:p>
        </p:txBody>
      </p:sp>
      <p:sp>
        <p:nvSpPr>
          <p:cNvPr id="6" name="Footer Placeholder 5">
            <a:extLst>
              <a:ext uri="{FF2B5EF4-FFF2-40B4-BE49-F238E27FC236}">
                <a16:creationId xmlns:a16="http://schemas.microsoft.com/office/drawing/2014/main" id="{58111147-17A0-E265-CC9A-F5208E191AB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8C6874C-6D52-E62E-1683-F0BD51E5BF6F}"/>
              </a:ext>
            </a:extLst>
          </p:cNvPr>
          <p:cNvSpPr>
            <a:spLocks noGrp="1"/>
          </p:cNvSpPr>
          <p:nvPr>
            <p:ph type="sldNum" sz="quarter" idx="12"/>
          </p:nvPr>
        </p:nvSpPr>
        <p:spPr/>
        <p:txBody>
          <a:bodyPr/>
          <a:lstStyle/>
          <a:p>
            <a:fld id="{12BE2F63-B7EF-4841-ABD0-0804B0ABBEFB}" type="slidenum">
              <a:rPr lang="en-SG" smtClean="0"/>
              <a:t>‹#›</a:t>
            </a:fld>
            <a:endParaRPr lang="en-SG"/>
          </a:p>
        </p:txBody>
      </p:sp>
    </p:spTree>
    <p:extLst>
      <p:ext uri="{BB962C8B-B14F-4D97-AF65-F5344CB8AC3E}">
        <p14:creationId xmlns:p14="http://schemas.microsoft.com/office/powerpoint/2010/main" val="3540753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C8722-6543-6B3D-3F20-45A856161F6E}"/>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452677C-4517-6E7E-B75B-143BDCE1CF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C9672D-E8E2-0BB1-5474-96F1CE7162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D915295-8B4D-C843-F5F6-7C68ABFC07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4F96BB-81F9-186A-B942-98E7694EE8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DD0C658C-D00C-4E97-D1E8-EFF10FA847BA}"/>
              </a:ext>
            </a:extLst>
          </p:cNvPr>
          <p:cNvSpPr>
            <a:spLocks noGrp="1"/>
          </p:cNvSpPr>
          <p:nvPr>
            <p:ph type="dt" sz="half" idx="10"/>
          </p:nvPr>
        </p:nvSpPr>
        <p:spPr/>
        <p:txBody>
          <a:bodyPr/>
          <a:lstStyle/>
          <a:p>
            <a:fld id="{D54A2233-5B5E-44FB-9681-8CAA4FA6356B}" type="datetime1">
              <a:rPr lang="en-SG" smtClean="0"/>
              <a:t>4/5/2024</a:t>
            </a:fld>
            <a:endParaRPr lang="en-SG"/>
          </a:p>
        </p:txBody>
      </p:sp>
      <p:sp>
        <p:nvSpPr>
          <p:cNvPr id="8" name="Footer Placeholder 7">
            <a:extLst>
              <a:ext uri="{FF2B5EF4-FFF2-40B4-BE49-F238E27FC236}">
                <a16:creationId xmlns:a16="http://schemas.microsoft.com/office/drawing/2014/main" id="{DFFB7579-BDC1-F97B-7D8D-C0A7A65F332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C811ADE0-AD37-FEAF-70F8-8CEF5FF097A9}"/>
              </a:ext>
            </a:extLst>
          </p:cNvPr>
          <p:cNvSpPr>
            <a:spLocks noGrp="1"/>
          </p:cNvSpPr>
          <p:nvPr>
            <p:ph type="sldNum" sz="quarter" idx="12"/>
          </p:nvPr>
        </p:nvSpPr>
        <p:spPr/>
        <p:txBody>
          <a:bodyPr/>
          <a:lstStyle/>
          <a:p>
            <a:fld id="{12BE2F63-B7EF-4841-ABD0-0804B0ABBEFB}" type="slidenum">
              <a:rPr lang="en-SG" smtClean="0"/>
              <a:t>‹#›</a:t>
            </a:fld>
            <a:endParaRPr lang="en-SG"/>
          </a:p>
        </p:txBody>
      </p:sp>
    </p:spTree>
    <p:extLst>
      <p:ext uri="{BB962C8B-B14F-4D97-AF65-F5344CB8AC3E}">
        <p14:creationId xmlns:p14="http://schemas.microsoft.com/office/powerpoint/2010/main" val="96551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6777-A8B6-295F-A918-607E462C3DCE}"/>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1CC1C810-7218-D43B-AC9A-920EDE32EF8A}"/>
              </a:ext>
            </a:extLst>
          </p:cNvPr>
          <p:cNvSpPr>
            <a:spLocks noGrp="1"/>
          </p:cNvSpPr>
          <p:nvPr>
            <p:ph type="dt" sz="half" idx="10"/>
          </p:nvPr>
        </p:nvSpPr>
        <p:spPr/>
        <p:txBody>
          <a:bodyPr/>
          <a:lstStyle/>
          <a:p>
            <a:fld id="{E8E23F75-23D5-4A28-A962-295F727825BE}" type="datetime1">
              <a:rPr lang="en-SG" smtClean="0"/>
              <a:t>4/5/2024</a:t>
            </a:fld>
            <a:endParaRPr lang="en-SG"/>
          </a:p>
        </p:txBody>
      </p:sp>
      <p:sp>
        <p:nvSpPr>
          <p:cNvPr id="4" name="Footer Placeholder 3">
            <a:extLst>
              <a:ext uri="{FF2B5EF4-FFF2-40B4-BE49-F238E27FC236}">
                <a16:creationId xmlns:a16="http://schemas.microsoft.com/office/drawing/2014/main" id="{64D84062-4EE9-6094-25D6-6476E737C65B}"/>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D3067FEB-1B6F-CD67-5738-30E499D63732}"/>
              </a:ext>
            </a:extLst>
          </p:cNvPr>
          <p:cNvSpPr>
            <a:spLocks noGrp="1"/>
          </p:cNvSpPr>
          <p:nvPr>
            <p:ph type="sldNum" sz="quarter" idx="12"/>
          </p:nvPr>
        </p:nvSpPr>
        <p:spPr/>
        <p:txBody>
          <a:bodyPr/>
          <a:lstStyle/>
          <a:p>
            <a:fld id="{12BE2F63-B7EF-4841-ABD0-0804B0ABBEFB}" type="slidenum">
              <a:rPr lang="en-SG" smtClean="0"/>
              <a:t>‹#›</a:t>
            </a:fld>
            <a:endParaRPr lang="en-SG"/>
          </a:p>
        </p:txBody>
      </p:sp>
    </p:spTree>
    <p:extLst>
      <p:ext uri="{BB962C8B-B14F-4D97-AF65-F5344CB8AC3E}">
        <p14:creationId xmlns:p14="http://schemas.microsoft.com/office/powerpoint/2010/main" val="3907668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E998AE-1BB6-3A6C-664E-CEDA66BA979B}"/>
              </a:ext>
            </a:extLst>
          </p:cNvPr>
          <p:cNvSpPr>
            <a:spLocks noGrp="1"/>
          </p:cNvSpPr>
          <p:nvPr>
            <p:ph type="dt" sz="half" idx="10"/>
          </p:nvPr>
        </p:nvSpPr>
        <p:spPr/>
        <p:txBody>
          <a:bodyPr/>
          <a:lstStyle/>
          <a:p>
            <a:fld id="{7965F786-FA1A-49D1-936A-D5A3DFDC93F6}" type="datetime1">
              <a:rPr lang="en-SG" smtClean="0"/>
              <a:t>4/5/2024</a:t>
            </a:fld>
            <a:endParaRPr lang="en-SG"/>
          </a:p>
        </p:txBody>
      </p:sp>
      <p:sp>
        <p:nvSpPr>
          <p:cNvPr id="3" name="Footer Placeholder 2">
            <a:extLst>
              <a:ext uri="{FF2B5EF4-FFF2-40B4-BE49-F238E27FC236}">
                <a16:creationId xmlns:a16="http://schemas.microsoft.com/office/drawing/2014/main" id="{6D7CA8BB-360D-9745-60B1-453C8E62C085}"/>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895163C1-8ACC-0B22-B28F-E2497099FB63}"/>
              </a:ext>
            </a:extLst>
          </p:cNvPr>
          <p:cNvSpPr>
            <a:spLocks noGrp="1"/>
          </p:cNvSpPr>
          <p:nvPr>
            <p:ph type="sldNum" sz="quarter" idx="12"/>
          </p:nvPr>
        </p:nvSpPr>
        <p:spPr/>
        <p:txBody>
          <a:bodyPr/>
          <a:lstStyle/>
          <a:p>
            <a:fld id="{12BE2F63-B7EF-4841-ABD0-0804B0ABBEFB}" type="slidenum">
              <a:rPr lang="en-SG" smtClean="0"/>
              <a:t>‹#›</a:t>
            </a:fld>
            <a:endParaRPr lang="en-SG"/>
          </a:p>
        </p:txBody>
      </p:sp>
    </p:spTree>
    <p:extLst>
      <p:ext uri="{BB962C8B-B14F-4D97-AF65-F5344CB8AC3E}">
        <p14:creationId xmlns:p14="http://schemas.microsoft.com/office/powerpoint/2010/main" val="398646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65B0C-CFEA-DBBA-BA92-66F09787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D8D9BD1D-FE6A-3470-F168-873D69243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0E739397-1D80-52E3-C969-0C9C482DAD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77339F-34DD-62D6-0B1C-93458C56C265}"/>
              </a:ext>
            </a:extLst>
          </p:cNvPr>
          <p:cNvSpPr>
            <a:spLocks noGrp="1"/>
          </p:cNvSpPr>
          <p:nvPr>
            <p:ph type="dt" sz="half" idx="10"/>
          </p:nvPr>
        </p:nvSpPr>
        <p:spPr/>
        <p:txBody>
          <a:bodyPr/>
          <a:lstStyle/>
          <a:p>
            <a:fld id="{08502B11-F173-4E19-BAFC-614CDD4C89E2}" type="datetime1">
              <a:rPr lang="en-SG" smtClean="0"/>
              <a:t>4/5/2024</a:t>
            </a:fld>
            <a:endParaRPr lang="en-SG"/>
          </a:p>
        </p:txBody>
      </p:sp>
      <p:sp>
        <p:nvSpPr>
          <p:cNvPr id="6" name="Footer Placeholder 5">
            <a:extLst>
              <a:ext uri="{FF2B5EF4-FFF2-40B4-BE49-F238E27FC236}">
                <a16:creationId xmlns:a16="http://schemas.microsoft.com/office/drawing/2014/main" id="{AF5D3A88-AF54-C932-1F80-9D0E7E060D0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660D2D2-D532-8A9B-DBEC-FF3CC5C6F511}"/>
              </a:ext>
            </a:extLst>
          </p:cNvPr>
          <p:cNvSpPr>
            <a:spLocks noGrp="1"/>
          </p:cNvSpPr>
          <p:nvPr>
            <p:ph type="sldNum" sz="quarter" idx="12"/>
          </p:nvPr>
        </p:nvSpPr>
        <p:spPr/>
        <p:txBody>
          <a:bodyPr/>
          <a:lstStyle/>
          <a:p>
            <a:fld id="{12BE2F63-B7EF-4841-ABD0-0804B0ABBEFB}" type="slidenum">
              <a:rPr lang="en-SG" smtClean="0"/>
              <a:t>‹#›</a:t>
            </a:fld>
            <a:endParaRPr lang="en-SG"/>
          </a:p>
        </p:txBody>
      </p:sp>
    </p:spTree>
    <p:extLst>
      <p:ext uri="{BB962C8B-B14F-4D97-AF65-F5344CB8AC3E}">
        <p14:creationId xmlns:p14="http://schemas.microsoft.com/office/powerpoint/2010/main" val="225324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C4C6-9997-7E7A-D3C2-12C50FADF7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38BBE5C5-3EFF-B3F1-54A7-F14226125E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20E5EB00-D519-DE7F-0498-D2F0379E5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29ED24-3F98-F802-C731-9A3936CCC0B6}"/>
              </a:ext>
            </a:extLst>
          </p:cNvPr>
          <p:cNvSpPr>
            <a:spLocks noGrp="1"/>
          </p:cNvSpPr>
          <p:nvPr>
            <p:ph type="dt" sz="half" idx="10"/>
          </p:nvPr>
        </p:nvSpPr>
        <p:spPr/>
        <p:txBody>
          <a:bodyPr/>
          <a:lstStyle/>
          <a:p>
            <a:fld id="{4F672B85-7A8A-4226-95FA-8AF934A64B86}" type="datetime1">
              <a:rPr lang="en-SG" smtClean="0"/>
              <a:t>4/5/2024</a:t>
            </a:fld>
            <a:endParaRPr lang="en-SG"/>
          </a:p>
        </p:txBody>
      </p:sp>
      <p:sp>
        <p:nvSpPr>
          <p:cNvPr id="6" name="Footer Placeholder 5">
            <a:extLst>
              <a:ext uri="{FF2B5EF4-FFF2-40B4-BE49-F238E27FC236}">
                <a16:creationId xmlns:a16="http://schemas.microsoft.com/office/drawing/2014/main" id="{248E6986-B473-F6BF-A27E-EED9B90707B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37A664E-87C8-872B-7193-8D49E87A70B2}"/>
              </a:ext>
            </a:extLst>
          </p:cNvPr>
          <p:cNvSpPr>
            <a:spLocks noGrp="1"/>
          </p:cNvSpPr>
          <p:nvPr>
            <p:ph type="sldNum" sz="quarter" idx="12"/>
          </p:nvPr>
        </p:nvSpPr>
        <p:spPr/>
        <p:txBody>
          <a:bodyPr/>
          <a:lstStyle/>
          <a:p>
            <a:fld id="{12BE2F63-B7EF-4841-ABD0-0804B0ABBEFB}" type="slidenum">
              <a:rPr lang="en-SG" smtClean="0"/>
              <a:t>‹#›</a:t>
            </a:fld>
            <a:endParaRPr lang="en-SG"/>
          </a:p>
        </p:txBody>
      </p:sp>
    </p:spTree>
    <p:extLst>
      <p:ext uri="{BB962C8B-B14F-4D97-AF65-F5344CB8AC3E}">
        <p14:creationId xmlns:p14="http://schemas.microsoft.com/office/powerpoint/2010/main" val="3635018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CAE783-3EA0-70FF-255A-BB67E2653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53DC481F-6DC5-C30E-24CD-4F3C89E6FB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80D8A8E-E11F-17C2-8AE6-5CD39F2D2B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CFC1B4-F71D-4B96-AC92-92BE6CBF6FD1}" type="datetime1">
              <a:rPr lang="en-SG" smtClean="0"/>
              <a:t>4/5/2024</a:t>
            </a:fld>
            <a:endParaRPr lang="en-SG"/>
          </a:p>
        </p:txBody>
      </p:sp>
      <p:sp>
        <p:nvSpPr>
          <p:cNvPr id="5" name="Footer Placeholder 4">
            <a:extLst>
              <a:ext uri="{FF2B5EF4-FFF2-40B4-BE49-F238E27FC236}">
                <a16:creationId xmlns:a16="http://schemas.microsoft.com/office/drawing/2014/main" id="{53804309-4472-DC44-B70B-1834509985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1AED5D08-8922-14F7-FBC9-0950E7920A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BE2F63-B7EF-4841-ABD0-0804B0ABBEFB}" type="slidenum">
              <a:rPr lang="en-SG" smtClean="0"/>
              <a:t>‹#›</a:t>
            </a:fld>
            <a:endParaRPr lang="en-SG"/>
          </a:p>
        </p:txBody>
      </p:sp>
    </p:spTree>
    <p:extLst>
      <p:ext uri="{BB962C8B-B14F-4D97-AF65-F5344CB8AC3E}">
        <p14:creationId xmlns:p14="http://schemas.microsoft.com/office/powerpoint/2010/main" val="2844277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2.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29.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7.jpeg"/><Relationship Id="rId9" Type="http://schemas.openxmlformats.org/officeDocument/2006/relationships/image" Target="../media/image34.png"/><Relationship Id="rId1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2.png"/><Relationship Id="rId18" Type="http://schemas.openxmlformats.org/officeDocument/2006/relationships/image" Target="../media/image44.png"/><Relationship Id="rId3" Type="http://schemas.openxmlformats.org/officeDocument/2006/relationships/image" Target="../media/image47.svg"/><Relationship Id="rId7" Type="http://schemas.openxmlformats.org/officeDocument/2006/relationships/image" Target="../media/image51.svg"/><Relationship Id="rId12" Type="http://schemas.openxmlformats.org/officeDocument/2006/relationships/image" Target="../media/image30.png"/><Relationship Id="rId17" Type="http://schemas.openxmlformats.org/officeDocument/2006/relationships/image" Target="../media/image53.png"/><Relationship Id="rId2" Type="http://schemas.openxmlformats.org/officeDocument/2006/relationships/image" Target="../media/image46.png"/><Relationship Id="rId16" Type="http://schemas.openxmlformats.org/officeDocument/2006/relationships/image" Target="../media/image36.png"/><Relationship Id="rId20" Type="http://schemas.openxmlformats.org/officeDocument/2006/relationships/image" Target="../media/image55.sv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33.png"/><Relationship Id="rId5" Type="http://schemas.openxmlformats.org/officeDocument/2006/relationships/image" Target="../media/image49.svg"/><Relationship Id="rId15" Type="http://schemas.openxmlformats.org/officeDocument/2006/relationships/image" Target="../media/image41.png"/><Relationship Id="rId10" Type="http://schemas.openxmlformats.org/officeDocument/2006/relationships/image" Target="../media/image32.png"/><Relationship Id="rId19"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31.png"/><Relationship Id="rId14"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1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65.png"/><Relationship Id="rId7"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7.svg"/><Relationship Id="rId11" Type="http://schemas.openxmlformats.org/officeDocument/2006/relationships/image" Target="../media/image31.png"/><Relationship Id="rId5" Type="http://schemas.openxmlformats.org/officeDocument/2006/relationships/image" Target="../media/image46.png"/><Relationship Id="rId10" Type="http://schemas.openxmlformats.org/officeDocument/2006/relationships/image" Target="../media/image68.svg"/><Relationship Id="rId4" Type="http://schemas.openxmlformats.org/officeDocument/2006/relationships/image" Target="../media/image66.sv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hyperlink" Target="https://pypi.org/project/langdetec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19.xml.rels><?xml version="1.0" encoding="UTF-8" standalone="yes"?>
<Relationships xmlns="http://schemas.openxmlformats.org/package/2006/relationships"><Relationship Id="rId3" Type="http://schemas.openxmlformats.org/officeDocument/2006/relationships/hyperlink" Target="https://pypi.org/project/langdetec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emf"/></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hyperlink" Target="https://pypi.org/project/langdetec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image" Target="../media/image84.svg"/><Relationship Id="rId18" Type="http://schemas.openxmlformats.org/officeDocument/2006/relationships/image" Target="../media/image89.png"/><Relationship Id="rId26" Type="http://schemas.openxmlformats.org/officeDocument/2006/relationships/image" Target="../media/image97.png"/><Relationship Id="rId39" Type="http://schemas.openxmlformats.org/officeDocument/2006/relationships/image" Target="../media/image109.png"/><Relationship Id="rId21" Type="http://schemas.openxmlformats.org/officeDocument/2006/relationships/image" Target="../media/image92.svg"/><Relationship Id="rId34" Type="http://schemas.openxmlformats.org/officeDocument/2006/relationships/image" Target="../media/image104.svg"/><Relationship Id="rId42" Type="http://schemas.openxmlformats.org/officeDocument/2006/relationships/image" Target="../media/image112.svg"/><Relationship Id="rId7" Type="http://schemas.openxmlformats.org/officeDocument/2006/relationships/image" Target="../media/image78.svg"/><Relationship Id="rId2" Type="http://schemas.openxmlformats.org/officeDocument/2006/relationships/notesSlide" Target="../notesSlides/notesSlide9.xml"/><Relationship Id="rId16" Type="http://schemas.openxmlformats.org/officeDocument/2006/relationships/image" Target="../media/image87.png"/><Relationship Id="rId20" Type="http://schemas.openxmlformats.org/officeDocument/2006/relationships/image" Target="../media/image91.png"/><Relationship Id="rId29" Type="http://schemas.openxmlformats.org/officeDocument/2006/relationships/image" Target="../media/image100.svg"/><Relationship Id="rId41" Type="http://schemas.openxmlformats.org/officeDocument/2006/relationships/image" Target="../media/image111.png"/><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82.svg"/><Relationship Id="rId24" Type="http://schemas.openxmlformats.org/officeDocument/2006/relationships/image" Target="../media/image95.png"/><Relationship Id="rId32" Type="http://schemas.openxmlformats.org/officeDocument/2006/relationships/hyperlink" Target="https://github.com/Michaelwwk/appStoreAnalytics" TargetMode="External"/><Relationship Id="rId37" Type="http://schemas.openxmlformats.org/officeDocument/2006/relationships/image" Target="../media/image107.png"/><Relationship Id="rId40" Type="http://schemas.openxmlformats.org/officeDocument/2006/relationships/image" Target="../media/image110.svg"/><Relationship Id="rId5" Type="http://schemas.openxmlformats.org/officeDocument/2006/relationships/image" Target="../media/image76.png"/><Relationship Id="rId15" Type="http://schemas.openxmlformats.org/officeDocument/2006/relationships/image" Target="../media/image86.svg"/><Relationship Id="rId23" Type="http://schemas.openxmlformats.org/officeDocument/2006/relationships/image" Target="../media/image94.svg"/><Relationship Id="rId28" Type="http://schemas.openxmlformats.org/officeDocument/2006/relationships/image" Target="../media/image99.png"/><Relationship Id="rId36" Type="http://schemas.openxmlformats.org/officeDocument/2006/relationships/image" Target="../media/image106.svg"/><Relationship Id="rId10" Type="http://schemas.openxmlformats.org/officeDocument/2006/relationships/image" Target="../media/image81.png"/><Relationship Id="rId19" Type="http://schemas.openxmlformats.org/officeDocument/2006/relationships/image" Target="../media/image90.svg"/><Relationship Id="rId31" Type="http://schemas.openxmlformats.org/officeDocument/2006/relationships/image" Target="../media/image102.png"/><Relationship Id="rId4" Type="http://schemas.openxmlformats.org/officeDocument/2006/relationships/image" Target="../media/image75.svg"/><Relationship Id="rId9" Type="http://schemas.openxmlformats.org/officeDocument/2006/relationships/image" Target="../media/image80.sv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svg"/><Relationship Id="rId30" Type="http://schemas.openxmlformats.org/officeDocument/2006/relationships/image" Target="../media/image101.png"/><Relationship Id="rId35" Type="http://schemas.openxmlformats.org/officeDocument/2006/relationships/image" Target="../media/image105.png"/><Relationship Id="rId8" Type="http://schemas.openxmlformats.org/officeDocument/2006/relationships/image" Target="../media/image79.png"/><Relationship Id="rId3" Type="http://schemas.openxmlformats.org/officeDocument/2006/relationships/image" Target="../media/image74.png"/><Relationship Id="rId12" Type="http://schemas.openxmlformats.org/officeDocument/2006/relationships/image" Target="../media/image83.png"/><Relationship Id="rId17" Type="http://schemas.openxmlformats.org/officeDocument/2006/relationships/image" Target="../media/image88.svg"/><Relationship Id="rId25" Type="http://schemas.openxmlformats.org/officeDocument/2006/relationships/image" Target="../media/image96.svg"/><Relationship Id="rId33" Type="http://schemas.openxmlformats.org/officeDocument/2006/relationships/image" Target="../media/image103.png"/><Relationship Id="rId38" Type="http://schemas.openxmlformats.org/officeDocument/2006/relationships/image" Target="../media/image108.svg"/></Relationships>
</file>

<file path=ppt/slides/_rels/slide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2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forms/d/e/1FAIpQLSdcbV56ISkxl8vF-XLXpqkmeDCAAbBygcL5pYUKNY7Vd-0jcg/viewform" TargetMode="External"/><Relationship Id="rId7"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29.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39.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33.png"/><Relationship Id="rId17" Type="http://schemas.openxmlformats.org/officeDocument/2006/relationships/image" Target="../media/image140.png"/><Relationship Id="rId2" Type="http://schemas.openxmlformats.org/officeDocument/2006/relationships/notesSlide" Target="../notesSlides/notesSlide24.xml"/><Relationship Id="rId16" Type="http://schemas.openxmlformats.org/officeDocument/2006/relationships/image" Target="../media/image55.svg"/><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32.png"/><Relationship Id="rId5" Type="http://schemas.openxmlformats.org/officeDocument/2006/relationships/image" Target="../media/image48.png"/><Relationship Id="rId15" Type="http://schemas.openxmlformats.org/officeDocument/2006/relationships/image" Target="../media/image54.png"/><Relationship Id="rId10" Type="http://schemas.openxmlformats.org/officeDocument/2006/relationships/image" Target="../media/image31.png"/><Relationship Id="rId4" Type="http://schemas.openxmlformats.org/officeDocument/2006/relationships/image" Target="../media/image47.svg"/><Relationship Id="rId9" Type="http://schemas.openxmlformats.org/officeDocument/2006/relationships/image" Target="../media/image28.png"/><Relationship Id="rId1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6.xml"/><Relationship Id="rId4" Type="http://schemas.openxmlformats.org/officeDocument/2006/relationships/image" Target="../media/image147.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6.xml"/><Relationship Id="rId4" Type="http://schemas.openxmlformats.org/officeDocument/2006/relationships/image" Target="../media/image148.png"/></Relationships>
</file>

<file path=ppt/slides/_rels/slide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xml"/><Relationship Id="rId4" Type="http://schemas.openxmlformats.org/officeDocument/2006/relationships/image" Target="../media/image1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61.svg"/><Relationship Id="rId13" Type="http://schemas.openxmlformats.org/officeDocument/2006/relationships/diagramQuickStyle" Target="../diagrams/quickStyle2.xml"/><Relationship Id="rId3" Type="http://schemas.openxmlformats.org/officeDocument/2006/relationships/diagramLayout" Target="../diagrams/layout1.xml"/><Relationship Id="rId7" Type="http://schemas.openxmlformats.org/officeDocument/2006/relationships/image" Target="../media/image160.png"/><Relationship Id="rId12" Type="http://schemas.openxmlformats.org/officeDocument/2006/relationships/diagramLayout" Target="../diagrams/layout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Data" Target="../diagrams/data2.xml"/><Relationship Id="rId5" Type="http://schemas.openxmlformats.org/officeDocument/2006/relationships/diagramColors" Target="../diagrams/colors1.xml"/><Relationship Id="rId15" Type="http://schemas.microsoft.com/office/2007/relationships/diagramDrawing" Target="../diagrams/drawing2.xml"/><Relationship Id="rId10" Type="http://schemas.openxmlformats.org/officeDocument/2006/relationships/image" Target="../media/image163.svg"/><Relationship Id="rId4" Type="http://schemas.openxmlformats.org/officeDocument/2006/relationships/diagramQuickStyle" Target="../diagrams/quickStyle1.xml"/><Relationship Id="rId9" Type="http://schemas.openxmlformats.org/officeDocument/2006/relationships/image" Target="../media/image162.png"/><Relationship Id="rId14" Type="http://schemas.openxmlformats.org/officeDocument/2006/relationships/diagramColors" Target="../diagrams/colors2.xml"/></Relationships>
</file>

<file path=ppt/slides/_rels/slide55.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30.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29.png"/><Relationship Id="rId10" Type="http://schemas.openxmlformats.org/officeDocument/2006/relationships/image" Target="../media/image174.png"/><Relationship Id="rId4" Type="http://schemas.openxmlformats.org/officeDocument/2006/relationships/image" Target="../media/image27.jpeg"/><Relationship Id="rId9" Type="http://schemas.openxmlformats.org/officeDocument/2006/relationships/image" Target="../media/image173.png"/></Relationships>
</file>

<file path=ppt/slides/_rels/slide5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6.xml"/><Relationship Id="rId6" Type="http://schemas.openxmlformats.org/officeDocument/2006/relationships/image" Target="../media/image179.svg"/><Relationship Id="rId5" Type="http://schemas.openxmlformats.org/officeDocument/2006/relationships/image" Target="../media/image178.png"/><Relationship Id="rId4" Type="http://schemas.openxmlformats.org/officeDocument/2006/relationships/image" Target="../media/image177.svg"/></Relationships>
</file>

<file path=ppt/slides/_rels/slide5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6.xml"/><Relationship Id="rId5" Type="http://schemas.openxmlformats.org/officeDocument/2006/relationships/image" Target="../media/image183.svg"/><Relationship Id="rId4" Type="http://schemas.openxmlformats.org/officeDocument/2006/relationships/image" Target="../media/image182.png"/></Relationships>
</file>

<file path=ppt/slides/_rels/slide5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6.xml"/><Relationship Id="rId4" Type="http://schemas.openxmlformats.org/officeDocument/2006/relationships/image" Target="../media/image186.svg"/></Relationships>
</file>

<file path=ppt/slides/_rels/slide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88.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gif"/><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59C51A3-C325-B964-672D-7A794785B37C}"/>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485627" y="5776292"/>
            <a:ext cx="879764" cy="7135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97AEDC-34A0-3E81-1238-A444589E7D6F}"/>
              </a:ext>
            </a:extLst>
          </p:cNvPr>
          <p:cNvSpPr txBox="1"/>
          <p:nvPr/>
        </p:nvSpPr>
        <p:spPr>
          <a:xfrm>
            <a:off x="3583803" y="2505511"/>
            <a:ext cx="3963586" cy="800219"/>
          </a:xfrm>
          <a:prstGeom prst="rect">
            <a:avLst/>
          </a:prstGeom>
          <a:noFill/>
        </p:spPr>
        <p:txBody>
          <a:bodyPr wrap="none" rtlCol="0">
            <a:spAutoFit/>
          </a:bodyPr>
          <a:lstStyle/>
          <a:p>
            <a:r>
              <a:rPr lang="en-US" sz="3200">
                <a:solidFill>
                  <a:schemeClr val="tx1">
                    <a:lumMod val="75000"/>
                    <a:lumOff val="25000"/>
                  </a:schemeClr>
                </a:solidFill>
              </a:rPr>
              <a:t>App-</a:t>
            </a:r>
            <a:r>
              <a:rPr lang="en-US" sz="3200" err="1">
                <a:solidFill>
                  <a:schemeClr val="tx1">
                    <a:lumMod val="75000"/>
                    <a:lumOff val="25000"/>
                  </a:schemeClr>
                </a:solidFill>
              </a:rPr>
              <a:t>stracting</a:t>
            </a:r>
            <a:r>
              <a:rPr lang="en-US" sz="3200">
                <a:solidFill>
                  <a:schemeClr val="tx1">
                    <a:lumMod val="75000"/>
                    <a:lumOff val="25000"/>
                  </a:schemeClr>
                </a:solidFill>
              </a:rPr>
              <a:t> Insights</a:t>
            </a:r>
          </a:p>
          <a:p>
            <a:r>
              <a:rPr lang="en-US" sz="1400">
                <a:solidFill>
                  <a:schemeClr val="tx1">
                    <a:lumMod val="50000"/>
                    <a:lumOff val="50000"/>
                  </a:schemeClr>
                </a:solidFill>
              </a:rPr>
              <a:t>EBA5006: Graduate Certificate in Big Data Analytics </a:t>
            </a:r>
            <a:endParaRPr lang="en-SG" sz="1400">
              <a:solidFill>
                <a:schemeClr val="tx1">
                  <a:lumMod val="50000"/>
                  <a:lumOff val="50000"/>
                </a:schemeClr>
              </a:solidFill>
            </a:endParaRPr>
          </a:p>
        </p:txBody>
      </p:sp>
      <p:grpSp>
        <p:nvGrpSpPr>
          <p:cNvPr id="9" name="Group 8">
            <a:extLst>
              <a:ext uri="{FF2B5EF4-FFF2-40B4-BE49-F238E27FC236}">
                <a16:creationId xmlns:a16="http://schemas.microsoft.com/office/drawing/2014/main" id="{9593F1FC-B111-7310-1399-6510DB3494DC}"/>
              </a:ext>
            </a:extLst>
          </p:cNvPr>
          <p:cNvGrpSpPr/>
          <p:nvPr/>
        </p:nvGrpSpPr>
        <p:grpSpPr>
          <a:xfrm>
            <a:off x="485627" y="471704"/>
            <a:ext cx="2865847" cy="2813111"/>
            <a:chOff x="2051780" y="1672123"/>
            <a:chExt cx="2865847" cy="2813111"/>
          </a:xfrm>
        </p:grpSpPr>
        <p:sp>
          <p:nvSpPr>
            <p:cNvPr id="5" name="Rectangle: Rounded Corners 4">
              <a:extLst>
                <a:ext uri="{FF2B5EF4-FFF2-40B4-BE49-F238E27FC236}">
                  <a16:creationId xmlns:a16="http://schemas.microsoft.com/office/drawing/2014/main" id="{53F5E87F-D1DD-CF72-B623-32E4F1A59D21}"/>
                </a:ext>
              </a:extLst>
            </p:cNvPr>
            <p:cNvSpPr/>
            <p:nvPr/>
          </p:nvSpPr>
          <p:spPr>
            <a:xfrm>
              <a:off x="2051781" y="1672123"/>
              <a:ext cx="1361209" cy="1361209"/>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Rounded Corners 5">
              <a:extLst>
                <a:ext uri="{FF2B5EF4-FFF2-40B4-BE49-F238E27FC236}">
                  <a16:creationId xmlns:a16="http://schemas.microsoft.com/office/drawing/2014/main" id="{F5F0118D-2CBB-2093-C1B1-5C5F2ED83141}"/>
                </a:ext>
              </a:extLst>
            </p:cNvPr>
            <p:cNvSpPr/>
            <p:nvPr/>
          </p:nvSpPr>
          <p:spPr>
            <a:xfrm>
              <a:off x="3556418" y="1672123"/>
              <a:ext cx="1361209" cy="1361209"/>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Rounded Corners 6">
              <a:extLst>
                <a:ext uri="{FF2B5EF4-FFF2-40B4-BE49-F238E27FC236}">
                  <a16:creationId xmlns:a16="http://schemas.microsoft.com/office/drawing/2014/main" id="{5A5B35CD-51E3-0B2F-441E-D310DAFDF78F}"/>
                </a:ext>
              </a:extLst>
            </p:cNvPr>
            <p:cNvSpPr/>
            <p:nvPr/>
          </p:nvSpPr>
          <p:spPr>
            <a:xfrm>
              <a:off x="2051780" y="3124025"/>
              <a:ext cx="1361209" cy="1361209"/>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845F1B49-6F7E-954F-A80F-3030C0B30437}"/>
                </a:ext>
              </a:extLst>
            </p:cNvPr>
            <p:cNvSpPr/>
            <p:nvPr/>
          </p:nvSpPr>
          <p:spPr>
            <a:xfrm>
              <a:off x="3556418" y="3124025"/>
              <a:ext cx="1361209" cy="1361209"/>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12" name="Table 11">
            <a:extLst>
              <a:ext uri="{FF2B5EF4-FFF2-40B4-BE49-F238E27FC236}">
                <a16:creationId xmlns:a16="http://schemas.microsoft.com/office/drawing/2014/main" id="{7A999440-1701-6B75-13E6-6BCAF1F806B7}"/>
              </a:ext>
            </a:extLst>
          </p:cNvPr>
          <p:cNvGraphicFramePr>
            <a:graphicFrameLocks noGrp="1"/>
          </p:cNvGraphicFramePr>
          <p:nvPr>
            <p:extLst>
              <p:ext uri="{D42A27DB-BD31-4B8C-83A1-F6EECF244321}">
                <p14:modId xmlns:p14="http://schemas.microsoft.com/office/powerpoint/2010/main" val="2060297547"/>
              </p:ext>
            </p:extLst>
          </p:nvPr>
        </p:nvGraphicFramePr>
        <p:xfrm>
          <a:off x="8258175" y="4387982"/>
          <a:ext cx="3448198" cy="1854200"/>
        </p:xfrm>
        <a:graphic>
          <a:graphicData uri="http://schemas.openxmlformats.org/drawingml/2006/table">
            <a:tbl>
              <a:tblPr firstRow="1" bandRow="1">
                <a:tableStyleId>{2D5ABB26-0587-4C30-8999-92F81FD0307C}</a:tableStyleId>
              </a:tblPr>
              <a:tblGrid>
                <a:gridCol w="2368427">
                  <a:extLst>
                    <a:ext uri="{9D8B030D-6E8A-4147-A177-3AD203B41FA5}">
                      <a16:colId xmlns:a16="http://schemas.microsoft.com/office/drawing/2014/main" val="3937158515"/>
                    </a:ext>
                  </a:extLst>
                </a:gridCol>
                <a:gridCol w="1079771">
                  <a:extLst>
                    <a:ext uri="{9D8B030D-6E8A-4147-A177-3AD203B41FA5}">
                      <a16:colId xmlns:a16="http://schemas.microsoft.com/office/drawing/2014/main" val="2863048000"/>
                    </a:ext>
                  </a:extLst>
                </a:gridCol>
              </a:tblGrid>
              <a:tr h="370840">
                <a:tc>
                  <a:txBody>
                    <a:bodyPr/>
                    <a:lstStyle/>
                    <a:p>
                      <a:pPr rtl="0" fontAlgn="base"/>
                      <a:r>
                        <a:rPr lang="en-SG" sz="1800" b="0" i="0" dirty="0">
                          <a:solidFill>
                            <a:schemeClr val="tx1">
                              <a:lumMod val="50000"/>
                              <a:lumOff val="50000"/>
                            </a:schemeClr>
                          </a:solidFill>
                          <a:effectLst/>
                        </a:rPr>
                        <a:t>Ang </a:t>
                      </a:r>
                      <a:r>
                        <a:rPr lang="en-SG" sz="1800" b="0" i="0" u="sng" dirty="0">
                          <a:solidFill>
                            <a:schemeClr val="tx1">
                              <a:lumMod val="50000"/>
                              <a:lumOff val="50000"/>
                            </a:schemeClr>
                          </a:solidFill>
                          <a:effectLst/>
                        </a:rPr>
                        <a:t>Mei Chi</a:t>
                      </a:r>
                      <a:endParaRPr lang="en-SG" b="0" i="0" dirty="0">
                        <a:solidFill>
                          <a:schemeClr val="tx1">
                            <a:lumMod val="50000"/>
                            <a:lumOff val="50000"/>
                          </a:schemeClr>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en-SG" sz="1200" b="0" i="0" u="none" strike="noStrike" kern="1200" cap="none" spc="0" normalizeH="0" baseline="0" noProof="0">
                          <a:ln>
                            <a:noFill/>
                          </a:ln>
                          <a:solidFill>
                            <a:schemeClr val="bg1">
                              <a:lumMod val="75000"/>
                            </a:schemeClr>
                          </a:solidFill>
                          <a:effectLst/>
                          <a:uLnTx/>
                          <a:uFillTx/>
                          <a:latin typeface="+mn-lt"/>
                          <a:ea typeface="+mn-ea"/>
                          <a:cs typeface="+mn-cs"/>
                        </a:rPr>
                        <a:t>(A0269733R) </a:t>
                      </a:r>
                      <a:endParaRPr lang="en-SG">
                        <a:solidFill>
                          <a:schemeClr val="bg1">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56028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i="0" dirty="0">
                          <a:solidFill>
                            <a:schemeClr val="tx1">
                              <a:lumMod val="50000"/>
                              <a:lumOff val="50000"/>
                            </a:schemeClr>
                          </a:solidFill>
                          <a:effectLst/>
                        </a:rPr>
                        <a:t>Lew Kuan Teng </a:t>
                      </a:r>
                      <a:r>
                        <a:rPr lang="en-SG" sz="1800" b="0" i="0" u="sng" dirty="0">
                          <a:solidFill>
                            <a:schemeClr val="tx1">
                              <a:lumMod val="50000"/>
                              <a:lumOff val="50000"/>
                            </a:schemeClr>
                          </a:solidFill>
                          <a:effectLst/>
                        </a:rPr>
                        <a:t>Roy</a:t>
                      </a:r>
                      <a:endParaRPr lang="en-SG" sz="1200" b="0" i="0" dirty="0">
                        <a:solidFill>
                          <a:schemeClr val="tx1">
                            <a:lumMod val="50000"/>
                            <a:lumOff val="50000"/>
                          </a:schemeClr>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en-SG" sz="1200" b="0" i="0" u="none" strike="noStrike" kern="1200" cap="none" spc="0" normalizeH="0" baseline="0" noProof="0" dirty="0">
                          <a:ln>
                            <a:noFill/>
                          </a:ln>
                          <a:solidFill>
                            <a:schemeClr val="bg1">
                              <a:lumMod val="75000"/>
                            </a:schemeClr>
                          </a:solidFill>
                          <a:effectLst/>
                          <a:uLnTx/>
                          <a:uFillTx/>
                          <a:latin typeface="+mn-lt"/>
                          <a:ea typeface="+mn-ea"/>
                          <a:cs typeface="+mn-cs"/>
                        </a:rPr>
                        <a:t>(A0124354M) </a:t>
                      </a:r>
                      <a:endParaRPr lang="en-SG" dirty="0">
                        <a:solidFill>
                          <a:schemeClr val="bg1">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46702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i="0" u="none" kern="1200" dirty="0">
                          <a:solidFill>
                            <a:schemeClr val="tx1">
                              <a:lumMod val="50000"/>
                              <a:lumOff val="50000"/>
                            </a:schemeClr>
                          </a:solidFill>
                          <a:effectLst/>
                          <a:latin typeface="+mn-lt"/>
                          <a:ea typeface="+mn-ea"/>
                          <a:cs typeface="+mn-cs"/>
                        </a:rPr>
                        <a:t>Liu </a:t>
                      </a:r>
                      <a:r>
                        <a:rPr lang="en-SG" sz="1800" b="0" i="0" u="sng" kern="1200" dirty="0">
                          <a:solidFill>
                            <a:schemeClr val="tx1">
                              <a:lumMod val="50000"/>
                              <a:lumOff val="50000"/>
                            </a:schemeClr>
                          </a:solidFill>
                          <a:effectLst/>
                          <a:latin typeface="+mn-lt"/>
                          <a:ea typeface="+mn-ea"/>
                          <a:cs typeface="+mn-cs"/>
                        </a:rPr>
                        <a:t>Wudi </a:t>
                      </a:r>
                      <a:endParaRPr lang="en-SG" sz="1800" b="0" i="0" u="none" kern="1200" dirty="0">
                        <a:solidFill>
                          <a:schemeClr val="tx1">
                            <a:lumMod val="50000"/>
                            <a:lumOff val="50000"/>
                          </a:schemeClr>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en-SG" sz="1200" b="0" i="0" u="none" strike="noStrike" kern="1200" cap="none" spc="0" normalizeH="0" baseline="0" noProof="0" dirty="0">
                          <a:ln>
                            <a:noFill/>
                          </a:ln>
                          <a:solidFill>
                            <a:schemeClr val="bg1">
                              <a:lumMod val="75000"/>
                            </a:schemeClr>
                          </a:solidFill>
                          <a:effectLst/>
                          <a:uLnTx/>
                          <a:uFillTx/>
                          <a:latin typeface="+mn-lt"/>
                          <a:ea typeface="+mn-ea"/>
                          <a:cs typeface="+mn-cs"/>
                        </a:rPr>
                        <a:t>(A0269809J) </a:t>
                      </a:r>
                      <a:endParaRPr lang="en-SG" sz="1200" dirty="0">
                        <a:solidFill>
                          <a:schemeClr val="bg1">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27013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i="0" u="sng">
                          <a:solidFill>
                            <a:schemeClr val="tx1">
                              <a:lumMod val="50000"/>
                              <a:lumOff val="50000"/>
                            </a:schemeClr>
                          </a:solidFill>
                          <a:effectLst/>
                        </a:rPr>
                        <a:t>Michael</a:t>
                      </a:r>
                      <a:r>
                        <a:rPr lang="en-SG" sz="1800" b="0" i="0">
                          <a:solidFill>
                            <a:schemeClr val="tx1">
                              <a:lumMod val="50000"/>
                              <a:lumOff val="50000"/>
                            </a:schemeClr>
                          </a:solidFill>
                          <a:effectLst/>
                        </a:rPr>
                        <a:t> Wong Wait Kit</a:t>
                      </a:r>
                      <a:endParaRPr lang="en-SG" b="0" i="0">
                        <a:solidFill>
                          <a:schemeClr val="tx1">
                            <a:lumMod val="50000"/>
                            <a:lumOff val="50000"/>
                          </a:schemeClr>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en-SG" sz="1200" b="0" i="0" u="none" strike="noStrike" kern="1200" cap="none" spc="0" normalizeH="0" baseline="0" noProof="0">
                          <a:ln>
                            <a:noFill/>
                          </a:ln>
                          <a:solidFill>
                            <a:schemeClr val="bg1">
                              <a:lumMod val="75000"/>
                            </a:schemeClr>
                          </a:solidFill>
                          <a:effectLst/>
                          <a:uLnTx/>
                          <a:uFillTx/>
                          <a:latin typeface="+mn-lt"/>
                          <a:ea typeface="+mn-ea"/>
                          <a:cs typeface="+mn-cs"/>
                        </a:rPr>
                        <a:t>(A0269491N) </a:t>
                      </a:r>
                      <a:endParaRPr lang="en-SG">
                        <a:solidFill>
                          <a:schemeClr val="bg1">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65459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i="0" dirty="0">
                          <a:solidFill>
                            <a:schemeClr val="tx1">
                              <a:lumMod val="50000"/>
                              <a:lumOff val="50000"/>
                            </a:schemeClr>
                          </a:solidFill>
                          <a:effectLst/>
                        </a:rPr>
                        <a:t>Ong </a:t>
                      </a:r>
                      <a:r>
                        <a:rPr lang="en-SG" sz="1800" b="0" i="0" u="sng" dirty="0">
                          <a:solidFill>
                            <a:schemeClr val="tx1">
                              <a:lumMod val="50000"/>
                              <a:lumOff val="50000"/>
                            </a:schemeClr>
                          </a:solidFill>
                          <a:effectLst/>
                        </a:rPr>
                        <a:t>Wee Yang</a:t>
                      </a:r>
                      <a:endParaRPr lang="en-SG" b="0" i="0" dirty="0">
                        <a:solidFill>
                          <a:schemeClr val="tx1">
                            <a:lumMod val="50000"/>
                            <a:lumOff val="50000"/>
                          </a:schemeClr>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en-SG" sz="1200" b="0" i="0" u="none" strike="noStrike" kern="1200" cap="none" spc="0" normalizeH="0" baseline="0" noProof="0" dirty="0">
                          <a:ln>
                            <a:noFill/>
                          </a:ln>
                          <a:solidFill>
                            <a:schemeClr val="bg1">
                              <a:lumMod val="75000"/>
                            </a:schemeClr>
                          </a:solidFill>
                          <a:effectLst/>
                          <a:uLnTx/>
                          <a:uFillTx/>
                          <a:latin typeface="+mn-lt"/>
                          <a:ea typeface="+mn-ea"/>
                          <a:cs typeface="+mn-cs"/>
                        </a:rPr>
                        <a:t>(A0017030A)</a:t>
                      </a:r>
                      <a:endParaRPr lang="en-SG" dirty="0">
                        <a:solidFill>
                          <a:schemeClr val="bg1">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786856"/>
                  </a:ext>
                </a:extLst>
              </a:tr>
            </a:tbl>
          </a:graphicData>
        </a:graphic>
      </p:graphicFrame>
      <p:sp>
        <p:nvSpPr>
          <p:cNvPr id="3" name="Slide Number Placeholder 2">
            <a:extLst>
              <a:ext uri="{FF2B5EF4-FFF2-40B4-BE49-F238E27FC236}">
                <a16:creationId xmlns:a16="http://schemas.microsoft.com/office/drawing/2014/main" id="{E54EEAA4-4235-8DE4-C9C7-20DB3B29856B}"/>
              </a:ext>
            </a:extLst>
          </p:cNvPr>
          <p:cNvSpPr>
            <a:spLocks noGrp="1"/>
          </p:cNvSpPr>
          <p:nvPr>
            <p:ph type="sldNum" sz="quarter" idx="12"/>
          </p:nvPr>
        </p:nvSpPr>
        <p:spPr/>
        <p:txBody>
          <a:bodyPr/>
          <a:lstStyle/>
          <a:p>
            <a:fld id="{12BE2F63-B7EF-4841-ABD0-0804B0ABBEFB}" type="slidenum">
              <a:rPr lang="en-SG" smtClean="0"/>
              <a:t>1</a:t>
            </a:fld>
            <a:endParaRPr lang="en-SG"/>
          </a:p>
        </p:txBody>
      </p:sp>
    </p:spTree>
    <p:extLst>
      <p:ext uri="{BB962C8B-B14F-4D97-AF65-F5344CB8AC3E}">
        <p14:creationId xmlns:p14="http://schemas.microsoft.com/office/powerpoint/2010/main" val="13550634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71AC4043-97FF-2656-7316-93C4D7DBA33F}"/>
              </a:ext>
            </a:extLst>
          </p:cNvPr>
          <p:cNvSpPr/>
          <p:nvPr/>
        </p:nvSpPr>
        <p:spPr>
          <a:xfrm>
            <a:off x="6281403" y="153937"/>
            <a:ext cx="1707133" cy="65612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Rounded Corners 16">
            <a:extLst>
              <a:ext uri="{FF2B5EF4-FFF2-40B4-BE49-F238E27FC236}">
                <a16:creationId xmlns:a16="http://schemas.microsoft.com/office/drawing/2014/main" id="{3DC61D19-679B-50D4-ABDE-A0C2B8595C6C}"/>
              </a:ext>
            </a:extLst>
          </p:cNvPr>
          <p:cNvSpPr/>
          <p:nvPr/>
        </p:nvSpPr>
        <p:spPr>
          <a:xfrm>
            <a:off x="4406125" y="175435"/>
            <a:ext cx="1689875" cy="6572404"/>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Rectangle: Rounded Corners 28">
            <a:extLst>
              <a:ext uri="{FF2B5EF4-FFF2-40B4-BE49-F238E27FC236}">
                <a16:creationId xmlns:a16="http://schemas.microsoft.com/office/drawing/2014/main" id="{094C7A25-4B46-B3D8-F002-AF34275E4C4D}"/>
              </a:ext>
            </a:extLst>
          </p:cNvPr>
          <p:cNvSpPr/>
          <p:nvPr/>
        </p:nvSpPr>
        <p:spPr>
          <a:xfrm>
            <a:off x="2532279" y="142798"/>
            <a:ext cx="1689875" cy="6572404"/>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CE417120-C216-1ACC-058D-AED10A8F834C}"/>
              </a:ext>
            </a:extLst>
          </p:cNvPr>
          <p:cNvSpPr txBox="1"/>
          <p:nvPr/>
        </p:nvSpPr>
        <p:spPr>
          <a:xfrm>
            <a:off x="2782137" y="856380"/>
            <a:ext cx="1166474" cy="400110"/>
          </a:xfrm>
          <a:prstGeom prst="rect">
            <a:avLst/>
          </a:prstGeom>
          <a:noFill/>
        </p:spPr>
        <p:txBody>
          <a:bodyPr wrap="none" lIns="91440" tIns="45720" rIns="91440" bIns="45720" rtlCol="0" anchor="t">
            <a:spAutoFit/>
          </a:bodyPr>
          <a:lstStyle/>
          <a:p>
            <a:pPr algn="ctr"/>
            <a:r>
              <a:rPr lang="en-US" sz="2000" b="1">
                <a:solidFill>
                  <a:schemeClr val="tx1">
                    <a:lumMod val="75000"/>
                    <a:lumOff val="25000"/>
                  </a:schemeClr>
                </a:solidFill>
              </a:rPr>
              <a:t>Ingestion</a:t>
            </a:r>
            <a:endParaRPr lang="en-SG" sz="2000" b="1">
              <a:solidFill>
                <a:schemeClr val="tx1">
                  <a:lumMod val="75000"/>
                  <a:lumOff val="25000"/>
                </a:schemeClr>
              </a:solidFill>
              <a:ea typeface="Calibri"/>
              <a:cs typeface="Calibri"/>
            </a:endParaRPr>
          </a:p>
        </p:txBody>
      </p:sp>
      <p:sp>
        <p:nvSpPr>
          <p:cNvPr id="20" name="TextBox 19">
            <a:extLst>
              <a:ext uri="{FF2B5EF4-FFF2-40B4-BE49-F238E27FC236}">
                <a16:creationId xmlns:a16="http://schemas.microsoft.com/office/drawing/2014/main" id="{01F562C5-FCDE-6429-D6C4-1851CDB41542}"/>
              </a:ext>
            </a:extLst>
          </p:cNvPr>
          <p:cNvSpPr txBox="1"/>
          <p:nvPr/>
        </p:nvSpPr>
        <p:spPr>
          <a:xfrm>
            <a:off x="6496498" y="702492"/>
            <a:ext cx="1311641" cy="707886"/>
          </a:xfrm>
          <a:prstGeom prst="rect">
            <a:avLst/>
          </a:prstGeom>
          <a:noFill/>
        </p:spPr>
        <p:txBody>
          <a:bodyPr wrap="none" rtlCol="0">
            <a:spAutoFit/>
          </a:bodyPr>
          <a:lstStyle/>
          <a:p>
            <a:pPr algn="ctr"/>
            <a:r>
              <a:rPr lang="en-US" sz="2000" b="1">
                <a:solidFill>
                  <a:schemeClr val="tx1">
                    <a:lumMod val="75000"/>
                    <a:lumOff val="25000"/>
                  </a:schemeClr>
                </a:solidFill>
              </a:rPr>
              <a:t>Data </a:t>
            </a:r>
          </a:p>
          <a:p>
            <a:pPr algn="ctr"/>
            <a:r>
              <a:rPr lang="en-US" sz="2000" b="1">
                <a:solidFill>
                  <a:schemeClr val="tx1">
                    <a:lumMod val="75000"/>
                    <a:lumOff val="25000"/>
                  </a:schemeClr>
                </a:solidFill>
              </a:rPr>
              <a:t>Processing</a:t>
            </a:r>
            <a:endParaRPr lang="en-SG" sz="2000" b="1" i="1">
              <a:solidFill>
                <a:schemeClr val="tx1">
                  <a:lumMod val="75000"/>
                  <a:lumOff val="25000"/>
                </a:schemeClr>
              </a:solidFill>
            </a:endParaRPr>
          </a:p>
        </p:txBody>
      </p:sp>
      <p:sp>
        <p:nvSpPr>
          <p:cNvPr id="22" name="Rectangle: Rounded Corners 21">
            <a:extLst>
              <a:ext uri="{FF2B5EF4-FFF2-40B4-BE49-F238E27FC236}">
                <a16:creationId xmlns:a16="http://schemas.microsoft.com/office/drawing/2014/main" id="{E849F9EC-905A-07D8-234B-E23F16620A03}"/>
              </a:ext>
            </a:extLst>
          </p:cNvPr>
          <p:cNvSpPr/>
          <p:nvPr/>
        </p:nvSpPr>
        <p:spPr>
          <a:xfrm>
            <a:off x="8189711" y="142798"/>
            <a:ext cx="1805276" cy="6572404"/>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4" name="TextBox 1023">
            <a:extLst>
              <a:ext uri="{FF2B5EF4-FFF2-40B4-BE49-F238E27FC236}">
                <a16:creationId xmlns:a16="http://schemas.microsoft.com/office/drawing/2014/main" id="{4C27A6A2-EBAF-E752-610F-FBC8D2144ECE}"/>
              </a:ext>
            </a:extLst>
          </p:cNvPr>
          <p:cNvSpPr txBox="1"/>
          <p:nvPr/>
        </p:nvSpPr>
        <p:spPr>
          <a:xfrm>
            <a:off x="8435964" y="702492"/>
            <a:ext cx="1208664" cy="707886"/>
          </a:xfrm>
          <a:prstGeom prst="rect">
            <a:avLst/>
          </a:prstGeom>
          <a:noFill/>
        </p:spPr>
        <p:txBody>
          <a:bodyPr wrap="none" rtlCol="0">
            <a:spAutoFit/>
          </a:bodyPr>
          <a:lstStyle/>
          <a:p>
            <a:pPr algn="ctr"/>
            <a:r>
              <a:rPr lang="en-US" sz="2000" b="1">
                <a:solidFill>
                  <a:schemeClr val="tx1">
                    <a:lumMod val="75000"/>
                    <a:lumOff val="25000"/>
                  </a:schemeClr>
                </a:solidFill>
              </a:rPr>
              <a:t>Analytics </a:t>
            </a:r>
          </a:p>
          <a:p>
            <a:pPr algn="ctr"/>
            <a:r>
              <a:rPr lang="en-US" sz="2000" b="1">
                <a:solidFill>
                  <a:schemeClr val="tx1">
                    <a:lumMod val="75000"/>
                    <a:lumOff val="25000"/>
                  </a:schemeClr>
                </a:solidFill>
              </a:rPr>
              <a:t>Solution</a:t>
            </a:r>
            <a:endParaRPr lang="en-SG" sz="2000" b="1" i="1">
              <a:solidFill>
                <a:schemeClr val="tx1">
                  <a:lumMod val="75000"/>
                  <a:lumOff val="25000"/>
                </a:schemeClr>
              </a:solidFill>
            </a:endParaRPr>
          </a:p>
        </p:txBody>
      </p:sp>
      <p:sp>
        <p:nvSpPr>
          <p:cNvPr id="1042" name="TextBox 1041">
            <a:extLst>
              <a:ext uri="{FF2B5EF4-FFF2-40B4-BE49-F238E27FC236}">
                <a16:creationId xmlns:a16="http://schemas.microsoft.com/office/drawing/2014/main" id="{08A20B78-DE3E-CA4F-5392-0461E520F4BA}"/>
              </a:ext>
            </a:extLst>
          </p:cNvPr>
          <p:cNvSpPr txBox="1"/>
          <p:nvPr/>
        </p:nvSpPr>
        <p:spPr>
          <a:xfrm>
            <a:off x="4787151" y="856380"/>
            <a:ext cx="991297" cy="400110"/>
          </a:xfrm>
          <a:prstGeom prst="rect">
            <a:avLst/>
          </a:prstGeom>
          <a:noFill/>
        </p:spPr>
        <p:txBody>
          <a:bodyPr wrap="none" lIns="91440" tIns="45720" rIns="91440" bIns="45720" rtlCol="0" anchor="t">
            <a:spAutoFit/>
          </a:bodyPr>
          <a:lstStyle/>
          <a:p>
            <a:pPr algn="ctr"/>
            <a:r>
              <a:rPr lang="en-US" sz="2000" b="1">
                <a:solidFill>
                  <a:schemeClr val="tx1">
                    <a:lumMod val="75000"/>
                    <a:lumOff val="25000"/>
                  </a:schemeClr>
                </a:solidFill>
              </a:rPr>
              <a:t>Storage</a:t>
            </a:r>
            <a:endParaRPr lang="en-US" sz="2000" b="1">
              <a:solidFill>
                <a:schemeClr val="tx1">
                  <a:lumMod val="75000"/>
                  <a:lumOff val="25000"/>
                </a:schemeClr>
              </a:solidFill>
              <a:ea typeface="Calibri"/>
              <a:cs typeface="Calibri"/>
            </a:endParaRPr>
          </a:p>
        </p:txBody>
      </p:sp>
      <p:pic>
        <p:nvPicPr>
          <p:cNvPr id="15" name="Picture 8" descr="Beautiful Soup: A Python Library for Web Scraping | by Fares Hassan | Dev  Genius">
            <a:extLst>
              <a:ext uri="{FF2B5EF4-FFF2-40B4-BE49-F238E27FC236}">
                <a16:creationId xmlns:a16="http://schemas.microsoft.com/office/drawing/2014/main" id="{98134B7A-1B48-0C5F-F293-064C205843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28" t="17600" r="7969" b="17599"/>
          <a:stretch/>
        </p:blipFill>
        <p:spPr bwMode="auto">
          <a:xfrm>
            <a:off x="2935620" y="5031932"/>
            <a:ext cx="924748" cy="3082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pp Store Logo, symbol, meaning, history, PNG, brand">
            <a:extLst>
              <a:ext uri="{FF2B5EF4-FFF2-40B4-BE49-F238E27FC236}">
                <a16:creationId xmlns:a16="http://schemas.microsoft.com/office/drawing/2014/main" id="{D7A790B1-A0BE-BC9E-CA3A-06AB2AB6C6CF}"/>
              </a:ext>
            </a:extLst>
          </p:cNvPr>
          <p:cNvPicPr>
            <a:picLocks noChangeAspect="1"/>
          </p:cNvPicPr>
          <p:nvPr/>
        </p:nvPicPr>
        <p:blipFill rotWithShape="1">
          <a:blip r:embed="rId4"/>
          <a:srcRect t="387" r="1299" b="3270"/>
          <a:stretch/>
        </p:blipFill>
        <p:spPr>
          <a:xfrm>
            <a:off x="3444464" y="2670849"/>
            <a:ext cx="430903" cy="383018"/>
          </a:xfrm>
          <a:prstGeom prst="rect">
            <a:avLst/>
          </a:prstGeom>
        </p:spPr>
      </p:pic>
      <p:pic>
        <p:nvPicPr>
          <p:cNvPr id="37" name="Picture 36" descr="Google just made a very subtle change to its Play Store logo ...">
            <a:extLst>
              <a:ext uri="{FF2B5EF4-FFF2-40B4-BE49-F238E27FC236}">
                <a16:creationId xmlns:a16="http://schemas.microsoft.com/office/drawing/2014/main" id="{FD04B92C-1A0A-6E2D-DF67-B741DDCD4A13}"/>
              </a:ext>
            </a:extLst>
          </p:cNvPr>
          <p:cNvPicPr>
            <a:picLocks noChangeAspect="1"/>
          </p:cNvPicPr>
          <p:nvPr/>
        </p:nvPicPr>
        <p:blipFill>
          <a:blip r:embed="rId5"/>
          <a:stretch>
            <a:fillRect/>
          </a:stretch>
        </p:blipFill>
        <p:spPr>
          <a:xfrm>
            <a:off x="2901353" y="2666440"/>
            <a:ext cx="379913" cy="386746"/>
          </a:xfrm>
          <a:prstGeom prst="rect">
            <a:avLst/>
          </a:prstGeom>
        </p:spPr>
      </p:pic>
      <p:pic>
        <p:nvPicPr>
          <p:cNvPr id="38" name="Picture 4" descr="Understanding Google BigQuery's Storage and Analysis Pricing | by Akhila  Saineni | Medium">
            <a:extLst>
              <a:ext uri="{FF2B5EF4-FFF2-40B4-BE49-F238E27FC236}">
                <a16:creationId xmlns:a16="http://schemas.microsoft.com/office/drawing/2014/main" id="{BBDD745E-123C-E23D-89A7-8A90FFC0E7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944" t="14549" r="11256" b="14425"/>
          <a:stretch/>
        </p:blipFill>
        <p:spPr bwMode="auto">
          <a:xfrm>
            <a:off x="4677665" y="2611330"/>
            <a:ext cx="1020167" cy="396747"/>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015A7243-5AB3-AC1B-7FC3-4CA42472E8DD}"/>
              </a:ext>
            </a:extLst>
          </p:cNvPr>
          <p:cNvGrpSpPr/>
          <p:nvPr/>
        </p:nvGrpSpPr>
        <p:grpSpPr>
          <a:xfrm>
            <a:off x="4656954" y="3994774"/>
            <a:ext cx="1220308" cy="386397"/>
            <a:chOff x="4670229" y="2499247"/>
            <a:chExt cx="1681550" cy="508109"/>
          </a:xfrm>
        </p:grpSpPr>
        <p:pic>
          <p:nvPicPr>
            <p:cNvPr id="1026" name="Picture 2" descr="Google Cloud Storage Monitoring and Observability with Instana | IBM">
              <a:extLst>
                <a:ext uri="{FF2B5EF4-FFF2-40B4-BE49-F238E27FC236}">
                  <a16:creationId xmlns:a16="http://schemas.microsoft.com/office/drawing/2014/main" id="{277F4BA2-6480-3007-9A8D-93EA839C9A3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729" t="19852" r="29741" b="20139"/>
            <a:stretch/>
          </p:blipFill>
          <p:spPr bwMode="auto">
            <a:xfrm>
              <a:off x="4670229" y="2499247"/>
              <a:ext cx="454939" cy="508109"/>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2A1A59E8-AA5E-F478-6735-C1969022A924}"/>
                </a:ext>
              </a:extLst>
            </p:cNvPr>
            <p:cNvGrpSpPr/>
            <p:nvPr/>
          </p:nvGrpSpPr>
          <p:grpSpPr>
            <a:xfrm>
              <a:off x="5190695" y="2562481"/>
              <a:ext cx="1161084" cy="381639"/>
              <a:chOff x="3402972" y="3504486"/>
              <a:chExt cx="4862618" cy="1598305"/>
            </a:xfrm>
          </p:grpSpPr>
          <p:pic>
            <p:nvPicPr>
              <p:cNvPr id="39" name="Picture 4" descr="What is Google Cloud Storage? | Medium">
                <a:extLst>
                  <a:ext uri="{FF2B5EF4-FFF2-40B4-BE49-F238E27FC236}">
                    <a16:creationId xmlns:a16="http://schemas.microsoft.com/office/drawing/2014/main" id="{13D709DA-2191-A165-88A9-5A31685074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025" t="40863" r="52779" b="40314"/>
              <a:stretch/>
            </p:blipFill>
            <p:spPr bwMode="auto">
              <a:xfrm>
                <a:off x="3402972" y="3504486"/>
                <a:ext cx="2457556" cy="91801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What is Google Cloud Storage? | Medium">
                <a:extLst>
                  <a:ext uri="{FF2B5EF4-FFF2-40B4-BE49-F238E27FC236}">
                    <a16:creationId xmlns:a16="http://schemas.microsoft.com/office/drawing/2014/main" id="{02E87E0A-4FE1-983B-768B-61A23002400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8541" t="40863" r="2143" b="40314"/>
              <a:stretch/>
            </p:blipFill>
            <p:spPr bwMode="auto">
              <a:xfrm>
                <a:off x="3455464" y="4184781"/>
                <a:ext cx="4810126" cy="91801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46" name="Picture 45">
            <a:extLst>
              <a:ext uri="{FF2B5EF4-FFF2-40B4-BE49-F238E27FC236}">
                <a16:creationId xmlns:a16="http://schemas.microsoft.com/office/drawing/2014/main" id="{2E9D1D26-2B78-C4D5-4020-B7D6CAFEE80A}"/>
              </a:ext>
            </a:extLst>
          </p:cNvPr>
          <p:cNvPicPr>
            <a:picLocks noChangeAspect="1"/>
          </p:cNvPicPr>
          <p:nvPr/>
        </p:nvPicPr>
        <p:blipFill rotWithShape="1">
          <a:blip r:embed="rId9">
            <a:alphaModFix amt="50000"/>
          </a:blip>
          <a:srcRect l="15433" t="4219" r="15571" b="17837"/>
          <a:stretch/>
        </p:blipFill>
        <p:spPr>
          <a:xfrm>
            <a:off x="6394898" y="2336828"/>
            <a:ext cx="430643" cy="486499"/>
          </a:xfrm>
          <a:prstGeom prst="rect">
            <a:avLst/>
          </a:prstGeom>
        </p:spPr>
      </p:pic>
      <p:sp>
        <p:nvSpPr>
          <p:cNvPr id="47" name="TextBox 46">
            <a:extLst>
              <a:ext uri="{FF2B5EF4-FFF2-40B4-BE49-F238E27FC236}">
                <a16:creationId xmlns:a16="http://schemas.microsoft.com/office/drawing/2014/main" id="{608FBA89-1ADA-D8A3-0E24-EAC16C703CF6}"/>
              </a:ext>
            </a:extLst>
          </p:cNvPr>
          <p:cNvSpPr txBox="1"/>
          <p:nvPr/>
        </p:nvSpPr>
        <p:spPr>
          <a:xfrm>
            <a:off x="6853846" y="2255386"/>
            <a:ext cx="1086259" cy="584775"/>
          </a:xfrm>
          <a:prstGeom prst="rect">
            <a:avLst/>
          </a:prstGeom>
          <a:noFill/>
        </p:spPr>
        <p:txBody>
          <a:bodyPr wrap="none" rtlCol="0">
            <a:spAutoFit/>
          </a:bodyPr>
          <a:lstStyle/>
          <a:p>
            <a:r>
              <a:rPr lang="en-US" sz="1600" b="1" u="sng">
                <a:solidFill>
                  <a:schemeClr val="tx1">
                    <a:lumMod val="75000"/>
                    <a:lumOff val="25000"/>
                  </a:schemeClr>
                </a:solidFill>
              </a:rPr>
              <a:t>Batch</a:t>
            </a:r>
          </a:p>
          <a:p>
            <a:r>
              <a:rPr lang="en-US" sz="1600" b="1" u="sng">
                <a:solidFill>
                  <a:schemeClr val="tx1">
                    <a:lumMod val="75000"/>
                    <a:lumOff val="25000"/>
                  </a:schemeClr>
                </a:solidFill>
              </a:rPr>
              <a:t>Processing</a:t>
            </a:r>
            <a:endParaRPr lang="en-SG" sz="1600" b="1" u="sng">
              <a:solidFill>
                <a:schemeClr val="tx1">
                  <a:lumMod val="75000"/>
                  <a:lumOff val="25000"/>
                </a:schemeClr>
              </a:solidFill>
            </a:endParaRPr>
          </a:p>
        </p:txBody>
      </p:sp>
      <p:pic>
        <p:nvPicPr>
          <p:cNvPr id="48" name="Picture 14" descr="GitHub — A Beginner's Introduction | by Thiago Marsal Farias | Medium">
            <a:extLst>
              <a:ext uri="{FF2B5EF4-FFF2-40B4-BE49-F238E27FC236}">
                <a16:creationId xmlns:a16="http://schemas.microsoft.com/office/drawing/2014/main" id="{426A698B-7AF2-FED9-70E3-E76EFEB0AE3E}"/>
              </a:ext>
            </a:extLst>
          </p:cNvPr>
          <p:cNvPicPr>
            <a:picLocks noChangeAspect="1" noChangeArrowheads="1"/>
          </p:cNvPicPr>
          <p:nvPr/>
        </p:nvPicPr>
        <p:blipFill rotWithShape="1">
          <a:blip r:embed="rId10">
            <a:alphaModFix amt="85000"/>
            <a:extLst>
              <a:ext uri="{28A0092B-C50C-407E-A947-70E740481C1C}">
                <a14:useLocalDpi xmlns:a14="http://schemas.microsoft.com/office/drawing/2010/main" val="0"/>
              </a:ext>
            </a:extLst>
          </a:blip>
          <a:srcRect l="11956" t="19800" r="11689" b="20024"/>
          <a:stretch/>
        </p:blipFill>
        <p:spPr bwMode="auto">
          <a:xfrm>
            <a:off x="4707112" y="5340182"/>
            <a:ext cx="957756" cy="279786"/>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31632CE0-B0D2-FAF9-E967-40E5B08B625E}"/>
              </a:ext>
            </a:extLst>
          </p:cNvPr>
          <p:cNvGrpSpPr/>
          <p:nvPr/>
        </p:nvGrpSpPr>
        <p:grpSpPr>
          <a:xfrm>
            <a:off x="6360571" y="2987367"/>
            <a:ext cx="1358591" cy="584775"/>
            <a:chOff x="6385934" y="3460553"/>
            <a:chExt cx="1358591" cy="584775"/>
          </a:xfrm>
        </p:grpSpPr>
        <p:pic>
          <p:nvPicPr>
            <p:cNvPr id="49" name="Picture 16" descr="githubactions&quot; Icon - Download for free – Iconduck">
              <a:extLst>
                <a:ext uri="{FF2B5EF4-FFF2-40B4-BE49-F238E27FC236}">
                  <a16:creationId xmlns:a16="http://schemas.microsoft.com/office/drawing/2014/main" id="{A93C35F2-E218-715A-6FD2-93C8D9BA75BA}"/>
                </a:ext>
              </a:extLst>
            </p:cNvPr>
            <p:cNvPicPr>
              <a:picLocks noChangeAspect="1" noChangeArrowheads="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85934" y="3493793"/>
              <a:ext cx="437893" cy="43789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DC5E8F-3EE7-62F3-B5AA-C255F35CAB56}"/>
                </a:ext>
              </a:extLst>
            </p:cNvPr>
            <p:cNvSpPr txBox="1"/>
            <p:nvPr/>
          </p:nvSpPr>
          <p:spPr>
            <a:xfrm>
              <a:off x="6910642" y="3460553"/>
              <a:ext cx="833883" cy="584775"/>
            </a:xfrm>
            <a:prstGeom prst="rect">
              <a:avLst/>
            </a:prstGeom>
            <a:noFill/>
          </p:spPr>
          <p:txBody>
            <a:bodyPr wrap="none" rtlCol="0">
              <a:spAutoFit/>
            </a:bodyPr>
            <a:lstStyle/>
            <a:p>
              <a:r>
                <a:rPr lang="en-US" sz="1600" b="1" u="sng">
                  <a:solidFill>
                    <a:schemeClr val="tx1">
                      <a:lumMod val="75000"/>
                      <a:lumOff val="25000"/>
                    </a:schemeClr>
                  </a:solidFill>
                </a:rPr>
                <a:t>GitHub </a:t>
              </a:r>
            </a:p>
            <a:p>
              <a:r>
                <a:rPr lang="en-US" sz="1600" b="1" u="sng">
                  <a:solidFill>
                    <a:schemeClr val="tx1">
                      <a:lumMod val="75000"/>
                      <a:lumOff val="25000"/>
                    </a:schemeClr>
                  </a:solidFill>
                </a:rPr>
                <a:t>Action</a:t>
              </a:r>
              <a:endParaRPr lang="en-SG" sz="1600" b="1" u="sng">
                <a:solidFill>
                  <a:schemeClr val="tx1">
                    <a:lumMod val="75000"/>
                    <a:lumOff val="25000"/>
                  </a:schemeClr>
                </a:solidFill>
              </a:endParaRPr>
            </a:p>
          </p:txBody>
        </p:sp>
      </p:grpSp>
      <p:pic>
        <p:nvPicPr>
          <p:cNvPr id="52" name="Picture 18" descr="File type vscode - Files &amp; Folders Icons">
            <a:extLst>
              <a:ext uri="{FF2B5EF4-FFF2-40B4-BE49-F238E27FC236}">
                <a16:creationId xmlns:a16="http://schemas.microsoft.com/office/drawing/2014/main" id="{6E28EB7F-605C-8158-A735-6F79503655D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469" t="6027" r="5549" b="6027"/>
          <a:stretch/>
        </p:blipFill>
        <p:spPr bwMode="auto">
          <a:xfrm>
            <a:off x="7219831" y="5499029"/>
            <a:ext cx="303435" cy="29989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0">
            <a:extLst>
              <a:ext uri="{FF2B5EF4-FFF2-40B4-BE49-F238E27FC236}">
                <a16:creationId xmlns:a16="http://schemas.microsoft.com/office/drawing/2014/main" id="{1FC56AB0-7EDB-8B50-528B-C78E670ADA2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8262" t="19632" r="18262" b="20741"/>
          <a:stretch/>
        </p:blipFill>
        <p:spPr bwMode="auto">
          <a:xfrm>
            <a:off x="6735111" y="5525763"/>
            <a:ext cx="411969" cy="2385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Understanding Google BigQuery's Storage and Analysis Pricing | by Akhila  Saineni | Medium">
            <a:extLst>
              <a:ext uri="{FF2B5EF4-FFF2-40B4-BE49-F238E27FC236}">
                <a16:creationId xmlns:a16="http://schemas.microsoft.com/office/drawing/2014/main" id="{68715773-D15F-E0A5-DB10-405775CA22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944" t="14549" r="11256" b="14425"/>
          <a:stretch/>
        </p:blipFill>
        <p:spPr bwMode="auto">
          <a:xfrm>
            <a:off x="6650770" y="4991118"/>
            <a:ext cx="1020167" cy="39674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A3429DD4-841D-69B8-705A-D316B6374CD4}"/>
              </a:ext>
            </a:extLst>
          </p:cNvPr>
          <p:cNvPicPr>
            <a:picLocks noChangeAspect="1"/>
          </p:cNvPicPr>
          <p:nvPr/>
        </p:nvPicPr>
        <p:blipFill rotWithShape="1">
          <a:blip r:embed="rId14">
            <a:duotone>
              <a:schemeClr val="accent2">
                <a:shade val="45000"/>
                <a:satMod val="135000"/>
              </a:schemeClr>
              <a:prstClr val="white"/>
            </a:duotone>
          </a:blip>
          <a:srcRect l="23637" t="13912" r="23595" b="28286"/>
          <a:stretch/>
        </p:blipFill>
        <p:spPr>
          <a:xfrm>
            <a:off x="7504902" y="3730152"/>
            <a:ext cx="401007" cy="439267"/>
          </a:xfrm>
          <a:prstGeom prst="rect">
            <a:avLst/>
          </a:prstGeom>
        </p:spPr>
      </p:pic>
      <p:pic>
        <p:nvPicPr>
          <p:cNvPr id="57" name="Picture 22" descr="file type python&quot; Icon - Download for free – Iconduck">
            <a:extLst>
              <a:ext uri="{FF2B5EF4-FFF2-40B4-BE49-F238E27FC236}">
                <a16:creationId xmlns:a16="http://schemas.microsoft.com/office/drawing/2014/main" id="{4067F578-A97F-5894-1229-FB3B1993CDD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98353" y="4526401"/>
            <a:ext cx="377113" cy="37468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ower BI Logo, symbol, meaning, history, PNG, brand">
            <a:extLst>
              <a:ext uri="{FF2B5EF4-FFF2-40B4-BE49-F238E27FC236}">
                <a16:creationId xmlns:a16="http://schemas.microsoft.com/office/drawing/2014/main" id="{E1F37C37-E6A0-0490-0027-EE124D0507D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4478" r="26736"/>
          <a:stretch/>
        </p:blipFill>
        <p:spPr bwMode="auto">
          <a:xfrm>
            <a:off x="8833816" y="2645221"/>
            <a:ext cx="401658" cy="463101"/>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58584EE5-37E9-1171-FBF3-7A62485E90F7}"/>
              </a:ext>
            </a:extLst>
          </p:cNvPr>
          <p:cNvSpPr txBox="1"/>
          <p:nvPr/>
        </p:nvSpPr>
        <p:spPr>
          <a:xfrm>
            <a:off x="4576896" y="2264694"/>
            <a:ext cx="1317348" cy="338554"/>
          </a:xfrm>
          <a:prstGeom prst="rect">
            <a:avLst/>
          </a:prstGeom>
          <a:noFill/>
        </p:spPr>
        <p:txBody>
          <a:bodyPr wrap="none" rtlCol="0">
            <a:spAutoFit/>
          </a:bodyPr>
          <a:lstStyle/>
          <a:p>
            <a:r>
              <a:rPr lang="en-US" sz="1600" b="1" u="sng">
                <a:solidFill>
                  <a:schemeClr val="tx1">
                    <a:lumMod val="75000"/>
                    <a:lumOff val="25000"/>
                  </a:schemeClr>
                </a:solidFill>
              </a:rPr>
              <a:t>Main Storage</a:t>
            </a:r>
            <a:endParaRPr lang="en-SG" sz="1600" b="1" u="sng">
              <a:solidFill>
                <a:schemeClr val="tx1">
                  <a:lumMod val="75000"/>
                  <a:lumOff val="25000"/>
                </a:schemeClr>
              </a:solidFill>
            </a:endParaRPr>
          </a:p>
        </p:txBody>
      </p:sp>
      <p:sp>
        <p:nvSpPr>
          <p:cNvPr id="62" name="TextBox 61">
            <a:extLst>
              <a:ext uri="{FF2B5EF4-FFF2-40B4-BE49-F238E27FC236}">
                <a16:creationId xmlns:a16="http://schemas.microsoft.com/office/drawing/2014/main" id="{0702C03B-92D8-F62D-CB26-DBB3E56045DE}"/>
              </a:ext>
            </a:extLst>
          </p:cNvPr>
          <p:cNvSpPr txBox="1"/>
          <p:nvPr/>
        </p:nvSpPr>
        <p:spPr>
          <a:xfrm>
            <a:off x="4344272" y="3629387"/>
            <a:ext cx="1792927" cy="338554"/>
          </a:xfrm>
          <a:prstGeom prst="rect">
            <a:avLst/>
          </a:prstGeom>
          <a:noFill/>
        </p:spPr>
        <p:txBody>
          <a:bodyPr wrap="none" rtlCol="0">
            <a:spAutoFit/>
          </a:bodyPr>
          <a:lstStyle/>
          <a:p>
            <a:r>
              <a:rPr lang="en-US" sz="1600" b="1" u="sng">
                <a:solidFill>
                  <a:schemeClr val="tx1">
                    <a:lumMod val="75000"/>
                    <a:lumOff val="25000"/>
                  </a:schemeClr>
                </a:solidFill>
              </a:rPr>
              <a:t>Temporary Storage</a:t>
            </a:r>
            <a:endParaRPr lang="en-SG" sz="1600" b="1" u="sng">
              <a:solidFill>
                <a:schemeClr val="tx1">
                  <a:lumMod val="75000"/>
                  <a:lumOff val="25000"/>
                </a:schemeClr>
              </a:solidFill>
            </a:endParaRPr>
          </a:p>
        </p:txBody>
      </p:sp>
      <p:sp>
        <p:nvSpPr>
          <p:cNvPr id="1029" name="TextBox 1028">
            <a:extLst>
              <a:ext uri="{FF2B5EF4-FFF2-40B4-BE49-F238E27FC236}">
                <a16:creationId xmlns:a16="http://schemas.microsoft.com/office/drawing/2014/main" id="{7A141175-BC26-BB33-135B-EA6976BDC78D}"/>
              </a:ext>
            </a:extLst>
          </p:cNvPr>
          <p:cNvSpPr txBox="1"/>
          <p:nvPr/>
        </p:nvSpPr>
        <p:spPr>
          <a:xfrm>
            <a:off x="4401333" y="5001628"/>
            <a:ext cx="1611394" cy="338554"/>
          </a:xfrm>
          <a:prstGeom prst="rect">
            <a:avLst/>
          </a:prstGeom>
          <a:noFill/>
        </p:spPr>
        <p:txBody>
          <a:bodyPr wrap="square" rtlCol="0">
            <a:spAutoFit/>
          </a:bodyPr>
          <a:lstStyle/>
          <a:p>
            <a:pPr algn="ctr"/>
            <a:r>
              <a:rPr lang="en-US" sz="1600" b="1" u="sng">
                <a:solidFill>
                  <a:schemeClr val="tx1">
                    <a:lumMod val="75000"/>
                    <a:lumOff val="25000"/>
                  </a:schemeClr>
                </a:solidFill>
              </a:rPr>
              <a:t>Code Versions</a:t>
            </a:r>
            <a:endParaRPr lang="en-SG" sz="1600" b="1" u="sng">
              <a:solidFill>
                <a:schemeClr val="tx1">
                  <a:lumMod val="75000"/>
                  <a:lumOff val="25000"/>
                </a:schemeClr>
              </a:solidFill>
            </a:endParaRPr>
          </a:p>
        </p:txBody>
      </p:sp>
      <p:sp>
        <p:nvSpPr>
          <p:cNvPr id="1031" name="TextBox 1030">
            <a:extLst>
              <a:ext uri="{FF2B5EF4-FFF2-40B4-BE49-F238E27FC236}">
                <a16:creationId xmlns:a16="http://schemas.microsoft.com/office/drawing/2014/main" id="{B1F103D2-B3C1-71DA-A8E5-6F42519026A9}"/>
              </a:ext>
            </a:extLst>
          </p:cNvPr>
          <p:cNvSpPr txBox="1"/>
          <p:nvPr/>
        </p:nvSpPr>
        <p:spPr>
          <a:xfrm>
            <a:off x="2600325" y="4042746"/>
            <a:ext cx="1616843" cy="338425"/>
          </a:xfrm>
          <a:prstGeom prst="rect">
            <a:avLst/>
          </a:prstGeom>
          <a:noFill/>
        </p:spPr>
        <p:txBody>
          <a:bodyPr wrap="square" rtlCol="0">
            <a:spAutoFit/>
          </a:bodyPr>
          <a:lstStyle/>
          <a:p>
            <a:pPr algn="ctr"/>
            <a:r>
              <a:rPr lang="en-US" sz="1600" b="1" u="sng">
                <a:solidFill>
                  <a:schemeClr val="tx1">
                    <a:lumMod val="75000"/>
                    <a:lumOff val="25000"/>
                  </a:schemeClr>
                </a:solidFill>
              </a:rPr>
              <a:t>Data Extraction</a:t>
            </a:r>
            <a:endParaRPr lang="en-SG" sz="1600" b="1" u="sng">
              <a:solidFill>
                <a:schemeClr val="tx1">
                  <a:lumMod val="75000"/>
                  <a:lumOff val="25000"/>
                </a:schemeClr>
              </a:solidFill>
            </a:endParaRPr>
          </a:p>
        </p:txBody>
      </p:sp>
      <p:pic>
        <p:nvPicPr>
          <p:cNvPr id="1037" name="Picture 1036">
            <a:extLst>
              <a:ext uri="{FF2B5EF4-FFF2-40B4-BE49-F238E27FC236}">
                <a16:creationId xmlns:a16="http://schemas.microsoft.com/office/drawing/2014/main" id="{11CDC5E1-ADCE-9BAE-7160-5ED03D7CFB2F}"/>
              </a:ext>
            </a:extLst>
          </p:cNvPr>
          <p:cNvPicPr>
            <a:picLocks noChangeAspect="1"/>
          </p:cNvPicPr>
          <p:nvPr/>
        </p:nvPicPr>
        <p:blipFill rotWithShape="1">
          <a:blip r:embed="rId17"/>
          <a:srcRect l="13611" t="8417" r="13619" b="23334"/>
          <a:stretch/>
        </p:blipFill>
        <p:spPr>
          <a:xfrm>
            <a:off x="3431856" y="4494413"/>
            <a:ext cx="452322" cy="424229"/>
          </a:xfrm>
          <a:prstGeom prst="rect">
            <a:avLst/>
          </a:prstGeom>
        </p:spPr>
      </p:pic>
      <p:sp>
        <p:nvSpPr>
          <p:cNvPr id="1039" name="TextBox 1038">
            <a:extLst>
              <a:ext uri="{FF2B5EF4-FFF2-40B4-BE49-F238E27FC236}">
                <a16:creationId xmlns:a16="http://schemas.microsoft.com/office/drawing/2014/main" id="{73EC5403-8212-C04A-7377-F8001D6B4F04}"/>
              </a:ext>
            </a:extLst>
          </p:cNvPr>
          <p:cNvSpPr txBox="1"/>
          <p:nvPr/>
        </p:nvSpPr>
        <p:spPr>
          <a:xfrm>
            <a:off x="2808908" y="2255386"/>
            <a:ext cx="1208601" cy="338554"/>
          </a:xfrm>
          <a:prstGeom prst="rect">
            <a:avLst/>
          </a:prstGeom>
          <a:noFill/>
        </p:spPr>
        <p:txBody>
          <a:bodyPr wrap="none" rtlCol="0">
            <a:spAutoFit/>
          </a:bodyPr>
          <a:lstStyle/>
          <a:p>
            <a:r>
              <a:rPr lang="en-US" sz="1600" b="1" u="sng">
                <a:solidFill>
                  <a:schemeClr val="tx1">
                    <a:lumMod val="75000"/>
                    <a:lumOff val="25000"/>
                  </a:schemeClr>
                </a:solidFill>
              </a:rPr>
              <a:t>Data Source</a:t>
            </a:r>
            <a:endParaRPr lang="en-SG" sz="1600" b="1" u="sng">
              <a:solidFill>
                <a:schemeClr val="tx1">
                  <a:lumMod val="75000"/>
                  <a:lumOff val="25000"/>
                </a:schemeClr>
              </a:solidFill>
            </a:endParaRPr>
          </a:p>
        </p:txBody>
      </p:sp>
      <p:sp>
        <p:nvSpPr>
          <p:cNvPr id="1043" name="TextBox 1042">
            <a:extLst>
              <a:ext uri="{FF2B5EF4-FFF2-40B4-BE49-F238E27FC236}">
                <a16:creationId xmlns:a16="http://schemas.microsoft.com/office/drawing/2014/main" id="{D95C4807-DD15-F3CA-8A4C-ABD44F684A6E}"/>
              </a:ext>
            </a:extLst>
          </p:cNvPr>
          <p:cNvSpPr txBox="1"/>
          <p:nvPr/>
        </p:nvSpPr>
        <p:spPr>
          <a:xfrm>
            <a:off x="6859115" y="4600475"/>
            <a:ext cx="534121" cy="338554"/>
          </a:xfrm>
          <a:prstGeom prst="rect">
            <a:avLst/>
          </a:prstGeom>
          <a:noFill/>
        </p:spPr>
        <p:txBody>
          <a:bodyPr wrap="none" rtlCol="0">
            <a:spAutoFit/>
          </a:bodyPr>
          <a:lstStyle/>
          <a:p>
            <a:r>
              <a:rPr lang="en-US" sz="1600" b="1" u="sng">
                <a:solidFill>
                  <a:schemeClr val="tx1">
                    <a:lumMod val="75000"/>
                    <a:lumOff val="25000"/>
                  </a:schemeClr>
                </a:solidFill>
              </a:rPr>
              <a:t>EDA</a:t>
            </a:r>
            <a:endParaRPr lang="en-SG" sz="1600" b="1" u="sng">
              <a:solidFill>
                <a:schemeClr val="tx1">
                  <a:lumMod val="75000"/>
                  <a:lumOff val="25000"/>
                </a:schemeClr>
              </a:solidFill>
            </a:endParaRPr>
          </a:p>
        </p:txBody>
      </p:sp>
      <p:sp>
        <p:nvSpPr>
          <p:cNvPr id="1049" name="TextBox 1048">
            <a:extLst>
              <a:ext uri="{FF2B5EF4-FFF2-40B4-BE49-F238E27FC236}">
                <a16:creationId xmlns:a16="http://schemas.microsoft.com/office/drawing/2014/main" id="{337C25EE-F11A-FBE0-98D6-35ED291462FB}"/>
              </a:ext>
            </a:extLst>
          </p:cNvPr>
          <p:cNvSpPr txBox="1"/>
          <p:nvPr/>
        </p:nvSpPr>
        <p:spPr>
          <a:xfrm>
            <a:off x="8478692" y="2255386"/>
            <a:ext cx="1111907" cy="338554"/>
          </a:xfrm>
          <a:prstGeom prst="rect">
            <a:avLst/>
          </a:prstGeom>
          <a:noFill/>
        </p:spPr>
        <p:txBody>
          <a:bodyPr wrap="none" rtlCol="0">
            <a:spAutoFit/>
          </a:bodyPr>
          <a:lstStyle/>
          <a:p>
            <a:r>
              <a:rPr lang="en-US" sz="1600" b="1" u="sng">
                <a:solidFill>
                  <a:schemeClr val="tx1">
                    <a:lumMod val="75000"/>
                    <a:lumOff val="25000"/>
                  </a:schemeClr>
                </a:solidFill>
              </a:rPr>
              <a:t>Dashboard</a:t>
            </a:r>
            <a:endParaRPr lang="en-SG" sz="1600" b="1" u="sng">
              <a:solidFill>
                <a:schemeClr val="tx1">
                  <a:lumMod val="75000"/>
                  <a:lumOff val="25000"/>
                </a:schemeClr>
              </a:solidFill>
            </a:endParaRPr>
          </a:p>
        </p:txBody>
      </p:sp>
      <p:sp>
        <p:nvSpPr>
          <p:cNvPr id="1050" name="TextBox 1049">
            <a:extLst>
              <a:ext uri="{FF2B5EF4-FFF2-40B4-BE49-F238E27FC236}">
                <a16:creationId xmlns:a16="http://schemas.microsoft.com/office/drawing/2014/main" id="{E3BD0183-3B1B-6544-03F7-DDA65E486A51}"/>
              </a:ext>
            </a:extLst>
          </p:cNvPr>
          <p:cNvSpPr txBox="1"/>
          <p:nvPr/>
        </p:nvSpPr>
        <p:spPr>
          <a:xfrm>
            <a:off x="8217122" y="4504412"/>
            <a:ext cx="1758815" cy="338554"/>
          </a:xfrm>
          <a:prstGeom prst="rect">
            <a:avLst/>
          </a:prstGeom>
          <a:noFill/>
        </p:spPr>
        <p:txBody>
          <a:bodyPr wrap="none" rtlCol="0">
            <a:spAutoFit/>
          </a:bodyPr>
          <a:lstStyle/>
          <a:p>
            <a:r>
              <a:rPr lang="en-US" sz="1600" b="1" u="sng">
                <a:solidFill>
                  <a:schemeClr val="tx1">
                    <a:lumMod val="75000"/>
                    <a:lumOff val="25000"/>
                  </a:schemeClr>
                </a:solidFill>
              </a:rPr>
              <a:t>Model Exploration</a:t>
            </a:r>
            <a:endParaRPr lang="en-SG" sz="1600" b="1" u="sng">
              <a:solidFill>
                <a:schemeClr val="tx1">
                  <a:lumMod val="75000"/>
                  <a:lumOff val="25000"/>
                </a:schemeClr>
              </a:solidFill>
            </a:endParaRPr>
          </a:p>
        </p:txBody>
      </p:sp>
      <p:sp>
        <p:nvSpPr>
          <p:cNvPr id="1051" name="TextBox 1050">
            <a:extLst>
              <a:ext uri="{FF2B5EF4-FFF2-40B4-BE49-F238E27FC236}">
                <a16:creationId xmlns:a16="http://schemas.microsoft.com/office/drawing/2014/main" id="{92B9D3AD-D3F8-CE70-8CBD-9442CBB3E483}"/>
              </a:ext>
            </a:extLst>
          </p:cNvPr>
          <p:cNvSpPr txBox="1"/>
          <p:nvPr/>
        </p:nvSpPr>
        <p:spPr>
          <a:xfrm>
            <a:off x="8291500" y="4796933"/>
            <a:ext cx="1610056" cy="523220"/>
          </a:xfrm>
          <a:prstGeom prst="rect">
            <a:avLst/>
          </a:prstGeom>
          <a:noFill/>
        </p:spPr>
        <p:txBody>
          <a:bodyPr wrap="none" rtlCol="0">
            <a:spAutoFit/>
          </a:bodyPr>
          <a:lstStyle/>
          <a:p>
            <a:pPr marL="285750" indent="-285750">
              <a:buFont typeface="Arial" panose="020B0604020202020204" pitchFamily="34" charset="0"/>
              <a:buChar char="•"/>
            </a:pPr>
            <a:r>
              <a:rPr lang="en-US" sz="1400">
                <a:solidFill>
                  <a:schemeClr val="tx1">
                    <a:lumMod val="75000"/>
                    <a:lumOff val="25000"/>
                  </a:schemeClr>
                </a:solidFill>
              </a:rPr>
              <a:t>Classification</a:t>
            </a:r>
          </a:p>
          <a:p>
            <a:pPr marL="285750" indent="-285750">
              <a:buFont typeface="Arial" panose="020B0604020202020204" pitchFamily="34" charset="0"/>
              <a:buChar char="•"/>
            </a:pPr>
            <a:r>
              <a:rPr lang="en-US" sz="1400">
                <a:solidFill>
                  <a:schemeClr val="tx1">
                    <a:lumMod val="75000"/>
                    <a:lumOff val="25000"/>
                  </a:schemeClr>
                </a:solidFill>
              </a:rPr>
              <a:t>Recommenders</a:t>
            </a:r>
            <a:endParaRPr lang="en-SG" sz="1400">
              <a:solidFill>
                <a:schemeClr val="tx1">
                  <a:lumMod val="75000"/>
                  <a:lumOff val="25000"/>
                </a:schemeClr>
              </a:solidFill>
            </a:endParaRPr>
          </a:p>
        </p:txBody>
      </p:sp>
      <p:pic>
        <p:nvPicPr>
          <p:cNvPr id="1052" name="Picture 22" descr="file type python&quot; Icon - Download for free – Iconduck">
            <a:extLst>
              <a:ext uri="{FF2B5EF4-FFF2-40B4-BE49-F238E27FC236}">
                <a16:creationId xmlns:a16="http://schemas.microsoft.com/office/drawing/2014/main" id="{1D747F91-B5B2-CF17-79C0-245C911D69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87698" y="3758724"/>
            <a:ext cx="377113" cy="3746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0422EDD-00EF-2E51-3DA9-4998AD9F3991}"/>
              </a:ext>
            </a:extLst>
          </p:cNvPr>
          <p:cNvPicPr>
            <a:picLocks noChangeAspect="1"/>
          </p:cNvPicPr>
          <p:nvPr/>
        </p:nvPicPr>
        <p:blipFill rotWithShape="1">
          <a:blip r:embed="rId18">
            <a:alphaModFix/>
          </a:blip>
          <a:srcRect r="-313" b="82"/>
          <a:stretch/>
        </p:blipFill>
        <p:spPr>
          <a:xfrm>
            <a:off x="348285" y="317635"/>
            <a:ext cx="511904" cy="501515"/>
          </a:xfrm>
          <a:prstGeom prst="rect">
            <a:avLst/>
          </a:prstGeom>
        </p:spPr>
      </p:pic>
      <p:sp>
        <p:nvSpPr>
          <p:cNvPr id="3" name="TextBox 2">
            <a:extLst>
              <a:ext uri="{FF2B5EF4-FFF2-40B4-BE49-F238E27FC236}">
                <a16:creationId xmlns:a16="http://schemas.microsoft.com/office/drawing/2014/main" id="{58A98DA5-ED10-0A40-D2FF-302756D323E5}"/>
              </a:ext>
            </a:extLst>
          </p:cNvPr>
          <p:cNvSpPr txBox="1"/>
          <p:nvPr/>
        </p:nvSpPr>
        <p:spPr>
          <a:xfrm>
            <a:off x="342642" y="876300"/>
            <a:ext cx="1547668" cy="369332"/>
          </a:xfrm>
          <a:prstGeom prst="rect">
            <a:avLst/>
          </a:prstGeom>
          <a:noFill/>
        </p:spPr>
        <p:txBody>
          <a:bodyPr wrap="none" rtlCol="0">
            <a:spAutoFit/>
          </a:bodyPr>
          <a:lstStyle/>
          <a:p>
            <a:r>
              <a:rPr lang="en-US" b="1">
                <a:solidFill>
                  <a:schemeClr val="tx1">
                    <a:lumMod val="75000"/>
                    <a:lumOff val="25000"/>
                  </a:schemeClr>
                </a:solidFill>
              </a:rPr>
              <a:t>Data Pipelines</a:t>
            </a:r>
            <a:endParaRPr lang="en-SG" b="1">
              <a:solidFill>
                <a:schemeClr val="tx1">
                  <a:lumMod val="75000"/>
                  <a:lumOff val="25000"/>
                </a:schemeClr>
              </a:solidFill>
            </a:endParaRPr>
          </a:p>
        </p:txBody>
      </p:sp>
      <p:pic>
        <p:nvPicPr>
          <p:cNvPr id="5" name="Picture 8" descr="Single line of code data profiling with Spark | by Fabiana Clemente | The  Techlife | Medium">
            <a:extLst>
              <a:ext uri="{FF2B5EF4-FFF2-40B4-BE49-F238E27FC236}">
                <a16:creationId xmlns:a16="http://schemas.microsoft.com/office/drawing/2014/main" id="{DF1D544E-2C71-F2F6-C68B-49C8C642B70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53846" y="3749667"/>
            <a:ext cx="567245" cy="29455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y First Foray into Spark MLlib. As a data science team that's always… | by  Dan Piltzer | Red Ventures Data Science &amp; Engineering | Medium">
            <a:extLst>
              <a:ext uri="{FF2B5EF4-FFF2-40B4-BE49-F238E27FC236}">
                <a16:creationId xmlns:a16="http://schemas.microsoft.com/office/drawing/2014/main" id="{D4C65BE4-DAFB-A283-CF1F-0872E1EF538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619015" y="5371434"/>
            <a:ext cx="946667" cy="33811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67BDE7B-06F6-C515-8408-FDAA4AA248AB}"/>
              </a:ext>
            </a:extLst>
          </p:cNvPr>
          <p:cNvSpPr>
            <a:spLocks noGrp="1"/>
          </p:cNvSpPr>
          <p:nvPr>
            <p:ph type="sldNum" sz="quarter" idx="12"/>
          </p:nvPr>
        </p:nvSpPr>
        <p:spPr/>
        <p:txBody>
          <a:bodyPr/>
          <a:lstStyle/>
          <a:p>
            <a:fld id="{12BE2F63-B7EF-4841-ABD0-0804B0ABBEFB}" type="slidenum">
              <a:rPr lang="en-SG" smtClean="0"/>
              <a:t>10</a:t>
            </a:fld>
            <a:endParaRPr lang="en-SG"/>
          </a:p>
        </p:txBody>
      </p:sp>
    </p:spTree>
    <p:extLst>
      <p:ext uri="{BB962C8B-B14F-4D97-AF65-F5344CB8AC3E}">
        <p14:creationId xmlns:p14="http://schemas.microsoft.com/office/powerpoint/2010/main" val="35608354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AA2C561-490E-50DC-BF46-DB92E94B8758}"/>
              </a:ext>
            </a:extLst>
          </p:cNvPr>
          <p:cNvSpPr/>
          <p:nvPr/>
        </p:nvSpPr>
        <p:spPr>
          <a:xfrm>
            <a:off x="3034164" y="558506"/>
            <a:ext cx="4616419" cy="4500356"/>
          </a:xfrm>
          <a:prstGeom prst="roundRect">
            <a:avLst>
              <a:gd name="adj" fmla="val 7960"/>
            </a:avLst>
          </a:prstGeom>
          <a:solidFill>
            <a:schemeClr val="accent1">
              <a:lumMod val="20000"/>
              <a:lumOff val="80000"/>
              <a:alpha val="6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0" name="Group 19">
            <a:extLst>
              <a:ext uri="{FF2B5EF4-FFF2-40B4-BE49-F238E27FC236}">
                <a16:creationId xmlns:a16="http://schemas.microsoft.com/office/drawing/2014/main" id="{4CB67F7D-254D-8870-E2EC-8ACD354A1ABA}"/>
              </a:ext>
            </a:extLst>
          </p:cNvPr>
          <p:cNvGrpSpPr/>
          <p:nvPr/>
        </p:nvGrpSpPr>
        <p:grpSpPr>
          <a:xfrm>
            <a:off x="3657784" y="2351221"/>
            <a:ext cx="797911" cy="691999"/>
            <a:chOff x="257053" y="4266626"/>
            <a:chExt cx="797911" cy="691999"/>
          </a:xfrm>
        </p:grpSpPr>
        <p:pic>
          <p:nvPicPr>
            <p:cNvPr id="7" name="Graphic 6" descr="Database with solid fill">
              <a:extLst>
                <a:ext uri="{FF2B5EF4-FFF2-40B4-BE49-F238E27FC236}">
                  <a16:creationId xmlns:a16="http://schemas.microsoft.com/office/drawing/2014/main" id="{1D4FCC2D-EE1F-9CC2-4D80-1043B81372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830" y="4266626"/>
              <a:ext cx="420358" cy="420358"/>
            </a:xfrm>
            <a:prstGeom prst="rect">
              <a:avLst/>
            </a:prstGeom>
          </p:spPr>
        </p:pic>
        <p:sp>
          <p:nvSpPr>
            <p:cNvPr id="10" name="TextBox 9">
              <a:extLst>
                <a:ext uri="{FF2B5EF4-FFF2-40B4-BE49-F238E27FC236}">
                  <a16:creationId xmlns:a16="http://schemas.microsoft.com/office/drawing/2014/main" id="{5E207862-FC72-A3D0-76E0-A518CA4008F4}"/>
                </a:ext>
              </a:extLst>
            </p:cNvPr>
            <p:cNvSpPr txBox="1"/>
            <p:nvPr/>
          </p:nvSpPr>
          <p:spPr>
            <a:xfrm>
              <a:off x="257053" y="4681626"/>
              <a:ext cx="797911" cy="276999"/>
            </a:xfrm>
            <a:prstGeom prst="rect">
              <a:avLst/>
            </a:prstGeom>
            <a:noFill/>
          </p:spPr>
          <p:txBody>
            <a:bodyPr wrap="square" rtlCol="0">
              <a:spAutoFit/>
            </a:bodyPr>
            <a:lstStyle/>
            <a:p>
              <a:pPr algn="ctr"/>
              <a:r>
                <a:rPr lang="en-US" sz="1200" err="1">
                  <a:solidFill>
                    <a:schemeClr val="tx1">
                      <a:lumMod val="95000"/>
                      <a:lumOff val="5000"/>
                    </a:schemeClr>
                  </a:solidFill>
                </a:rPr>
                <a:t>rawData</a:t>
              </a:r>
              <a:endParaRPr lang="en-SG" sz="1200">
                <a:solidFill>
                  <a:schemeClr val="tx1">
                    <a:lumMod val="95000"/>
                    <a:lumOff val="5000"/>
                  </a:schemeClr>
                </a:solidFill>
              </a:endParaRPr>
            </a:p>
          </p:txBody>
        </p:sp>
      </p:grpSp>
      <p:grpSp>
        <p:nvGrpSpPr>
          <p:cNvPr id="21" name="Group 20">
            <a:extLst>
              <a:ext uri="{FF2B5EF4-FFF2-40B4-BE49-F238E27FC236}">
                <a16:creationId xmlns:a16="http://schemas.microsoft.com/office/drawing/2014/main" id="{5663E148-BABD-14FD-E4AF-FA84E7A1D13E}"/>
              </a:ext>
            </a:extLst>
          </p:cNvPr>
          <p:cNvGrpSpPr/>
          <p:nvPr/>
        </p:nvGrpSpPr>
        <p:grpSpPr>
          <a:xfrm>
            <a:off x="4963937" y="2312842"/>
            <a:ext cx="913392" cy="717585"/>
            <a:chOff x="1712383" y="4266626"/>
            <a:chExt cx="913392" cy="717585"/>
          </a:xfrm>
        </p:grpSpPr>
        <p:pic>
          <p:nvPicPr>
            <p:cNvPr id="8" name="Graphic 7" descr="Database with solid fill">
              <a:extLst>
                <a:ext uri="{FF2B5EF4-FFF2-40B4-BE49-F238E27FC236}">
                  <a16:creationId xmlns:a16="http://schemas.microsoft.com/office/drawing/2014/main" id="{8E3720E4-21DF-CEF1-2E72-6D7CDB21FF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12234" y="4266626"/>
              <a:ext cx="420358" cy="420358"/>
            </a:xfrm>
            <a:prstGeom prst="rect">
              <a:avLst/>
            </a:prstGeom>
          </p:spPr>
        </p:pic>
        <p:sp>
          <p:nvSpPr>
            <p:cNvPr id="11" name="TextBox 10">
              <a:extLst>
                <a:ext uri="{FF2B5EF4-FFF2-40B4-BE49-F238E27FC236}">
                  <a16:creationId xmlns:a16="http://schemas.microsoft.com/office/drawing/2014/main" id="{692D8945-501E-5C28-127A-8A0E1856530E}"/>
                </a:ext>
              </a:extLst>
            </p:cNvPr>
            <p:cNvSpPr txBox="1"/>
            <p:nvPr/>
          </p:nvSpPr>
          <p:spPr>
            <a:xfrm>
              <a:off x="1712383" y="4707212"/>
              <a:ext cx="913392" cy="276999"/>
            </a:xfrm>
            <a:prstGeom prst="rect">
              <a:avLst/>
            </a:prstGeom>
            <a:noFill/>
          </p:spPr>
          <p:txBody>
            <a:bodyPr wrap="square" rtlCol="0">
              <a:spAutoFit/>
            </a:bodyPr>
            <a:lstStyle/>
            <a:p>
              <a:r>
                <a:rPr lang="en-US" sz="1200" err="1">
                  <a:solidFill>
                    <a:schemeClr val="tx1">
                      <a:lumMod val="95000"/>
                      <a:lumOff val="5000"/>
                    </a:schemeClr>
                  </a:solidFill>
                </a:rPr>
                <a:t>cleanData</a:t>
              </a:r>
              <a:endParaRPr lang="en-SG" sz="1200">
                <a:solidFill>
                  <a:schemeClr val="tx1">
                    <a:lumMod val="95000"/>
                    <a:lumOff val="5000"/>
                  </a:schemeClr>
                </a:solidFill>
              </a:endParaRPr>
            </a:p>
          </p:txBody>
        </p:sp>
      </p:grpSp>
      <p:grpSp>
        <p:nvGrpSpPr>
          <p:cNvPr id="22" name="Group 21">
            <a:extLst>
              <a:ext uri="{FF2B5EF4-FFF2-40B4-BE49-F238E27FC236}">
                <a16:creationId xmlns:a16="http://schemas.microsoft.com/office/drawing/2014/main" id="{561190D1-B21E-9DF2-8611-081600BA500D}"/>
              </a:ext>
            </a:extLst>
          </p:cNvPr>
          <p:cNvGrpSpPr/>
          <p:nvPr/>
        </p:nvGrpSpPr>
        <p:grpSpPr>
          <a:xfrm>
            <a:off x="6225359" y="2307962"/>
            <a:ext cx="988732" cy="715500"/>
            <a:chOff x="3600079" y="4329871"/>
            <a:chExt cx="988732" cy="715500"/>
          </a:xfrm>
        </p:grpSpPr>
        <p:pic>
          <p:nvPicPr>
            <p:cNvPr id="9" name="Graphic 8" descr="Database with solid fill">
              <a:extLst>
                <a:ext uri="{FF2B5EF4-FFF2-40B4-BE49-F238E27FC236}">
                  <a16:creationId xmlns:a16="http://schemas.microsoft.com/office/drawing/2014/main" id="{CFC957E5-02EA-45C3-BAFC-8605C2FC32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7381" y="4329871"/>
              <a:ext cx="420358" cy="420358"/>
            </a:xfrm>
            <a:prstGeom prst="rect">
              <a:avLst/>
            </a:prstGeom>
          </p:spPr>
        </p:pic>
        <p:sp>
          <p:nvSpPr>
            <p:cNvPr id="12" name="TextBox 11">
              <a:extLst>
                <a:ext uri="{FF2B5EF4-FFF2-40B4-BE49-F238E27FC236}">
                  <a16:creationId xmlns:a16="http://schemas.microsoft.com/office/drawing/2014/main" id="{CD9B4390-B61B-9E29-03B4-6639C682FB2C}"/>
                </a:ext>
              </a:extLst>
            </p:cNvPr>
            <p:cNvSpPr txBox="1"/>
            <p:nvPr/>
          </p:nvSpPr>
          <p:spPr>
            <a:xfrm>
              <a:off x="3600079" y="4768372"/>
              <a:ext cx="988732" cy="276999"/>
            </a:xfrm>
            <a:prstGeom prst="rect">
              <a:avLst/>
            </a:prstGeom>
            <a:noFill/>
          </p:spPr>
          <p:txBody>
            <a:bodyPr wrap="square" rtlCol="0">
              <a:spAutoFit/>
            </a:bodyPr>
            <a:lstStyle/>
            <a:p>
              <a:r>
                <a:rPr lang="en-US" sz="1200" err="1">
                  <a:solidFill>
                    <a:schemeClr val="tx1">
                      <a:lumMod val="95000"/>
                      <a:lumOff val="5000"/>
                    </a:schemeClr>
                  </a:solidFill>
                </a:rPr>
                <a:t>modelData</a:t>
              </a:r>
              <a:endParaRPr lang="en-SG" sz="1200">
                <a:solidFill>
                  <a:schemeClr val="tx1">
                    <a:lumMod val="95000"/>
                    <a:lumOff val="5000"/>
                  </a:schemeClr>
                </a:solidFill>
              </a:endParaRPr>
            </a:p>
          </p:txBody>
        </p:sp>
      </p:grpSp>
      <p:pic>
        <p:nvPicPr>
          <p:cNvPr id="1026" name="Picture 2" descr="Google Cloud Managed Cloud Services">
            <a:extLst>
              <a:ext uri="{FF2B5EF4-FFF2-40B4-BE49-F238E27FC236}">
                <a16:creationId xmlns:a16="http://schemas.microsoft.com/office/drawing/2014/main" id="{4CF55C49-7F91-44E3-CCEE-DBE8D96F2D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996" t="9756" r="26850" b="11314"/>
          <a:stretch/>
        </p:blipFill>
        <p:spPr bwMode="auto">
          <a:xfrm>
            <a:off x="3306074" y="672996"/>
            <a:ext cx="703419" cy="6766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Understanding Google BigQuery's Storage and Analysis Pricing | by Akhila  Saineni | Medium">
            <a:extLst>
              <a:ext uri="{FF2B5EF4-FFF2-40B4-BE49-F238E27FC236}">
                <a16:creationId xmlns:a16="http://schemas.microsoft.com/office/drawing/2014/main" id="{942E678E-CFF7-597A-A10C-88799C7163F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944" t="14549" r="11256" b="14425"/>
          <a:stretch/>
        </p:blipFill>
        <p:spPr bwMode="auto">
          <a:xfrm>
            <a:off x="6269169" y="1722718"/>
            <a:ext cx="901112" cy="35044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C0CAEC5E-5CF8-52DA-4DAA-ECDC8EF2060D}"/>
              </a:ext>
            </a:extLst>
          </p:cNvPr>
          <p:cNvGrpSpPr/>
          <p:nvPr/>
        </p:nvGrpSpPr>
        <p:grpSpPr>
          <a:xfrm>
            <a:off x="6045884" y="3782299"/>
            <a:ext cx="1215177" cy="367186"/>
            <a:chOff x="4670229" y="2499247"/>
            <a:chExt cx="1681549" cy="508109"/>
          </a:xfrm>
        </p:grpSpPr>
        <p:pic>
          <p:nvPicPr>
            <p:cNvPr id="15" name="Picture 2" descr="Google Cloud Storage Monitoring and Observability with Instana | IBM">
              <a:extLst>
                <a:ext uri="{FF2B5EF4-FFF2-40B4-BE49-F238E27FC236}">
                  <a16:creationId xmlns:a16="http://schemas.microsoft.com/office/drawing/2014/main" id="{B7F14DF8-E393-9F2E-4935-426577B738A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9729" t="19852" r="29741" b="20139"/>
            <a:stretch/>
          </p:blipFill>
          <p:spPr bwMode="auto">
            <a:xfrm>
              <a:off x="4670229" y="2499247"/>
              <a:ext cx="454939" cy="50810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2AD0732C-ECBB-8DDA-068D-D4B9381F3CB3}"/>
                </a:ext>
              </a:extLst>
            </p:cNvPr>
            <p:cNvGrpSpPr/>
            <p:nvPr/>
          </p:nvGrpSpPr>
          <p:grpSpPr>
            <a:xfrm>
              <a:off x="5190695" y="2562481"/>
              <a:ext cx="1161083" cy="381639"/>
              <a:chOff x="3402972" y="3504486"/>
              <a:chExt cx="4862618" cy="1598305"/>
            </a:xfrm>
          </p:grpSpPr>
          <p:pic>
            <p:nvPicPr>
              <p:cNvPr id="17" name="Picture 4" descr="What is Google Cloud Storage? | Medium">
                <a:extLst>
                  <a:ext uri="{FF2B5EF4-FFF2-40B4-BE49-F238E27FC236}">
                    <a16:creationId xmlns:a16="http://schemas.microsoft.com/office/drawing/2014/main" id="{39F67C3F-B66B-BF72-C1CB-72D8B86B3AC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025" t="40863" r="52779" b="40314"/>
              <a:stretch/>
            </p:blipFill>
            <p:spPr bwMode="auto">
              <a:xfrm>
                <a:off x="3402972" y="3504486"/>
                <a:ext cx="2457556" cy="91801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What is Google Cloud Storage? | Medium">
                <a:extLst>
                  <a:ext uri="{FF2B5EF4-FFF2-40B4-BE49-F238E27FC236}">
                    <a16:creationId xmlns:a16="http://schemas.microsoft.com/office/drawing/2014/main" id="{BDAD2E90-71BE-A75B-17A2-1530FB07825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8541" t="40863" r="2143" b="40314"/>
              <a:stretch/>
            </p:blipFill>
            <p:spPr bwMode="auto">
              <a:xfrm>
                <a:off x="3455464" y="4184781"/>
                <a:ext cx="4810126" cy="91801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 name="Rectangle: Rounded Corners 18">
            <a:extLst>
              <a:ext uri="{FF2B5EF4-FFF2-40B4-BE49-F238E27FC236}">
                <a16:creationId xmlns:a16="http://schemas.microsoft.com/office/drawing/2014/main" id="{F6718F9C-520A-9DD3-334B-CDF03E43A7FC}"/>
              </a:ext>
            </a:extLst>
          </p:cNvPr>
          <p:cNvSpPr/>
          <p:nvPr/>
        </p:nvSpPr>
        <p:spPr>
          <a:xfrm>
            <a:off x="3235569" y="1530959"/>
            <a:ext cx="4180116" cy="1709150"/>
          </a:xfrm>
          <a:prstGeom prst="round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Rounded Corners 23">
            <a:extLst>
              <a:ext uri="{FF2B5EF4-FFF2-40B4-BE49-F238E27FC236}">
                <a16:creationId xmlns:a16="http://schemas.microsoft.com/office/drawing/2014/main" id="{F8A0C581-6073-4265-9602-BDBE77BC57EC}"/>
              </a:ext>
            </a:extLst>
          </p:cNvPr>
          <p:cNvSpPr/>
          <p:nvPr/>
        </p:nvSpPr>
        <p:spPr>
          <a:xfrm>
            <a:off x="3252316" y="3574217"/>
            <a:ext cx="4163369" cy="1186425"/>
          </a:xfrm>
          <a:prstGeom prst="roundRect">
            <a:avLst/>
          </a:prstGeom>
          <a:noFill/>
          <a:ln>
            <a:solidFill>
              <a:schemeClr val="accent5">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Rounded Corners 22">
            <a:extLst>
              <a:ext uri="{FF2B5EF4-FFF2-40B4-BE49-F238E27FC236}">
                <a16:creationId xmlns:a16="http://schemas.microsoft.com/office/drawing/2014/main" id="{89E8A03F-9EDD-DBC1-C539-CEEC6E9B3665}"/>
              </a:ext>
            </a:extLst>
          </p:cNvPr>
          <p:cNvSpPr/>
          <p:nvPr/>
        </p:nvSpPr>
        <p:spPr>
          <a:xfrm>
            <a:off x="437764" y="1995822"/>
            <a:ext cx="1194259" cy="1085222"/>
          </a:xfrm>
          <a:prstGeom prst="roundRect">
            <a:avLst/>
          </a:prstGeom>
          <a:solidFill>
            <a:schemeClr val="accent6">
              <a:lumMod val="20000"/>
              <a:lumOff val="80000"/>
              <a:alpha val="9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5" name="Picture 8" descr="Beautiful Soup: A Python Library for Web Scraping | by Fares Hassan | Dev  Genius">
            <a:extLst>
              <a:ext uri="{FF2B5EF4-FFF2-40B4-BE49-F238E27FC236}">
                <a16:creationId xmlns:a16="http://schemas.microsoft.com/office/drawing/2014/main" id="{087D8560-73E1-6A57-3953-7EC8EB57097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428" t="17600" r="7969" b="17599"/>
          <a:stretch/>
        </p:blipFill>
        <p:spPr bwMode="auto">
          <a:xfrm>
            <a:off x="572519" y="2094040"/>
            <a:ext cx="924748" cy="3082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CCBA7662-9E24-7E25-6E7C-01F0F3DDB181}"/>
              </a:ext>
            </a:extLst>
          </p:cNvPr>
          <p:cNvPicPr>
            <a:picLocks noChangeAspect="1"/>
          </p:cNvPicPr>
          <p:nvPr/>
        </p:nvPicPr>
        <p:blipFill rotWithShape="1">
          <a:blip r:embed="rId13"/>
          <a:srcRect l="13611" t="8417" r="13619" b="23334"/>
          <a:stretch/>
        </p:blipFill>
        <p:spPr>
          <a:xfrm>
            <a:off x="790182" y="2500508"/>
            <a:ext cx="452322" cy="424229"/>
          </a:xfrm>
          <a:prstGeom prst="rect">
            <a:avLst/>
          </a:prstGeom>
        </p:spPr>
      </p:pic>
      <p:cxnSp>
        <p:nvCxnSpPr>
          <p:cNvPr id="31" name="Straight Arrow Connector 30">
            <a:extLst>
              <a:ext uri="{FF2B5EF4-FFF2-40B4-BE49-F238E27FC236}">
                <a16:creationId xmlns:a16="http://schemas.microsoft.com/office/drawing/2014/main" id="{B3303769-1EF4-4D8E-909F-7E946CDE6F51}"/>
              </a:ext>
            </a:extLst>
          </p:cNvPr>
          <p:cNvCxnSpPr>
            <a:cxnSpLocks/>
          </p:cNvCxnSpPr>
          <p:nvPr/>
        </p:nvCxnSpPr>
        <p:spPr>
          <a:xfrm>
            <a:off x="1660997" y="2561400"/>
            <a:ext cx="2098643"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2F68222-B265-DFF6-2E81-BA9C528C5950}"/>
              </a:ext>
            </a:extLst>
          </p:cNvPr>
          <p:cNvSpPr txBox="1"/>
          <p:nvPr/>
        </p:nvSpPr>
        <p:spPr>
          <a:xfrm>
            <a:off x="1989183" y="2323037"/>
            <a:ext cx="833873" cy="476726"/>
          </a:xfrm>
          <a:prstGeom prst="roundRect">
            <a:avLst/>
          </a:prstGeom>
          <a:solidFill>
            <a:srgbClr val="7030A0"/>
          </a:solidFill>
          <a:ln>
            <a:noFill/>
          </a:ln>
        </p:spPr>
        <p:txBody>
          <a:bodyPr wrap="none" rtlCol="0">
            <a:spAutoFit/>
          </a:bodyPr>
          <a:lstStyle/>
          <a:p>
            <a:r>
              <a:rPr lang="en-US" sz="1100" i="1">
                <a:solidFill>
                  <a:schemeClr val="bg1"/>
                </a:solidFill>
              </a:rPr>
              <a:t>Scheduled </a:t>
            </a:r>
          </a:p>
          <a:p>
            <a:pPr algn="ctr"/>
            <a:r>
              <a:rPr lang="en-US" sz="1100" i="1">
                <a:solidFill>
                  <a:schemeClr val="bg1"/>
                </a:solidFill>
              </a:rPr>
              <a:t>Ingestion</a:t>
            </a:r>
            <a:endParaRPr lang="en-SG" sz="1100" i="1">
              <a:solidFill>
                <a:schemeClr val="bg1"/>
              </a:solidFill>
            </a:endParaRPr>
          </a:p>
        </p:txBody>
      </p:sp>
      <p:grpSp>
        <p:nvGrpSpPr>
          <p:cNvPr id="44" name="Group 43">
            <a:extLst>
              <a:ext uri="{FF2B5EF4-FFF2-40B4-BE49-F238E27FC236}">
                <a16:creationId xmlns:a16="http://schemas.microsoft.com/office/drawing/2014/main" id="{AF43C691-E270-DAD6-0723-F83454EE24A7}"/>
              </a:ext>
            </a:extLst>
          </p:cNvPr>
          <p:cNvGrpSpPr/>
          <p:nvPr/>
        </p:nvGrpSpPr>
        <p:grpSpPr>
          <a:xfrm>
            <a:off x="3690002" y="3874080"/>
            <a:ext cx="797911" cy="681378"/>
            <a:chOff x="3388283" y="3620325"/>
            <a:chExt cx="797911" cy="681378"/>
          </a:xfrm>
        </p:grpSpPr>
        <p:sp>
          <p:nvSpPr>
            <p:cNvPr id="37" name="TextBox 36">
              <a:extLst>
                <a:ext uri="{FF2B5EF4-FFF2-40B4-BE49-F238E27FC236}">
                  <a16:creationId xmlns:a16="http://schemas.microsoft.com/office/drawing/2014/main" id="{A6B1094A-198D-7F38-FD43-A2C37C5AE019}"/>
                </a:ext>
              </a:extLst>
            </p:cNvPr>
            <p:cNvSpPr txBox="1"/>
            <p:nvPr/>
          </p:nvSpPr>
          <p:spPr>
            <a:xfrm>
              <a:off x="3388283" y="4024704"/>
              <a:ext cx="797911" cy="276999"/>
            </a:xfrm>
            <a:prstGeom prst="rect">
              <a:avLst/>
            </a:prstGeom>
            <a:noFill/>
          </p:spPr>
          <p:txBody>
            <a:bodyPr wrap="square" rtlCol="0">
              <a:spAutoFit/>
            </a:bodyPr>
            <a:lstStyle/>
            <a:p>
              <a:pPr algn="ctr"/>
              <a:r>
                <a:rPr lang="en-US" sz="1200" err="1">
                  <a:solidFill>
                    <a:schemeClr val="tx1">
                      <a:lumMod val="95000"/>
                      <a:lumOff val="5000"/>
                    </a:schemeClr>
                  </a:solidFill>
                </a:rPr>
                <a:t>rawData</a:t>
              </a:r>
              <a:endParaRPr lang="en-SG" sz="1200">
                <a:solidFill>
                  <a:schemeClr val="tx1">
                    <a:lumMod val="95000"/>
                    <a:lumOff val="5000"/>
                  </a:schemeClr>
                </a:solidFill>
              </a:endParaRPr>
            </a:p>
          </p:txBody>
        </p:sp>
        <p:pic>
          <p:nvPicPr>
            <p:cNvPr id="41" name="Picture 6" descr="Csv - Free files and folders icons">
              <a:extLst>
                <a:ext uri="{FF2B5EF4-FFF2-40B4-BE49-F238E27FC236}">
                  <a16:creationId xmlns:a16="http://schemas.microsoft.com/office/drawing/2014/main" id="{CCE00824-C530-DF32-6A13-5DF345DAC4FD}"/>
                </a:ext>
              </a:extLst>
            </p:cNvPr>
            <p:cNvPicPr>
              <a:picLocks noChangeAspect="1" noChangeArrowheads="1"/>
            </p:cNvPicPr>
            <p:nvPr/>
          </p:nvPicPr>
          <p:blipFill>
            <a:blip r:embed="rId14">
              <a:alphaModFix amt="50000"/>
              <a:extLst>
                <a:ext uri="{28A0092B-C50C-407E-A947-70E740481C1C}">
                  <a14:useLocalDpi xmlns:a14="http://schemas.microsoft.com/office/drawing/2010/main" val="0"/>
                </a:ext>
              </a:extLst>
            </a:blip>
            <a:srcRect/>
            <a:stretch>
              <a:fillRect/>
            </a:stretch>
          </p:blipFill>
          <p:spPr bwMode="auto">
            <a:xfrm>
              <a:off x="3588818" y="3620325"/>
              <a:ext cx="385001" cy="385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0B4516E8-4B37-4A7A-7EA6-ECBCFE85B84A}"/>
              </a:ext>
            </a:extLst>
          </p:cNvPr>
          <p:cNvGrpSpPr/>
          <p:nvPr/>
        </p:nvGrpSpPr>
        <p:grpSpPr>
          <a:xfrm>
            <a:off x="4917271" y="3875088"/>
            <a:ext cx="913392" cy="680370"/>
            <a:chOff x="3324622" y="3620325"/>
            <a:chExt cx="913392" cy="680370"/>
          </a:xfrm>
        </p:grpSpPr>
        <p:sp>
          <p:nvSpPr>
            <p:cNvPr id="46" name="TextBox 45">
              <a:extLst>
                <a:ext uri="{FF2B5EF4-FFF2-40B4-BE49-F238E27FC236}">
                  <a16:creationId xmlns:a16="http://schemas.microsoft.com/office/drawing/2014/main" id="{C80D968D-0D5C-8C12-31BA-9DD5FD3410DC}"/>
                </a:ext>
              </a:extLst>
            </p:cNvPr>
            <p:cNvSpPr txBox="1"/>
            <p:nvPr/>
          </p:nvSpPr>
          <p:spPr>
            <a:xfrm>
              <a:off x="3324622" y="4023696"/>
              <a:ext cx="913392" cy="276999"/>
            </a:xfrm>
            <a:prstGeom prst="rect">
              <a:avLst/>
            </a:prstGeom>
            <a:noFill/>
          </p:spPr>
          <p:txBody>
            <a:bodyPr wrap="square" rtlCol="0">
              <a:spAutoFit/>
            </a:bodyPr>
            <a:lstStyle/>
            <a:p>
              <a:pPr algn="ctr"/>
              <a:r>
                <a:rPr lang="en-US" sz="1200" err="1">
                  <a:solidFill>
                    <a:schemeClr val="tx1">
                      <a:lumMod val="95000"/>
                      <a:lumOff val="5000"/>
                    </a:schemeClr>
                  </a:solidFill>
                </a:rPr>
                <a:t>cleanData</a:t>
              </a:r>
              <a:endParaRPr lang="en-SG" sz="1200">
                <a:solidFill>
                  <a:schemeClr val="tx1">
                    <a:lumMod val="95000"/>
                    <a:lumOff val="5000"/>
                  </a:schemeClr>
                </a:solidFill>
              </a:endParaRPr>
            </a:p>
          </p:txBody>
        </p:sp>
        <p:pic>
          <p:nvPicPr>
            <p:cNvPr id="47" name="Picture 6" descr="Csv - Free files and folders icons">
              <a:extLst>
                <a:ext uri="{FF2B5EF4-FFF2-40B4-BE49-F238E27FC236}">
                  <a16:creationId xmlns:a16="http://schemas.microsoft.com/office/drawing/2014/main" id="{0E605918-C378-5AC1-354D-A70317F0D6E6}"/>
                </a:ext>
              </a:extLst>
            </p:cNvPr>
            <p:cNvPicPr>
              <a:picLocks noChangeAspect="1" noChangeArrowheads="1"/>
            </p:cNvPicPr>
            <p:nvPr/>
          </p:nvPicPr>
          <p:blipFill>
            <a:blip r:embed="rId14">
              <a:alphaModFix amt="50000"/>
              <a:extLst>
                <a:ext uri="{28A0092B-C50C-407E-A947-70E740481C1C}">
                  <a14:useLocalDpi xmlns:a14="http://schemas.microsoft.com/office/drawing/2010/main" val="0"/>
                </a:ext>
              </a:extLst>
            </a:blip>
            <a:srcRect/>
            <a:stretch>
              <a:fillRect/>
            </a:stretch>
          </p:blipFill>
          <p:spPr bwMode="auto">
            <a:xfrm>
              <a:off x="3588818" y="3620325"/>
              <a:ext cx="385001" cy="385001"/>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Rectangle: Rounded Corners 50">
            <a:extLst>
              <a:ext uri="{FF2B5EF4-FFF2-40B4-BE49-F238E27FC236}">
                <a16:creationId xmlns:a16="http://schemas.microsoft.com/office/drawing/2014/main" id="{40968CFC-6CF0-1580-6034-4C29C881EE9C}"/>
              </a:ext>
            </a:extLst>
          </p:cNvPr>
          <p:cNvSpPr/>
          <p:nvPr/>
        </p:nvSpPr>
        <p:spPr>
          <a:xfrm>
            <a:off x="437765" y="5259700"/>
            <a:ext cx="7212818" cy="1440065"/>
          </a:xfrm>
          <a:prstGeom prst="roundRect">
            <a:avLst/>
          </a:prstGeom>
          <a:solidFill>
            <a:schemeClr val="bg2">
              <a:lumMod val="90000"/>
              <a:alpha val="6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Rectangle: Rounded Corners 51">
            <a:extLst>
              <a:ext uri="{FF2B5EF4-FFF2-40B4-BE49-F238E27FC236}">
                <a16:creationId xmlns:a16="http://schemas.microsoft.com/office/drawing/2014/main" id="{FE78CC52-568A-EB21-6878-21118351AFB3}"/>
              </a:ext>
            </a:extLst>
          </p:cNvPr>
          <p:cNvSpPr/>
          <p:nvPr/>
        </p:nvSpPr>
        <p:spPr>
          <a:xfrm>
            <a:off x="8317068" y="1652728"/>
            <a:ext cx="2114113" cy="1509403"/>
          </a:xfrm>
          <a:prstGeom prst="roundRect">
            <a:avLst/>
          </a:prstGeom>
          <a:solidFill>
            <a:schemeClr val="accent6">
              <a:lumMod val="40000"/>
              <a:lumOff val="60000"/>
              <a:alpha val="5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3" name="Picture 24" descr="Power BI Logo, symbol, meaning, history, PNG, brand">
            <a:extLst>
              <a:ext uri="{FF2B5EF4-FFF2-40B4-BE49-F238E27FC236}">
                <a16:creationId xmlns:a16="http://schemas.microsoft.com/office/drawing/2014/main" id="{ADEC70A9-2FD4-BCB6-9486-65C5E108F8F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4478" r="26736"/>
          <a:stretch/>
        </p:blipFill>
        <p:spPr bwMode="auto">
          <a:xfrm>
            <a:off x="9024673" y="2280777"/>
            <a:ext cx="584350" cy="673740"/>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D6AFF13E-8B65-BAE5-AE7F-1A405D2BB506}"/>
              </a:ext>
            </a:extLst>
          </p:cNvPr>
          <p:cNvGrpSpPr/>
          <p:nvPr/>
        </p:nvGrpSpPr>
        <p:grpSpPr>
          <a:xfrm>
            <a:off x="3079760" y="5410983"/>
            <a:ext cx="1621554" cy="437893"/>
            <a:chOff x="6385934" y="3493793"/>
            <a:chExt cx="1621554" cy="437893"/>
          </a:xfrm>
        </p:grpSpPr>
        <p:pic>
          <p:nvPicPr>
            <p:cNvPr id="56" name="Picture 16" descr="githubactions&quot; Icon - Download for free – Iconduck">
              <a:extLst>
                <a:ext uri="{FF2B5EF4-FFF2-40B4-BE49-F238E27FC236}">
                  <a16:creationId xmlns:a16="http://schemas.microsoft.com/office/drawing/2014/main" id="{DA4CB94C-AB8A-CB1F-7C80-622A881E3572}"/>
                </a:ext>
              </a:extLst>
            </p:cNvPr>
            <p:cNvPicPr>
              <a:picLocks noChangeAspect="1" noChangeArrowheads="1"/>
            </p:cNvPicPr>
            <p:nvPr/>
          </p:nvPicPr>
          <p:blipFill>
            <a:blip r:embed="rId1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85934" y="3493793"/>
              <a:ext cx="437893" cy="43789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282BACE-456D-97E8-9EEA-B563B4B2C204}"/>
                </a:ext>
              </a:extLst>
            </p:cNvPr>
            <p:cNvSpPr txBox="1"/>
            <p:nvPr/>
          </p:nvSpPr>
          <p:spPr>
            <a:xfrm>
              <a:off x="6793694" y="3558852"/>
              <a:ext cx="1213794" cy="307777"/>
            </a:xfrm>
            <a:prstGeom prst="rect">
              <a:avLst/>
            </a:prstGeom>
            <a:noFill/>
          </p:spPr>
          <p:txBody>
            <a:bodyPr wrap="none" rtlCol="0">
              <a:spAutoFit/>
            </a:bodyPr>
            <a:lstStyle/>
            <a:p>
              <a:r>
                <a:rPr lang="en-US" sz="1400">
                  <a:solidFill>
                    <a:schemeClr val="tx1">
                      <a:lumMod val="75000"/>
                      <a:lumOff val="25000"/>
                    </a:schemeClr>
                  </a:solidFill>
                </a:rPr>
                <a:t>GitHub Action</a:t>
              </a:r>
              <a:endParaRPr lang="en-SG" sz="1400">
                <a:solidFill>
                  <a:schemeClr val="tx1">
                    <a:lumMod val="75000"/>
                    <a:lumOff val="25000"/>
                  </a:schemeClr>
                </a:solidFill>
              </a:endParaRPr>
            </a:p>
          </p:txBody>
        </p:sp>
      </p:grpSp>
      <p:sp>
        <p:nvSpPr>
          <p:cNvPr id="59" name="TextBox 58">
            <a:extLst>
              <a:ext uri="{FF2B5EF4-FFF2-40B4-BE49-F238E27FC236}">
                <a16:creationId xmlns:a16="http://schemas.microsoft.com/office/drawing/2014/main" id="{4C7BFE17-FE57-D52C-7B62-BF9413B8F4BB}"/>
              </a:ext>
            </a:extLst>
          </p:cNvPr>
          <p:cNvSpPr txBox="1"/>
          <p:nvPr/>
        </p:nvSpPr>
        <p:spPr>
          <a:xfrm>
            <a:off x="4444018" y="885731"/>
            <a:ext cx="2258375" cy="307777"/>
          </a:xfrm>
          <a:prstGeom prst="rect">
            <a:avLst/>
          </a:prstGeom>
          <a:noFill/>
        </p:spPr>
        <p:txBody>
          <a:bodyPr wrap="none" rtlCol="0">
            <a:spAutoFit/>
          </a:bodyPr>
          <a:lstStyle/>
          <a:p>
            <a:r>
              <a:rPr lang="en-US" sz="1400" u="sng">
                <a:solidFill>
                  <a:schemeClr val="tx1">
                    <a:lumMod val="75000"/>
                    <a:lumOff val="25000"/>
                  </a:schemeClr>
                </a:solidFill>
              </a:rPr>
              <a:t>Cloud Data Lake/Warehouse</a:t>
            </a:r>
          </a:p>
        </p:txBody>
      </p:sp>
      <p:sp>
        <p:nvSpPr>
          <p:cNvPr id="61" name="TextBox 60">
            <a:extLst>
              <a:ext uri="{FF2B5EF4-FFF2-40B4-BE49-F238E27FC236}">
                <a16:creationId xmlns:a16="http://schemas.microsoft.com/office/drawing/2014/main" id="{185A41E0-60EA-7FFE-BBED-3EDC8CDCAE0E}"/>
              </a:ext>
            </a:extLst>
          </p:cNvPr>
          <p:cNvSpPr txBox="1"/>
          <p:nvPr/>
        </p:nvSpPr>
        <p:spPr>
          <a:xfrm>
            <a:off x="2855215" y="6046828"/>
            <a:ext cx="865943" cy="446276"/>
          </a:xfrm>
          <a:prstGeom prst="rect">
            <a:avLst/>
          </a:prstGeom>
          <a:noFill/>
        </p:spPr>
        <p:txBody>
          <a:bodyPr wrap="none" rtlCol="0">
            <a:spAutoFit/>
          </a:bodyPr>
          <a:lstStyle/>
          <a:p>
            <a:r>
              <a:rPr lang="en-US" sz="1400">
                <a:solidFill>
                  <a:schemeClr val="tx1">
                    <a:lumMod val="75000"/>
                    <a:lumOff val="25000"/>
                  </a:schemeClr>
                </a:solidFill>
              </a:rPr>
              <a:t>Linux VM</a:t>
            </a:r>
          </a:p>
          <a:p>
            <a:r>
              <a:rPr lang="en-US" sz="900">
                <a:solidFill>
                  <a:schemeClr val="tx1">
                    <a:lumMod val="75000"/>
                    <a:lumOff val="25000"/>
                  </a:schemeClr>
                </a:solidFill>
              </a:rPr>
              <a:t>Ubuntu-latest</a:t>
            </a:r>
            <a:endParaRPr lang="en-SG" sz="900">
              <a:solidFill>
                <a:schemeClr val="tx1">
                  <a:lumMod val="75000"/>
                  <a:lumOff val="25000"/>
                </a:schemeClr>
              </a:solidFill>
            </a:endParaRPr>
          </a:p>
        </p:txBody>
      </p:sp>
      <p:pic>
        <p:nvPicPr>
          <p:cNvPr id="1028" name="Picture 4" descr="Virtual Machines&quot; Icon - Download for free – Iconduck">
            <a:extLst>
              <a:ext uri="{FF2B5EF4-FFF2-40B4-BE49-F238E27FC236}">
                <a16:creationId xmlns:a16="http://schemas.microsoft.com/office/drawing/2014/main" id="{9395F80D-3475-46A5-310D-330D04E2DD5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00395" y="6115549"/>
            <a:ext cx="309056" cy="280076"/>
          </a:xfrm>
          <a:prstGeom prst="rect">
            <a:avLst/>
          </a:prstGeom>
          <a:noFill/>
          <a:extLst>
            <a:ext uri="{909E8E84-426E-40DD-AFC4-6F175D3DCCD1}">
              <a14:hiddenFill xmlns:a14="http://schemas.microsoft.com/office/drawing/2010/main">
                <a:solidFill>
                  <a:srgbClr val="FFFFFF"/>
                </a:solidFill>
              </a14:hiddenFill>
            </a:ext>
          </a:extLst>
        </p:spPr>
      </p:pic>
      <p:sp>
        <p:nvSpPr>
          <p:cNvPr id="1025" name="TextBox 1024">
            <a:extLst>
              <a:ext uri="{FF2B5EF4-FFF2-40B4-BE49-F238E27FC236}">
                <a16:creationId xmlns:a16="http://schemas.microsoft.com/office/drawing/2014/main" id="{BE7CBEF2-68B9-A27D-A270-CADE92696CFC}"/>
              </a:ext>
            </a:extLst>
          </p:cNvPr>
          <p:cNvSpPr txBox="1"/>
          <p:nvPr/>
        </p:nvSpPr>
        <p:spPr>
          <a:xfrm>
            <a:off x="3610142" y="1682112"/>
            <a:ext cx="893193" cy="307777"/>
          </a:xfrm>
          <a:prstGeom prst="rect">
            <a:avLst/>
          </a:prstGeom>
          <a:noFill/>
        </p:spPr>
        <p:txBody>
          <a:bodyPr wrap="none" rtlCol="0">
            <a:spAutoFit/>
          </a:bodyPr>
          <a:lstStyle/>
          <a:p>
            <a:r>
              <a:rPr lang="en-US" sz="1400" u="sng">
                <a:solidFill>
                  <a:schemeClr val="tx1">
                    <a:lumMod val="75000"/>
                    <a:lumOff val="25000"/>
                  </a:schemeClr>
                </a:solidFill>
              </a:rPr>
              <a:t>Data Lake</a:t>
            </a:r>
          </a:p>
        </p:txBody>
      </p:sp>
      <p:sp>
        <p:nvSpPr>
          <p:cNvPr id="1027" name="TextBox 1026">
            <a:extLst>
              <a:ext uri="{FF2B5EF4-FFF2-40B4-BE49-F238E27FC236}">
                <a16:creationId xmlns:a16="http://schemas.microsoft.com/office/drawing/2014/main" id="{CC9782AE-F736-33B3-0302-20CA383B0C78}"/>
              </a:ext>
            </a:extLst>
          </p:cNvPr>
          <p:cNvSpPr txBox="1"/>
          <p:nvPr/>
        </p:nvSpPr>
        <p:spPr>
          <a:xfrm>
            <a:off x="4671399" y="1688045"/>
            <a:ext cx="1400127" cy="307777"/>
          </a:xfrm>
          <a:prstGeom prst="rect">
            <a:avLst/>
          </a:prstGeom>
          <a:noFill/>
        </p:spPr>
        <p:txBody>
          <a:bodyPr wrap="none" rtlCol="0">
            <a:spAutoFit/>
          </a:bodyPr>
          <a:lstStyle/>
          <a:p>
            <a:r>
              <a:rPr lang="en-US" sz="1400" u="sng">
                <a:solidFill>
                  <a:schemeClr val="tx1">
                    <a:lumMod val="75000"/>
                    <a:lumOff val="25000"/>
                  </a:schemeClr>
                </a:solidFill>
              </a:rPr>
              <a:t>Data Warehouse</a:t>
            </a:r>
          </a:p>
        </p:txBody>
      </p:sp>
      <p:pic>
        <p:nvPicPr>
          <p:cNvPr id="1029" name="Picture 8" descr="Single line of code data profiling with Spark | by Fabiana Clemente | The  Techlife | Medium">
            <a:extLst>
              <a:ext uri="{FF2B5EF4-FFF2-40B4-BE49-F238E27FC236}">
                <a16:creationId xmlns:a16="http://schemas.microsoft.com/office/drawing/2014/main" id="{4B30A10D-CA07-6901-7BCD-408851BC762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27007" y="5984227"/>
            <a:ext cx="836930" cy="434594"/>
          </a:xfrm>
          <a:prstGeom prst="rect">
            <a:avLst/>
          </a:prstGeom>
          <a:noFill/>
          <a:extLst>
            <a:ext uri="{909E8E84-426E-40DD-AFC4-6F175D3DCCD1}">
              <a14:hiddenFill xmlns:a14="http://schemas.microsoft.com/office/drawing/2010/main">
                <a:solidFill>
                  <a:srgbClr val="FFFFFF"/>
                </a:solidFill>
              </a14:hiddenFill>
            </a:ext>
          </a:extLst>
        </p:spPr>
      </p:pic>
      <p:grpSp>
        <p:nvGrpSpPr>
          <p:cNvPr id="1030" name="Group 1029">
            <a:extLst>
              <a:ext uri="{FF2B5EF4-FFF2-40B4-BE49-F238E27FC236}">
                <a16:creationId xmlns:a16="http://schemas.microsoft.com/office/drawing/2014/main" id="{F4DF87D3-D949-989A-CC5A-FC81D206DDA9}"/>
              </a:ext>
            </a:extLst>
          </p:cNvPr>
          <p:cNvGrpSpPr/>
          <p:nvPr/>
        </p:nvGrpSpPr>
        <p:grpSpPr>
          <a:xfrm>
            <a:off x="208740" y="209179"/>
            <a:ext cx="2073185" cy="1090231"/>
            <a:chOff x="16115" y="1499389"/>
            <a:chExt cx="2073185" cy="1090231"/>
          </a:xfrm>
        </p:grpSpPr>
        <p:pic>
          <p:nvPicPr>
            <p:cNvPr id="1031" name="Graphic 1030" descr="Drawing compass with solid fill">
              <a:extLst>
                <a:ext uri="{FF2B5EF4-FFF2-40B4-BE49-F238E27FC236}">
                  <a16:creationId xmlns:a16="http://schemas.microsoft.com/office/drawing/2014/main" id="{DD6F0B27-6002-906F-0ABE-BA28AAB1E55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6115" y="1675220"/>
              <a:ext cx="914400" cy="914400"/>
            </a:xfrm>
            <a:prstGeom prst="rect">
              <a:avLst/>
            </a:prstGeom>
          </p:spPr>
        </p:pic>
        <p:sp>
          <p:nvSpPr>
            <p:cNvPr id="1032" name="TextBox 1031">
              <a:extLst>
                <a:ext uri="{FF2B5EF4-FFF2-40B4-BE49-F238E27FC236}">
                  <a16:creationId xmlns:a16="http://schemas.microsoft.com/office/drawing/2014/main" id="{D11B6981-9E23-DC3C-B045-F89D3944B42D}"/>
                </a:ext>
              </a:extLst>
            </p:cNvPr>
            <p:cNvSpPr txBox="1"/>
            <p:nvPr/>
          </p:nvSpPr>
          <p:spPr>
            <a:xfrm>
              <a:off x="520216" y="1499389"/>
              <a:ext cx="1569084" cy="523220"/>
            </a:xfrm>
            <a:prstGeom prst="rect">
              <a:avLst/>
            </a:prstGeom>
            <a:noFill/>
          </p:spPr>
          <p:txBody>
            <a:bodyPr wrap="none" rtlCol="0">
              <a:spAutoFit/>
            </a:bodyPr>
            <a:lstStyle/>
            <a:p>
              <a:pPr algn="ctr"/>
              <a:r>
                <a:rPr lang="en-US" sz="2800" b="1">
                  <a:solidFill>
                    <a:schemeClr val="tx1">
                      <a:lumMod val="75000"/>
                      <a:lumOff val="25000"/>
                    </a:schemeClr>
                  </a:solidFill>
                </a:rPr>
                <a:t>BIG DATA</a:t>
              </a:r>
              <a:endParaRPr lang="en-SG" sz="2800" b="1">
                <a:solidFill>
                  <a:schemeClr val="tx1">
                    <a:lumMod val="75000"/>
                    <a:lumOff val="25000"/>
                  </a:schemeClr>
                </a:solidFill>
              </a:endParaRPr>
            </a:p>
          </p:txBody>
        </p:sp>
        <p:sp>
          <p:nvSpPr>
            <p:cNvPr id="1033" name="TextBox 1032">
              <a:extLst>
                <a:ext uri="{FF2B5EF4-FFF2-40B4-BE49-F238E27FC236}">
                  <a16:creationId xmlns:a16="http://schemas.microsoft.com/office/drawing/2014/main" id="{B9A56795-2104-DE7D-0B2D-37530AA5E840}"/>
                </a:ext>
              </a:extLst>
            </p:cNvPr>
            <p:cNvSpPr txBox="1"/>
            <p:nvPr/>
          </p:nvSpPr>
          <p:spPr>
            <a:xfrm>
              <a:off x="644847" y="1914956"/>
              <a:ext cx="1212897" cy="369332"/>
            </a:xfrm>
            <a:prstGeom prst="rect">
              <a:avLst/>
            </a:prstGeom>
            <a:noFill/>
          </p:spPr>
          <p:txBody>
            <a:bodyPr wrap="none" rtlCol="0">
              <a:spAutoFit/>
            </a:bodyPr>
            <a:lstStyle/>
            <a:p>
              <a:pPr algn="ctr"/>
              <a:r>
                <a:rPr lang="en-US" err="1">
                  <a:solidFill>
                    <a:schemeClr val="tx1">
                      <a:lumMod val="75000"/>
                      <a:lumOff val="25000"/>
                    </a:schemeClr>
                  </a:solidFill>
                </a:rPr>
                <a:t>rchitecture</a:t>
              </a:r>
              <a:endParaRPr lang="en-SG">
                <a:solidFill>
                  <a:schemeClr val="tx1">
                    <a:lumMod val="75000"/>
                    <a:lumOff val="25000"/>
                  </a:schemeClr>
                </a:solidFill>
              </a:endParaRPr>
            </a:p>
          </p:txBody>
        </p:sp>
      </p:grpSp>
      <p:cxnSp>
        <p:nvCxnSpPr>
          <p:cNvPr id="1034" name="Straight Arrow Connector 1033">
            <a:extLst>
              <a:ext uri="{FF2B5EF4-FFF2-40B4-BE49-F238E27FC236}">
                <a16:creationId xmlns:a16="http://schemas.microsoft.com/office/drawing/2014/main" id="{3D8699CB-97FA-D952-C2AB-BD822FEEE197}"/>
              </a:ext>
            </a:extLst>
          </p:cNvPr>
          <p:cNvCxnSpPr>
            <a:cxnSpLocks/>
          </p:cNvCxnSpPr>
          <p:nvPr/>
        </p:nvCxnSpPr>
        <p:spPr>
          <a:xfrm>
            <a:off x="6884847" y="2561400"/>
            <a:ext cx="143222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36" name="TextBox 1035">
            <a:extLst>
              <a:ext uri="{FF2B5EF4-FFF2-40B4-BE49-F238E27FC236}">
                <a16:creationId xmlns:a16="http://schemas.microsoft.com/office/drawing/2014/main" id="{BEEBB628-B363-D492-6DD8-D774A1CC5B56}"/>
              </a:ext>
            </a:extLst>
          </p:cNvPr>
          <p:cNvSpPr txBox="1"/>
          <p:nvPr/>
        </p:nvSpPr>
        <p:spPr>
          <a:xfrm>
            <a:off x="8540664" y="1765386"/>
            <a:ext cx="1700722" cy="307777"/>
          </a:xfrm>
          <a:prstGeom prst="rect">
            <a:avLst/>
          </a:prstGeom>
          <a:noFill/>
        </p:spPr>
        <p:txBody>
          <a:bodyPr wrap="none" rtlCol="0">
            <a:spAutoFit/>
          </a:bodyPr>
          <a:lstStyle/>
          <a:p>
            <a:r>
              <a:rPr lang="en-US" sz="1400" u="sng">
                <a:solidFill>
                  <a:schemeClr val="tx1">
                    <a:lumMod val="75000"/>
                    <a:lumOff val="25000"/>
                  </a:schemeClr>
                </a:solidFill>
              </a:rPr>
              <a:t>Business Intelligence</a:t>
            </a:r>
          </a:p>
        </p:txBody>
      </p:sp>
      <p:cxnSp>
        <p:nvCxnSpPr>
          <p:cNvPr id="2" name="Straight Arrow Connector 1">
            <a:extLst>
              <a:ext uri="{FF2B5EF4-FFF2-40B4-BE49-F238E27FC236}">
                <a16:creationId xmlns:a16="http://schemas.microsoft.com/office/drawing/2014/main" id="{F8EA69FC-D438-327D-B62C-4F90B2552648}"/>
              </a:ext>
            </a:extLst>
          </p:cNvPr>
          <p:cNvCxnSpPr>
            <a:cxnSpLocks/>
          </p:cNvCxnSpPr>
          <p:nvPr/>
        </p:nvCxnSpPr>
        <p:spPr>
          <a:xfrm>
            <a:off x="4371925" y="2561400"/>
            <a:ext cx="658777" cy="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9F0B94BC-2E37-B31D-D7A0-CE15B01D0CCC}"/>
              </a:ext>
            </a:extLst>
          </p:cNvPr>
          <p:cNvCxnSpPr>
            <a:cxnSpLocks/>
          </p:cNvCxnSpPr>
          <p:nvPr/>
        </p:nvCxnSpPr>
        <p:spPr>
          <a:xfrm>
            <a:off x="5665966" y="2563745"/>
            <a:ext cx="658777" cy="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843E89C-D184-AB7C-91B8-B55A2B5992CC}"/>
              </a:ext>
            </a:extLst>
          </p:cNvPr>
          <p:cNvSpPr>
            <a:spLocks noGrp="1"/>
          </p:cNvSpPr>
          <p:nvPr>
            <p:ph type="sldNum" sz="quarter" idx="12"/>
          </p:nvPr>
        </p:nvSpPr>
        <p:spPr/>
        <p:txBody>
          <a:bodyPr/>
          <a:lstStyle/>
          <a:p>
            <a:fld id="{12BE2F63-B7EF-4841-ABD0-0804B0ABBEFB}" type="slidenum">
              <a:rPr lang="en-SG" smtClean="0"/>
              <a:t>11</a:t>
            </a:fld>
            <a:endParaRPr lang="en-SG"/>
          </a:p>
        </p:txBody>
      </p:sp>
    </p:spTree>
    <p:extLst>
      <p:ext uri="{BB962C8B-B14F-4D97-AF65-F5344CB8AC3E}">
        <p14:creationId xmlns:p14="http://schemas.microsoft.com/office/powerpoint/2010/main" val="39489437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19C8A6C-0E14-8FBB-D8CF-A9F5FD44AB5E}"/>
              </a:ext>
            </a:extLst>
          </p:cNvPr>
          <p:cNvSpPr/>
          <p:nvPr/>
        </p:nvSpPr>
        <p:spPr>
          <a:xfrm rot="2700000">
            <a:off x="1137024" y="2945740"/>
            <a:ext cx="966520" cy="96652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2E3A1424-DD42-FD05-7CD2-1A4B1BD7D311}"/>
              </a:ext>
            </a:extLst>
          </p:cNvPr>
          <p:cNvSpPr txBox="1"/>
          <p:nvPr/>
        </p:nvSpPr>
        <p:spPr>
          <a:xfrm>
            <a:off x="2445666" y="3028889"/>
            <a:ext cx="3375348" cy="892552"/>
          </a:xfrm>
          <a:prstGeom prst="rect">
            <a:avLst/>
          </a:prstGeom>
          <a:noFill/>
        </p:spPr>
        <p:txBody>
          <a:bodyPr wrap="none" rtlCol="0">
            <a:spAutoFit/>
          </a:bodyPr>
          <a:lstStyle/>
          <a:p>
            <a:r>
              <a:rPr lang="en-US" sz="3200">
                <a:solidFill>
                  <a:schemeClr val="tx1">
                    <a:lumMod val="75000"/>
                    <a:lumOff val="25000"/>
                  </a:schemeClr>
                </a:solidFill>
              </a:rPr>
              <a:t>Data Sources</a:t>
            </a:r>
          </a:p>
          <a:p>
            <a:r>
              <a:rPr lang="en-US" sz="2000" i="1">
                <a:solidFill>
                  <a:schemeClr val="tx1">
                    <a:lumMod val="50000"/>
                    <a:lumOff val="50000"/>
                  </a:schemeClr>
                </a:solidFill>
              </a:rPr>
              <a:t>Availability and Understanding</a:t>
            </a:r>
            <a:endParaRPr lang="en-US" sz="4000" i="1">
              <a:solidFill>
                <a:schemeClr val="tx1">
                  <a:lumMod val="50000"/>
                  <a:lumOff val="50000"/>
                </a:schemeClr>
              </a:solidFill>
            </a:endParaRPr>
          </a:p>
        </p:txBody>
      </p:sp>
      <p:sp>
        <p:nvSpPr>
          <p:cNvPr id="2" name="Slide Number Placeholder 1">
            <a:extLst>
              <a:ext uri="{FF2B5EF4-FFF2-40B4-BE49-F238E27FC236}">
                <a16:creationId xmlns:a16="http://schemas.microsoft.com/office/drawing/2014/main" id="{DA7CAA9A-C4E0-FF99-73E9-F9F68DD8E5EB}"/>
              </a:ext>
            </a:extLst>
          </p:cNvPr>
          <p:cNvSpPr>
            <a:spLocks noGrp="1"/>
          </p:cNvSpPr>
          <p:nvPr>
            <p:ph type="sldNum" sz="quarter" idx="12"/>
          </p:nvPr>
        </p:nvSpPr>
        <p:spPr/>
        <p:txBody>
          <a:bodyPr/>
          <a:lstStyle/>
          <a:p>
            <a:fld id="{12BE2F63-B7EF-4841-ABD0-0804B0ABBEFB}" type="slidenum">
              <a:rPr lang="en-SG" smtClean="0"/>
              <a:t>12</a:t>
            </a:fld>
            <a:endParaRPr lang="en-SG"/>
          </a:p>
        </p:txBody>
      </p:sp>
    </p:spTree>
    <p:extLst>
      <p:ext uri="{BB962C8B-B14F-4D97-AF65-F5344CB8AC3E}">
        <p14:creationId xmlns:p14="http://schemas.microsoft.com/office/powerpoint/2010/main" val="21245879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3BF32F9-00F1-2603-599A-4C4AB23846E2}"/>
              </a:ext>
            </a:extLst>
          </p:cNvPr>
          <p:cNvSpPr/>
          <p:nvPr/>
        </p:nvSpPr>
        <p:spPr>
          <a:xfrm>
            <a:off x="7226318" y="124622"/>
            <a:ext cx="4635345" cy="6688659"/>
          </a:xfrm>
          <a:prstGeom prst="rect">
            <a:avLst/>
          </a:prstGeom>
          <a:solidFill>
            <a:schemeClr val="bg2"/>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304D04-E7EC-A98C-4503-66DB3E3A5997}"/>
              </a:ext>
            </a:extLst>
          </p:cNvPr>
          <p:cNvSpPr/>
          <p:nvPr/>
        </p:nvSpPr>
        <p:spPr>
          <a:xfrm>
            <a:off x="1123802" y="1609327"/>
            <a:ext cx="4635345" cy="5016473"/>
          </a:xfrm>
          <a:prstGeom prst="rect">
            <a:avLst/>
          </a:prstGeom>
          <a:solidFill>
            <a:schemeClr val="bg2"/>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81081DD-9B60-0712-052E-12CFDC43739C}"/>
              </a:ext>
            </a:extLst>
          </p:cNvPr>
          <p:cNvSpPr txBox="1"/>
          <p:nvPr/>
        </p:nvSpPr>
        <p:spPr>
          <a:xfrm>
            <a:off x="174391" y="118533"/>
            <a:ext cx="2656112" cy="830997"/>
          </a:xfrm>
          <a:prstGeom prst="rect">
            <a:avLst/>
          </a:prstGeom>
          <a:noFill/>
        </p:spPr>
        <p:txBody>
          <a:bodyPr wrap="none" rtlCol="0">
            <a:spAutoFit/>
          </a:bodyPr>
          <a:lstStyle/>
          <a:p>
            <a:r>
              <a:rPr lang="en-US" sz="3200">
                <a:solidFill>
                  <a:schemeClr val="tx1">
                    <a:lumMod val="75000"/>
                    <a:lumOff val="25000"/>
                  </a:schemeClr>
                </a:solidFill>
              </a:rPr>
              <a:t>Web scraping</a:t>
            </a:r>
          </a:p>
          <a:p>
            <a:r>
              <a:rPr lang="en-US" sz="1600" i="1">
                <a:solidFill>
                  <a:schemeClr val="tx1">
                    <a:lumMod val="50000"/>
                    <a:lumOff val="50000"/>
                  </a:schemeClr>
                </a:solidFill>
              </a:rPr>
              <a:t>Extracting data from websites</a:t>
            </a:r>
            <a:endParaRPr lang="en-SG" sz="900" i="1">
              <a:solidFill>
                <a:schemeClr val="tx1">
                  <a:lumMod val="50000"/>
                  <a:lumOff val="50000"/>
                </a:schemeClr>
              </a:solidFill>
            </a:endParaRPr>
          </a:p>
        </p:txBody>
      </p:sp>
      <p:pic>
        <p:nvPicPr>
          <p:cNvPr id="4" name="Picture 3">
            <a:extLst>
              <a:ext uri="{FF2B5EF4-FFF2-40B4-BE49-F238E27FC236}">
                <a16:creationId xmlns:a16="http://schemas.microsoft.com/office/drawing/2014/main" id="{C4CDEBD9-7A3D-2774-B1FE-191776596118}"/>
              </a:ext>
            </a:extLst>
          </p:cNvPr>
          <p:cNvPicPr>
            <a:picLocks noChangeAspect="1"/>
          </p:cNvPicPr>
          <p:nvPr/>
        </p:nvPicPr>
        <p:blipFill>
          <a:blip r:embed="rId2"/>
          <a:stretch>
            <a:fillRect/>
          </a:stretch>
        </p:blipFill>
        <p:spPr>
          <a:xfrm>
            <a:off x="1436225" y="1852466"/>
            <a:ext cx="3936762" cy="2349814"/>
          </a:xfrm>
          <a:prstGeom prst="rect">
            <a:avLst/>
          </a:prstGeom>
        </p:spPr>
      </p:pic>
      <p:pic>
        <p:nvPicPr>
          <p:cNvPr id="6" name="Picture 5">
            <a:extLst>
              <a:ext uri="{FF2B5EF4-FFF2-40B4-BE49-F238E27FC236}">
                <a16:creationId xmlns:a16="http://schemas.microsoft.com/office/drawing/2014/main" id="{7E0413C4-2C92-D1EC-0912-85E34CC2EDD2}"/>
              </a:ext>
            </a:extLst>
          </p:cNvPr>
          <p:cNvPicPr>
            <a:picLocks noChangeAspect="1"/>
          </p:cNvPicPr>
          <p:nvPr/>
        </p:nvPicPr>
        <p:blipFill>
          <a:blip r:embed="rId3"/>
          <a:stretch>
            <a:fillRect/>
          </a:stretch>
        </p:blipFill>
        <p:spPr>
          <a:xfrm>
            <a:off x="3938499" y="1897808"/>
            <a:ext cx="1434488" cy="1230774"/>
          </a:xfrm>
          <a:prstGeom prst="rect">
            <a:avLst/>
          </a:prstGeom>
        </p:spPr>
      </p:pic>
      <p:pic>
        <p:nvPicPr>
          <p:cNvPr id="8" name="Picture 7">
            <a:extLst>
              <a:ext uri="{FF2B5EF4-FFF2-40B4-BE49-F238E27FC236}">
                <a16:creationId xmlns:a16="http://schemas.microsoft.com/office/drawing/2014/main" id="{1AFED6D1-415B-35E4-6BC7-8C038F872D9F}"/>
              </a:ext>
            </a:extLst>
          </p:cNvPr>
          <p:cNvPicPr>
            <a:picLocks noChangeAspect="1"/>
          </p:cNvPicPr>
          <p:nvPr/>
        </p:nvPicPr>
        <p:blipFill rotWithShape="1">
          <a:blip r:embed="rId4"/>
          <a:srcRect b="15373"/>
          <a:stretch/>
        </p:blipFill>
        <p:spPr>
          <a:xfrm>
            <a:off x="1436225" y="4446958"/>
            <a:ext cx="3936762" cy="1964658"/>
          </a:xfrm>
          <a:prstGeom prst="rect">
            <a:avLst/>
          </a:prstGeom>
        </p:spPr>
      </p:pic>
      <p:pic>
        <p:nvPicPr>
          <p:cNvPr id="10" name="Picture 9">
            <a:extLst>
              <a:ext uri="{FF2B5EF4-FFF2-40B4-BE49-F238E27FC236}">
                <a16:creationId xmlns:a16="http://schemas.microsoft.com/office/drawing/2014/main" id="{A39C6EB0-05B0-C1D9-316F-5ACEFAC46C64}"/>
              </a:ext>
            </a:extLst>
          </p:cNvPr>
          <p:cNvPicPr>
            <a:picLocks noChangeAspect="1"/>
          </p:cNvPicPr>
          <p:nvPr/>
        </p:nvPicPr>
        <p:blipFill>
          <a:blip r:embed="rId5"/>
          <a:stretch>
            <a:fillRect/>
          </a:stretch>
        </p:blipFill>
        <p:spPr>
          <a:xfrm>
            <a:off x="7439561" y="260774"/>
            <a:ext cx="4049779" cy="2867808"/>
          </a:xfrm>
          <a:prstGeom prst="rect">
            <a:avLst/>
          </a:prstGeom>
        </p:spPr>
      </p:pic>
      <p:pic>
        <p:nvPicPr>
          <p:cNvPr id="12" name="Picture 11">
            <a:extLst>
              <a:ext uri="{FF2B5EF4-FFF2-40B4-BE49-F238E27FC236}">
                <a16:creationId xmlns:a16="http://schemas.microsoft.com/office/drawing/2014/main" id="{EF4C477A-BEEC-6B98-B9E7-0F85E8058F8C}"/>
              </a:ext>
            </a:extLst>
          </p:cNvPr>
          <p:cNvPicPr>
            <a:picLocks noChangeAspect="1"/>
          </p:cNvPicPr>
          <p:nvPr/>
        </p:nvPicPr>
        <p:blipFill rotWithShape="1">
          <a:blip r:embed="rId6"/>
          <a:srcRect b="7798"/>
          <a:stretch/>
        </p:blipFill>
        <p:spPr>
          <a:xfrm>
            <a:off x="7440200" y="3316170"/>
            <a:ext cx="4049779" cy="3234677"/>
          </a:xfrm>
          <a:prstGeom prst="rect">
            <a:avLst/>
          </a:prstGeom>
        </p:spPr>
      </p:pic>
      <p:sp>
        <p:nvSpPr>
          <p:cNvPr id="18" name="Rectangle: Rounded Corners 17">
            <a:extLst>
              <a:ext uri="{FF2B5EF4-FFF2-40B4-BE49-F238E27FC236}">
                <a16:creationId xmlns:a16="http://schemas.microsoft.com/office/drawing/2014/main" id="{562E5840-365C-909E-36DD-E37E6D4EB1C6}"/>
              </a:ext>
            </a:extLst>
          </p:cNvPr>
          <p:cNvSpPr/>
          <p:nvPr/>
        </p:nvSpPr>
        <p:spPr>
          <a:xfrm>
            <a:off x="116175" y="1997637"/>
            <a:ext cx="1342060" cy="375902"/>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lumMod val="95000"/>
                    <a:lumOff val="5000"/>
                  </a:schemeClr>
                </a:solidFill>
              </a:rPr>
              <a:t>App Name</a:t>
            </a:r>
          </a:p>
        </p:txBody>
      </p:sp>
      <p:sp>
        <p:nvSpPr>
          <p:cNvPr id="19" name="Rectangle: Rounded Corners 18">
            <a:extLst>
              <a:ext uri="{FF2B5EF4-FFF2-40B4-BE49-F238E27FC236}">
                <a16:creationId xmlns:a16="http://schemas.microsoft.com/office/drawing/2014/main" id="{904387C8-DFDD-3621-11D0-75A3031D2B72}"/>
              </a:ext>
            </a:extLst>
          </p:cNvPr>
          <p:cNvSpPr/>
          <p:nvPr/>
        </p:nvSpPr>
        <p:spPr>
          <a:xfrm>
            <a:off x="116175" y="2543010"/>
            <a:ext cx="1342060" cy="375902"/>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lumMod val="95000"/>
                    <a:lumOff val="5000"/>
                  </a:schemeClr>
                </a:solidFill>
              </a:rPr>
              <a:t>Genre</a:t>
            </a:r>
          </a:p>
        </p:txBody>
      </p:sp>
      <p:sp>
        <p:nvSpPr>
          <p:cNvPr id="20" name="Rectangle: Rounded Corners 19">
            <a:extLst>
              <a:ext uri="{FF2B5EF4-FFF2-40B4-BE49-F238E27FC236}">
                <a16:creationId xmlns:a16="http://schemas.microsoft.com/office/drawing/2014/main" id="{A3EBFDA4-1B1B-76F2-1706-43B7F5542832}"/>
              </a:ext>
            </a:extLst>
          </p:cNvPr>
          <p:cNvSpPr/>
          <p:nvPr/>
        </p:nvSpPr>
        <p:spPr>
          <a:xfrm>
            <a:off x="116175" y="3093050"/>
            <a:ext cx="1342060" cy="375902"/>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lumMod val="95000"/>
                    <a:lumOff val="5000"/>
                  </a:schemeClr>
                </a:solidFill>
              </a:rPr>
              <a:t># of Reviews</a:t>
            </a:r>
          </a:p>
        </p:txBody>
      </p:sp>
      <p:sp>
        <p:nvSpPr>
          <p:cNvPr id="21" name="Rectangle: Rounded Corners 20">
            <a:extLst>
              <a:ext uri="{FF2B5EF4-FFF2-40B4-BE49-F238E27FC236}">
                <a16:creationId xmlns:a16="http://schemas.microsoft.com/office/drawing/2014/main" id="{867C3FCE-130B-4B38-E506-EE9AD0C1E1F1}"/>
              </a:ext>
            </a:extLst>
          </p:cNvPr>
          <p:cNvSpPr/>
          <p:nvPr/>
        </p:nvSpPr>
        <p:spPr>
          <a:xfrm>
            <a:off x="124827" y="3676230"/>
            <a:ext cx="1342060" cy="375902"/>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lumMod val="95000"/>
                    <a:lumOff val="5000"/>
                  </a:schemeClr>
                </a:solidFill>
              </a:rPr>
              <a:t># of Downloads</a:t>
            </a:r>
          </a:p>
        </p:txBody>
      </p:sp>
      <p:sp>
        <p:nvSpPr>
          <p:cNvPr id="22" name="Rectangle: Rounded Corners 21">
            <a:extLst>
              <a:ext uri="{FF2B5EF4-FFF2-40B4-BE49-F238E27FC236}">
                <a16:creationId xmlns:a16="http://schemas.microsoft.com/office/drawing/2014/main" id="{8CC34671-85BC-8A50-D500-1F6C91FB7B59}"/>
              </a:ext>
            </a:extLst>
          </p:cNvPr>
          <p:cNvSpPr/>
          <p:nvPr/>
        </p:nvSpPr>
        <p:spPr>
          <a:xfrm>
            <a:off x="124827" y="4690660"/>
            <a:ext cx="1342060" cy="963794"/>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lumMod val="95000"/>
                    <a:lumOff val="5000"/>
                  </a:schemeClr>
                </a:solidFill>
              </a:rPr>
              <a:t>App Description (updates)</a:t>
            </a:r>
          </a:p>
        </p:txBody>
      </p:sp>
      <p:sp>
        <p:nvSpPr>
          <p:cNvPr id="25" name="Rectangle: Rounded Corners 24">
            <a:extLst>
              <a:ext uri="{FF2B5EF4-FFF2-40B4-BE49-F238E27FC236}">
                <a16:creationId xmlns:a16="http://schemas.microsoft.com/office/drawing/2014/main" id="{E23412D0-83B3-2472-41CB-B972C60F9698}"/>
              </a:ext>
            </a:extLst>
          </p:cNvPr>
          <p:cNvSpPr/>
          <p:nvPr/>
        </p:nvSpPr>
        <p:spPr>
          <a:xfrm>
            <a:off x="6121487" y="888672"/>
            <a:ext cx="1342060" cy="963794"/>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lumMod val="95000"/>
                    <a:lumOff val="5000"/>
                  </a:schemeClr>
                </a:solidFill>
              </a:rPr>
              <a:t>App Security Configuration</a:t>
            </a:r>
          </a:p>
        </p:txBody>
      </p:sp>
      <p:sp>
        <p:nvSpPr>
          <p:cNvPr id="26" name="Rectangle: Rounded Corners 25">
            <a:extLst>
              <a:ext uri="{FF2B5EF4-FFF2-40B4-BE49-F238E27FC236}">
                <a16:creationId xmlns:a16="http://schemas.microsoft.com/office/drawing/2014/main" id="{7D65FDF8-8939-1045-A2A8-F8DAFB7B9DC8}"/>
              </a:ext>
            </a:extLst>
          </p:cNvPr>
          <p:cNvSpPr/>
          <p:nvPr/>
        </p:nvSpPr>
        <p:spPr>
          <a:xfrm>
            <a:off x="6121487" y="4314758"/>
            <a:ext cx="1342060" cy="375902"/>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lumMod val="95000"/>
                    <a:lumOff val="5000"/>
                  </a:schemeClr>
                </a:solidFill>
              </a:rPr>
              <a:t>App Scores</a:t>
            </a:r>
          </a:p>
        </p:txBody>
      </p:sp>
      <p:sp>
        <p:nvSpPr>
          <p:cNvPr id="27" name="Rectangle: Rounded Corners 26">
            <a:extLst>
              <a:ext uri="{FF2B5EF4-FFF2-40B4-BE49-F238E27FC236}">
                <a16:creationId xmlns:a16="http://schemas.microsoft.com/office/drawing/2014/main" id="{5CB0486B-337D-8B12-FBDD-CCD42512DB19}"/>
              </a:ext>
            </a:extLst>
          </p:cNvPr>
          <p:cNvSpPr/>
          <p:nvPr/>
        </p:nvSpPr>
        <p:spPr>
          <a:xfrm>
            <a:off x="6120054" y="4786464"/>
            <a:ext cx="1342060" cy="609194"/>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lumMod val="95000"/>
                    <a:lumOff val="5000"/>
                  </a:schemeClr>
                </a:solidFill>
              </a:rPr>
              <a:t>Rating Distribution</a:t>
            </a:r>
          </a:p>
        </p:txBody>
      </p:sp>
      <p:sp>
        <p:nvSpPr>
          <p:cNvPr id="28" name="Rectangle: Rounded Corners 27">
            <a:extLst>
              <a:ext uri="{FF2B5EF4-FFF2-40B4-BE49-F238E27FC236}">
                <a16:creationId xmlns:a16="http://schemas.microsoft.com/office/drawing/2014/main" id="{70ECAF07-800C-CD6B-99AC-E5C9CE2A75F0}"/>
              </a:ext>
            </a:extLst>
          </p:cNvPr>
          <p:cNvSpPr/>
          <p:nvPr/>
        </p:nvSpPr>
        <p:spPr>
          <a:xfrm>
            <a:off x="6120054" y="6016606"/>
            <a:ext cx="1342060" cy="609194"/>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tx1">
                    <a:lumMod val="95000"/>
                    <a:lumOff val="5000"/>
                  </a:schemeClr>
                </a:solidFill>
              </a:rPr>
              <a:t>Reviews</a:t>
            </a:r>
          </a:p>
          <a:p>
            <a:pPr algn="ctr"/>
            <a:r>
              <a:rPr lang="en-US" sz="1600" i="1">
                <a:solidFill>
                  <a:schemeClr val="tx1">
                    <a:lumMod val="95000"/>
                    <a:lumOff val="5000"/>
                  </a:schemeClr>
                </a:solidFill>
              </a:rPr>
              <a:t>(recent/rating)</a:t>
            </a:r>
          </a:p>
        </p:txBody>
      </p:sp>
      <p:sp>
        <p:nvSpPr>
          <p:cNvPr id="3" name="Slide Number Placeholder 2">
            <a:extLst>
              <a:ext uri="{FF2B5EF4-FFF2-40B4-BE49-F238E27FC236}">
                <a16:creationId xmlns:a16="http://schemas.microsoft.com/office/drawing/2014/main" id="{A23E9B5F-B381-1B33-B047-0681B7078A3F}"/>
              </a:ext>
            </a:extLst>
          </p:cNvPr>
          <p:cNvSpPr>
            <a:spLocks noGrp="1"/>
          </p:cNvSpPr>
          <p:nvPr>
            <p:ph type="sldNum" sz="quarter" idx="12"/>
          </p:nvPr>
        </p:nvSpPr>
        <p:spPr/>
        <p:txBody>
          <a:bodyPr/>
          <a:lstStyle/>
          <a:p>
            <a:fld id="{12BE2F63-B7EF-4841-ABD0-0804B0ABBEFB}" type="slidenum">
              <a:rPr lang="en-SG" smtClean="0"/>
              <a:t>13</a:t>
            </a:fld>
            <a:endParaRPr lang="en-SG"/>
          </a:p>
        </p:txBody>
      </p:sp>
    </p:spTree>
    <p:extLst>
      <p:ext uri="{BB962C8B-B14F-4D97-AF65-F5344CB8AC3E}">
        <p14:creationId xmlns:p14="http://schemas.microsoft.com/office/powerpoint/2010/main" val="22199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5" grpId="0" animBg="1"/>
      <p:bldP spid="26" grpId="0" animBg="1"/>
      <p:bldP spid="27"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CBD9D3-8434-F9FC-8650-B4B0E229527A}"/>
              </a:ext>
            </a:extLst>
          </p:cNvPr>
          <p:cNvPicPr>
            <a:picLocks noChangeAspect="1"/>
          </p:cNvPicPr>
          <p:nvPr/>
        </p:nvPicPr>
        <p:blipFill>
          <a:blip r:embed="rId2"/>
          <a:stretch>
            <a:fillRect/>
          </a:stretch>
        </p:blipFill>
        <p:spPr>
          <a:xfrm>
            <a:off x="378473" y="2125596"/>
            <a:ext cx="5873765" cy="3836053"/>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 name="Picture 8" descr="Beautiful Soup: A Python Library for Web Scraping | by Fares Hassan | Dev  Genius">
            <a:extLst>
              <a:ext uri="{FF2B5EF4-FFF2-40B4-BE49-F238E27FC236}">
                <a16:creationId xmlns:a16="http://schemas.microsoft.com/office/drawing/2014/main" id="{15CF32EB-3BF9-E040-9628-6BEB4CCE25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28" t="17600" r="7969" b="17599"/>
          <a:stretch/>
        </p:blipFill>
        <p:spPr bwMode="auto">
          <a:xfrm>
            <a:off x="2187203" y="1218059"/>
            <a:ext cx="1941248" cy="6470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B86201-DE88-2E22-6595-2C9095D13D45}"/>
              </a:ext>
            </a:extLst>
          </p:cNvPr>
          <p:cNvSpPr txBox="1"/>
          <p:nvPr/>
        </p:nvSpPr>
        <p:spPr>
          <a:xfrm>
            <a:off x="174391" y="118533"/>
            <a:ext cx="3453831" cy="830997"/>
          </a:xfrm>
          <a:prstGeom prst="rect">
            <a:avLst/>
          </a:prstGeom>
          <a:noFill/>
        </p:spPr>
        <p:txBody>
          <a:bodyPr wrap="none" rtlCol="0">
            <a:spAutoFit/>
          </a:bodyPr>
          <a:lstStyle/>
          <a:p>
            <a:r>
              <a:rPr lang="en-US" sz="3200">
                <a:solidFill>
                  <a:schemeClr val="tx1">
                    <a:lumMod val="75000"/>
                    <a:lumOff val="25000"/>
                  </a:schemeClr>
                </a:solidFill>
              </a:rPr>
              <a:t>Web scraping &amp; API</a:t>
            </a:r>
          </a:p>
          <a:p>
            <a:r>
              <a:rPr lang="en-US" sz="1600" i="1">
                <a:solidFill>
                  <a:schemeClr val="tx1">
                    <a:lumMod val="50000"/>
                    <a:lumOff val="50000"/>
                  </a:schemeClr>
                </a:solidFill>
              </a:rPr>
              <a:t>Extracting data from websites</a:t>
            </a:r>
            <a:endParaRPr lang="en-SG" sz="900" i="1">
              <a:solidFill>
                <a:schemeClr val="tx1">
                  <a:lumMod val="50000"/>
                  <a:lumOff val="50000"/>
                </a:schemeClr>
              </a:solidFill>
            </a:endParaRPr>
          </a:p>
        </p:txBody>
      </p:sp>
      <p:pic>
        <p:nvPicPr>
          <p:cNvPr id="6" name="Picture 5">
            <a:extLst>
              <a:ext uri="{FF2B5EF4-FFF2-40B4-BE49-F238E27FC236}">
                <a16:creationId xmlns:a16="http://schemas.microsoft.com/office/drawing/2014/main" id="{9F47BDA5-70BA-1419-75E7-4EEB91F4DA32}"/>
              </a:ext>
            </a:extLst>
          </p:cNvPr>
          <p:cNvPicPr>
            <a:picLocks noChangeAspect="1"/>
          </p:cNvPicPr>
          <p:nvPr/>
        </p:nvPicPr>
        <p:blipFill>
          <a:blip r:embed="rId4"/>
          <a:stretch>
            <a:fillRect/>
          </a:stretch>
        </p:blipFill>
        <p:spPr>
          <a:xfrm>
            <a:off x="6487026" y="2136642"/>
            <a:ext cx="5326501" cy="2445901"/>
          </a:xfrm>
          <a:prstGeom prst="rect">
            <a:avLst/>
          </a:prstGeom>
        </p:spPr>
      </p:pic>
      <p:sp>
        <p:nvSpPr>
          <p:cNvPr id="3" name="Slide Number Placeholder 2">
            <a:extLst>
              <a:ext uri="{FF2B5EF4-FFF2-40B4-BE49-F238E27FC236}">
                <a16:creationId xmlns:a16="http://schemas.microsoft.com/office/drawing/2014/main" id="{922B2F20-7CDC-EE91-0A31-2C594A1B1BA2}"/>
              </a:ext>
            </a:extLst>
          </p:cNvPr>
          <p:cNvSpPr>
            <a:spLocks noGrp="1"/>
          </p:cNvSpPr>
          <p:nvPr>
            <p:ph type="sldNum" sz="quarter" idx="12"/>
          </p:nvPr>
        </p:nvSpPr>
        <p:spPr/>
        <p:txBody>
          <a:bodyPr/>
          <a:lstStyle/>
          <a:p>
            <a:fld id="{12BE2F63-B7EF-4841-ABD0-0804B0ABBEFB}" type="slidenum">
              <a:rPr lang="en-SG" smtClean="0"/>
              <a:t>14</a:t>
            </a:fld>
            <a:endParaRPr lang="en-SG"/>
          </a:p>
        </p:txBody>
      </p:sp>
    </p:spTree>
    <p:extLst>
      <p:ext uri="{BB962C8B-B14F-4D97-AF65-F5344CB8AC3E}">
        <p14:creationId xmlns:p14="http://schemas.microsoft.com/office/powerpoint/2010/main" val="32831662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Magnifying glass with solid fill">
            <a:extLst>
              <a:ext uri="{FF2B5EF4-FFF2-40B4-BE49-F238E27FC236}">
                <a16:creationId xmlns:a16="http://schemas.microsoft.com/office/drawing/2014/main" id="{5F467B77-51AC-30A4-6264-926A59F468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 y="1"/>
            <a:ext cx="6858000" cy="6858000"/>
          </a:xfrm>
          <a:prstGeom prst="rect">
            <a:avLst/>
          </a:prstGeom>
        </p:spPr>
      </p:pic>
      <p:graphicFrame>
        <p:nvGraphicFramePr>
          <p:cNvPr id="25" name="Table 24">
            <a:extLst>
              <a:ext uri="{FF2B5EF4-FFF2-40B4-BE49-F238E27FC236}">
                <a16:creationId xmlns:a16="http://schemas.microsoft.com/office/drawing/2014/main" id="{A62921AE-D432-BA45-2353-E9D27AEF1A6E}"/>
              </a:ext>
            </a:extLst>
          </p:cNvPr>
          <p:cNvGraphicFramePr>
            <a:graphicFrameLocks noGrp="1"/>
          </p:cNvGraphicFramePr>
          <p:nvPr>
            <p:extLst>
              <p:ext uri="{D42A27DB-BD31-4B8C-83A1-F6EECF244321}">
                <p14:modId xmlns:p14="http://schemas.microsoft.com/office/powerpoint/2010/main" val="413738118"/>
              </p:ext>
            </p:extLst>
          </p:nvPr>
        </p:nvGraphicFramePr>
        <p:xfrm>
          <a:off x="5488186" y="410919"/>
          <a:ext cx="6434456" cy="6314411"/>
        </p:xfrm>
        <a:graphic>
          <a:graphicData uri="http://schemas.openxmlformats.org/drawingml/2006/table">
            <a:tbl>
              <a:tblPr/>
              <a:tblGrid>
                <a:gridCol w="435774">
                  <a:extLst>
                    <a:ext uri="{9D8B030D-6E8A-4147-A177-3AD203B41FA5}">
                      <a16:colId xmlns:a16="http://schemas.microsoft.com/office/drawing/2014/main" val="3202819999"/>
                    </a:ext>
                  </a:extLst>
                </a:gridCol>
                <a:gridCol w="1191566">
                  <a:extLst>
                    <a:ext uri="{9D8B030D-6E8A-4147-A177-3AD203B41FA5}">
                      <a16:colId xmlns:a16="http://schemas.microsoft.com/office/drawing/2014/main" val="2446688342"/>
                    </a:ext>
                  </a:extLst>
                </a:gridCol>
                <a:gridCol w="1218802">
                  <a:extLst>
                    <a:ext uri="{9D8B030D-6E8A-4147-A177-3AD203B41FA5}">
                      <a16:colId xmlns:a16="http://schemas.microsoft.com/office/drawing/2014/main" val="2377530624"/>
                    </a:ext>
                  </a:extLst>
                </a:gridCol>
                <a:gridCol w="3588314">
                  <a:extLst>
                    <a:ext uri="{9D8B030D-6E8A-4147-A177-3AD203B41FA5}">
                      <a16:colId xmlns:a16="http://schemas.microsoft.com/office/drawing/2014/main" val="2068684029"/>
                    </a:ext>
                  </a:extLst>
                </a:gridCol>
              </a:tblGrid>
              <a:tr h="137358">
                <a:tc>
                  <a:txBody>
                    <a:bodyPr/>
                    <a:lstStyle/>
                    <a:p>
                      <a:pPr algn="ctr" fontAlgn="ctr"/>
                      <a:r>
                        <a:rPr lang="en-SG" sz="1000" b="1" i="0" u="none" strike="noStrike">
                          <a:solidFill>
                            <a:srgbClr val="000000"/>
                          </a:solidFill>
                          <a:effectLst/>
                          <a:latin typeface="Calibri" panose="020F0502020204030204" pitchFamily="34" charset="0"/>
                        </a:rPr>
                        <a:t>S/N</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fontAlgn="ctr"/>
                      <a:r>
                        <a:rPr lang="en-SG" sz="1000" b="1" i="0" u="none" strike="noStrike">
                          <a:solidFill>
                            <a:srgbClr val="000000"/>
                          </a:solidFill>
                          <a:effectLst/>
                          <a:latin typeface="Calibri" panose="020F0502020204030204" pitchFamily="34" charset="0"/>
                        </a:rPr>
                        <a:t>Original Column</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fontAlgn="ctr"/>
                      <a:r>
                        <a:rPr lang="en-SG" sz="1000" b="1" i="0" u="none" strike="noStrike">
                          <a:solidFill>
                            <a:srgbClr val="000000"/>
                          </a:solidFill>
                          <a:effectLst/>
                          <a:latin typeface="Calibri" panose="020F0502020204030204" pitchFamily="34" charset="0"/>
                        </a:rPr>
                        <a:t>Data Type</a:t>
                      </a:r>
                    </a:p>
                    <a:p>
                      <a:pPr algn="ctr" fontAlgn="ctr"/>
                      <a:endParaRPr lang="en-SG" sz="1000" b="1" i="0" u="none" strike="noStrike">
                        <a:solidFill>
                          <a:srgbClr val="000000"/>
                        </a:solidFill>
                        <a:effectLst/>
                        <a:latin typeface="Calibri" panose="020F0502020204030204" pitchFamily="34" charset="0"/>
                      </a:endParaRP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fontAlgn="ctr"/>
                      <a:r>
                        <a:rPr lang="en-SG" sz="1000" b="1" i="0" u="none" strike="noStrike">
                          <a:solidFill>
                            <a:srgbClr val="000000"/>
                          </a:solidFill>
                          <a:effectLst/>
                          <a:latin typeface="Calibri" panose="020F0502020204030204" pitchFamily="34" charset="0"/>
                        </a:rPr>
                        <a:t>Description</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813580051"/>
                  </a:ext>
                </a:extLst>
              </a:tr>
              <a:tr h="137358">
                <a:tc>
                  <a:txBody>
                    <a:bodyPr/>
                    <a:lstStyle/>
                    <a:p>
                      <a:pPr algn="ctr" fontAlgn="ctr"/>
                      <a:r>
                        <a:rPr lang="en-SG" sz="1000" b="0" i="0" u="none" strike="noStrike">
                          <a:solidFill>
                            <a:srgbClr val="000000"/>
                          </a:solidFill>
                          <a:effectLst/>
                          <a:latin typeface="Calibri" panose="020F0502020204030204" pitchFamily="34" charset="0"/>
                        </a:rPr>
                        <a:t>0</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c0</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integer</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Calibri" panose="020F0502020204030204" pitchFamily="34" charset="0"/>
                        </a:rPr>
                        <a:t>column number generated by spark</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392112768"/>
                  </a:ext>
                </a:extLst>
              </a:tr>
              <a:tr h="137358">
                <a:tc>
                  <a:txBody>
                    <a:bodyPr/>
                    <a:lstStyle/>
                    <a:p>
                      <a:pPr algn="ctr" fontAlgn="ctr"/>
                      <a:r>
                        <a:rPr lang="en-SG" sz="1000" b="0" i="0" u="none" strike="noStrike">
                          <a:solidFill>
                            <a:srgbClr val="000000"/>
                          </a:solidFill>
                          <a:effectLst/>
                          <a:latin typeface="Calibri" panose="020F0502020204030204" pitchFamily="34" charset="0"/>
                        </a:rPr>
                        <a:t>1</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title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app title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5609773"/>
                  </a:ext>
                </a:extLst>
              </a:tr>
              <a:tr h="137358">
                <a:tc>
                  <a:txBody>
                    <a:bodyPr/>
                    <a:lstStyle/>
                    <a:p>
                      <a:pPr algn="ctr" fontAlgn="ctr"/>
                      <a:r>
                        <a:rPr lang="en-SG" sz="1000" b="0" i="0" u="none" strike="noStrike">
                          <a:solidFill>
                            <a:srgbClr val="000000"/>
                          </a:solidFill>
                          <a:effectLst/>
                          <a:latin typeface="Calibri" panose="020F0502020204030204" pitchFamily="34" charset="0"/>
                        </a:rPr>
                        <a:t>2</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description</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app description</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10706660"/>
                  </a:ext>
                </a:extLst>
              </a:tr>
              <a:tr h="137358">
                <a:tc>
                  <a:txBody>
                    <a:bodyPr/>
                    <a:lstStyle/>
                    <a:p>
                      <a:pPr algn="ctr" fontAlgn="ctr"/>
                      <a:r>
                        <a:rPr lang="en-SG" sz="1000" b="0" i="0" u="none" strike="noStrike">
                          <a:solidFill>
                            <a:srgbClr val="000000"/>
                          </a:solidFill>
                          <a:effectLst/>
                          <a:latin typeface="Calibri" panose="020F0502020204030204" pitchFamily="34" charset="0"/>
                        </a:rPr>
                        <a:t>3</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descriptionHTML</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app description (copy)</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119926515"/>
                  </a:ext>
                </a:extLst>
              </a:tr>
              <a:tr h="137358">
                <a:tc>
                  <a:txBody>
                    <a:bodyPr/>
                    <a:lstStyle/>
                    <a:p>
                      <a:pPr algn="ctr" fontAlgn="ctr"/>
                      <a:r>
                        <a:rPr lang="en-SG" sz="1000" b="0" i="0" u="none" strike="noStrike">
                          <a:solidFill>
                            <a:srgbClr val="000000"/>
                          </a:solidFill>
                          <a:effectLst/>
                          <a:latin typeface="Calibri" panose="020F0502020204030204" pitchFamily="34" charset="0"/>
                        </a:rPr>
                        <a:t>4</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summary</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app summary</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775682703"/>
                  </a:ext>
                </a:extLst>
              </a:tr>
              <a:tr h="137358">
                <a:tc>
                  <a:txBody>
                    <a:bodyPr/>
                    <a:lstStyle/>
                    <a:p>
                      <a:pPr algn="ctr" fontAlgn="ctr"/>
                      <a:r>
                        <a:rPr lang="en-SG" sz="1000" b="0" i="0" u="none" strike="noStrike">
                          <a:solidFill>
                            <a:srgbClr val="000000"/>
                          </a:solidFill>
                          <a:effectLst/>
                          <a:latin typeface="Calibri" panose="020F0502020204030204" pitchFamily="34" charset="0"/>
                        </a:rPr>
                        <a:t>5</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installs</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app installs (categorical)</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182970455"/>
                  </a:ext>
                </a:extLst>
              </a:tr>
              <a:tr h="137358">
                <a:tc>
                  <a:txBody>
                    <a:bodyPr/>
                    <a:lstStyle/>
                    <a:p>
                      <a:pPr algn="ctr" fontAlgn="ctr"/>
                      <a:r>
                        <a:rPr lang="en-SG" sz="1000" b="0" i="0" u="none" strike="noStrike">
                          <a:solidFill>
                            <a:srgbClr val="000000"/>
                          </a:solidFill>
                          <a:effectLst/>
                          <a:latin typeface="Calibri" panose="020F0502020204030204" pitchFamily="34" charset="0"/>
                        </a:rPr>
                        <a:t>6</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minInstalls</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Calibri" panose="020F0502020204030204" pitchFamily="34" charset="0"/>
                        </a:rPr>
                        <a:t>mininum installs following 'install' column</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98668375"/>
                  </a:ext>
                </a:extLst>
              </a:tr>
              <a:tr h="137358">
                <a:tc>
                  <a:txBody>
                    <a:bodyPr/>
                    <a:lstStyle/>
                    <a:p>
                      <a:pPr algn="ctr" fontAlgn="ctr"/>
                      <a:r>
                        <a:rPr lang="en-SG" sz="1000" b="0" i="0" u="none" strike="noStrike">
                          <a:solidFill>
                            <a:srgbClr val="000000"/>
                          </a:solidFill>
                          <a:effectLst/>
                          <a:latin typeface="Calibri" panose="020F0502020204030204" pitchFamily="34" charset="0"/>
                        </a:rPr>
                        <a:t>7</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realInstalls</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no. of real instals</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026966517"/>
                  </a:ext>
                </a:extLst>
              </a:tr>
              <a:tr h="137358">
                <a:tc>
                  <a:txBody>
                    <a:bodyPr/>
                    <a:lstStyle/>
                    <a:p>
                      <a:pPr algn="ctr" fontAlgn="ctr"/>
                      <a:r>
                        <a:rPr lang="en-SG" sz="1000" b="0" i="0" u="none" strike="noStrike">
                          <a:solidFill>
                            <a:srgbClr val="000000"/>
                          </a:solidFill>
                          <a:effectLst/>
                          <a:latin typeface="Calibri" panose="020F0502020204030204" pitchFamily="34" charset="0"/>
                        </a:rPr>
                        <a:t>8</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score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score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016015403"/>
                  </a:ext>
                </a:extLst>
              </a:tr>
              <a:tr h="137358">
                <a:tc>
                  <a:txBody>
                    <a:bodyPr/>
                    <a:lstStyle/>
                    <a:p>
                      <a:pPr algn="ctr" fontAlgn="ctr"/>
                      <a:r>
                        <a:rPr lang="en-SG" sz="1000" b="0" i="0" u="none" strike="noStrike">
                          <a:solidFill>
                            <a:srgbClr val="000000"/>
                          </a:solidFill>
                          <a:effectLst/>
                          <a:latin typeface="Calibri" panose="020F0502020204030204" pitchFamily="34" charset="0"/>
                        </a:rPr>
                        <a:t>9</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ratings</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Calibri" panose="020F0502020204030204" pitchFamily="34" charset="0"/>
                        </a:rPr>
                        <a:t>no. of ratings, average is equivalent to score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235658524"/>
                  </a:ext>
                </a:extLst>
              </a:tr>
              <a:tr h="137358">
                <a:tc>
                  <a:txBody>
                    <a:bodyPr/>
                    <a:lstStyle/>
                    <a:p>
                      <a:pPr algn="ctr" fontAlgn="ctr"/>
                      <a:r>
                        <a:rPr lang="en-SG" sz="1000" b="0" i="0" u="none" strike="noStrike">
                          <a:solidFill>
                            <a:srgbClr val="000000"/>
                          </a:solidFill>
                          <a:effectLst/>
                          <a:latin typeface="Calibri" panose="020F0502020204030204" pitchFamily="34" charset="0"/>
                        </a:rPr>
                        <a:t>10</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reviews</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no. of reviews</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054176958"/>
                  </a:ext>
                </a:extLst>
              </a:tr>
              <a:tr h="137358">
                <a:tc>
                  <a:txBody>
                    <a:bodyPr/>
                    <a:lstStyle/>
                    <a:p>
                      <a:pPr algn="ctr" fontAlgn="ctr"/>
                      <a:r>
                        <a:rPr lang="en-SG" sz="1000" b="0" i="0" u="none" strike="noStrike">
                          <a:solidFill>
                            <a:srgbClr val="000000"/>
                          </a:solidFill>
                          <a:effectLst/>
                          <a:latin typeface="Calibri" panose="020F0502020204030204" pitchFamily="34" charset="0"/>
                        </a:rPr>
                        <a:t>11</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histogram</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distribution of stared ratings</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2941958"/>
                  </a:ext>
                </a:extLst>
              </a:tr>
              <a:tr h="137358">
                <a:tc>
                  <a:txBody>
                    <a:bodyPr/>
                    <a:lstStyle/>
                    <a:p>
                      <a:pPr algn="ctr" fontAlgn="ctr"/>
                      <a:r>
                        <a:rPr lang="en-SG" sz="1000" b="0" i="0" u="none" strike="noStrike">
                          <a:solidFill>
                            <a:srgbClr val="000000"/>
                          </a:solidFill>
                          <a:effectLst/>
                          <a:latin typeface="Calibri" panose="020F0502020204030204" pitchFamily="34" charset="0"/>
                        </a:rPr>
                        <a:t>12</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price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price of app</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88947966"/>
                  </a:ext>
                </a:extLst>
              </a:tr>
              <a:tr h="137358">
                <a:tc>
                  <a:txBody>
                    <a:bodyPr/>
                    <a:lstStyle/>
                    <a:p>
                      <a:pPr algn="ctr" fontAlgn="ctr"/>
                      <a:r>
                        <a:rPr lang="en-SG" sz="1000" b="0" i="0" u="none" strike="noStrike">
                          <a:solidFill>
                            <a:srgbClr val="000000"/>
                          </a:solidFill>
                          <a:effectLst/>
                          <a:latin typeface="Calibri" panose="020F0502020204030204" pitchFamily="34" charset="0"/>
                        </a:rPr>
                        <a:t>13</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free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Calibri" panose="020F0502020204030204" pitchFamily="34" charset="0"/>
                        </a:rPr>
                        <a:t>whether app is free for download</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228917606"/>
                  </a:ext>
                </a:extLst>
              </a:tr>
              <a:tr h="137358">
                <a:tc>
                  <a:txBody>
                    <a:bodyPr/>
                    <a:lstStyle/>
                    <a:p>
                      <a:pPr algn="ctr" fontAlgn="ctr"/>
                      <a:r>
                        <a:rPr lang="en-SG" sz="1000" b="0" i="0" u="none" strike="noStrike">
                          <a:solidFill>
                            <a:srgbClr val="000000"/>
                          </a:solidFill>
                          <a:effectLst/>
                          <a:latin typeface="Calibri" panose="020F0502020204030204" pitchFamily="34" charset="0"/>
                        </a:rPr>
                        <a:t>14</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currency</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Calibri" panose="020F0502020204030204" pitchFamily="34" charset="0"/>
                        </a:rPr>
                        <a:t>currency of store (eg. USD)</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38948607"/>
                  </a:ext>
                </a:extLst>
              </a:tr>
              <a:tr h="137358">
                <a:tc>
                  <a:txBody>
                    <a:bodyPr/>
                    <a:lstStyle/>
                    <a:p>
                      <a:pPr algn="ctr" fontAlgn="ctr"/>
                      <a:r>
                        <a:rPr lang="en-SG" sz="1000" b="0" i="0" u="none" strike="noStrike">
                          <a:solidFill>
                            <a:srgbClr val="000000"/>
                          </a:solidFill>
                          <a:effectLst/>
                          <a:latin typeface="Calibri" panose="020F0502020204030204" pitchFamily="34" charset="0"/>
                        </a:rPr>
                        <a:t>15</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sale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boolean</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Sale (All false)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37634062"/>
                  </a:ext>
                </a:extLst>
              </a:tr>
              <a:tr h="137358">
                <a:tc>
                  <a:txBody>
                    <a:bodyPr/>
                    <a:lstStyle/>
                    <a:p>
                      <a:pPr algn="ctr" fontAlgn="ctr"/>
                      <a:r>
                        <a:rPr lang="en-SG" sz="1000" b="0" i="0" u="none" strike="noStrike">
                          <a:solidFill>
                            <a:srgbClr val="000000"/>
                          </a:solidFill>
                          <a:effectLst/>
                          <a:latin typeface="Calibri" panose="020F0502020204030204" pitchFamily="34" charset="0"/>
                        </a:rPr>
                        <a:t>16</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saleTime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Calibri" panose="020F0502020204030204" pitchFamily="34" charset="0"/>
                        </a:rPr>
                        <a:t>time of sale (All None)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726002888"/>
                  </a:ext>
                </a:extLst>
              </a:tr>
              <a:tr h="137358">
                <a:tc>
                  <a:txBody>
                    <a:bodyPr/>
                    <a:lstStyle/>
                    <a:p>
                      <a:pPr algn="ctr" fontAlgn="ctr"/>
                      <a:r>
                        <a:rPr lang="en-SG" sz="1000" b="0" i="0" u="none" strike="noStrike">
                          <a:solidFill>
                            <a:srgbClr val="000000"/>
                          </a:solidFill>
                          <a:effectLst/>
                          <a:latin typeface="Calibri" panose="020F0502020204030204" pitchFamily="34" charset="0"/>
                        </a:rPr>
                        <a:t>17</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originalPrice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Calibri" panose="020F0502020204030204" pitchFamily="34" charset="0"/>
                        </a:rPr>
                        <a:t>app original price (All None)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04860028"/>
                  </a:ext>
                </a:extLst>
              </a:tr>
              <a:tr h="137358">
                <a:tc>
                  <a:txBody>
                    <a:bodyPr/>
                    <a:lstStyle/>
                    <a:p>
                      <a:pPr algn="ctr" fontAlgn="ctr"/>
                      <a:r>
                        <a:rPr lang="en-SG" sz="1000" b="0" i="0" u="none" strike="noStrike">
                          <a:solidFill>
                            <a:srgbClr val="000000"/>
                          </a:solidFill>
                          <a:effectLst/>
                          <a:latin typeface="Calibri" panose="020F0502020204030204" pitchFamily="34" charset="0"/>
                        </a:rPr>
                        <a:t>18</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saleText</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sale text (All None)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58018122"/>
                  </a:ext>
                </a:extLst>
              </a:tr>
              <a:tr h="137358">
                <a:tc>
                  <a:txBody>
                    <a:bodyPr/>
                    <a:lstStyle/>
                    <a:p>
                      <a:pPr algn="ctr" fontAlgn="ctr"/>
                      <a:r>
                        <a:rPr lang="en-SG" sz="1000" b="0" i="0" u="none" strike="noStrike">
                          <a:solidFill>
                            <a:srgbClr val="000000"/>
                          </a:solidFill>
                          <a:effectLst/>
                          <a:latin typeface="Calibri" panose="020F0502020204030204" pitchFamily="34" charset="0"/>
                        </a:rPr>
                        <a:t>19</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offersIAP</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boolean</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Calibri" panose="020F0502020204030204" pitchFamily="34" charset="0"/>
                        </a:rPr>
                        <a:t>whether app offers In-App Purchases (IAP)</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65796059"/>
                  </a:ext>
                </a:extLst>
              </a:tr>
              <a:tr h="137358">
                <a:tc>
                  <a:txBody>
                    <a:bodyPr/>
                    <a:lstStyle/>
                    <a:p>
                      <a:pPr algn="ctr" fontAlgn="ctr"/>
                      <a:r>
                        <a:rPr lang="en-SG" sz="1000" b="0" i="0" u="none" strike="noStrike">
                          <a:solidFill>
                            <a:srgbClr val="000000"/>
                          </a:solidFill>
                          <a:effectLst/>
                          <a:latin typeface="Calibri" panose="020F0502020204030204" pitchFamily="34" charset="0"/>
                        </a:rPr>
                        <a:t>20</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inAppProductPrice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IAP price range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27844430"/>
                  </a:ext>
                </a:extLst>
              </a:tr>
              <a:tr h="137358">
                <a:tc>
                  <a:txBody>
                    <a:bodyPr/>
                    <a:lstStyle/>
                    <a:p>
                      <a:pPr algn="ctr" fontAlgn="ctr"/>
                      <a:r>
                        <a:rPr lang="en-SG" sz="1000" b="0" i="0" u="none" strike="noStrike">
                          <a:solidFill>
                            <a:srgbClr val="000000"/>
                          </a:solidFill>
                          <a:effectLst/>
                          <a:latin typeface="Calibri" panose="020F0502020204030204" pitchFamily="34" charset="0"/>
                        </a:rPr>
                        <a:t>21</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developer</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developer name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24928294"/>
                  </a:ext>
                </a:extLst>
              </a:tr>
              <a:tr h="137358">
                <a:tc>
                  <a:txBody>
                    <a:bodyPr/>
                    <a:lstStyle/>
                    <a:p>
                      <a:pPr algn="ctr" fontAlgn="ctr"/>
                      <a:r>
                        <a:rPr lang="en-SG" sz="1000" b="0" i="0" u="none" strike="noStrike">
                          <a:solidFill>
                            <a:srgbClr val="000000"/>
                          </a:solidFill>
                          <a:effectLst/>
                          <a:latin typeface="Calibri" panose="020F0502020204030204" pitchFamily="34" charset="0"/>
                        </a:rPr>
                        <a:t>22</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developerId</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developer Id</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66785531"/>
                  </a:ext>
                </a:extLst>
              </a:tr>
              <a:tr h="137358">
                <a:tc>
                  <a:txBody>
                    <a:bodyPr/>
                    <a:lstStyle/>
                    <a:p>
                      <a:pPr algn="ctr" fontAlgn="ctr"/>
                      <a:r>
                        <a:rPr lang="en-SG" sz="1000" b="0" i="0" u="none" strike="noStrike">
                          <a:solidFill>
                            <a:srgbClr val="000000"/>
                          </a:solidFill>
                          <a:effectLst/>
                          <a:latin typeface="Calibri" panose="020F0502020204030204" pitchFamily="34" charset="0"/>
                        </a:rPr>
                        <a:t>23</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developerAddress</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developer Id address</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87652370"/>
                  </a:ext>
                </a:extLst>
              </a:tr>
              <a:tr h="137358">
                <a:tc>
                  <a:txBody>
                    <a:bodyPr/>
                    <a:lstStyle/>
                    <a:p>
                      <a:pPr algn="ctr" fontAlgn="ctr"/>
                      <a:r>
                        <a:rPr lang="en-SG" sz="1000" b="0" i="0" u="none" strike="noStrike">
                          <a:solidFill>
                            <a:srgbClr val="000000"/>
                          </a:solidFill>
                          <a:effectLst/>
                          <a:latin typeface="Calibri" panose="020F0502020204030204" pitchFamily="34" charset="0"/>
                        </a:rPr>
                        <a:t>24</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genre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app genre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739884523"/>
                  </a:ext>
                </a:extLst>
              </a:tr>
              <a:tr h="137358">
                <a:tc>
                  <a:txBody>
                    <a:bodyPr/>
                    <a:lstStyle/>
                    <a:p>
                      <a:pPr algn="ctr" fontAlgn="ctr"/>
                      <a:r>
                        <a:rPr lang="en-SG" sz="1000" b="0" i="0" u="none" strike="noStrike">
                          <a:solidFill>
                            <a:srgbClr val="000000"/>
                          </a:solidFill>
                          <a:effectLst/>
                          <a:latin typeface="Calibri" panose="020F0502020204030204" pitchFamily="34" charset="0"/>
                        </a:rPr>
                        <a:t>25</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genreId</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app genre id</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13653994"/>
                  </a:ext>
                </a:extLst>
              </a:tr>
              <a:tr h="137358">
                <a:tc>
                  <a:txBody>
                    <a:bodyPr/>
                    <a:lstStyle/>
                    <a:p>
                      <a:pPr algn="ctr" fontAlgn="ctr"/>
                      <a:r>
                        <a:rPr lang="en-SG" sz="1000" b="0" i="0" u="none" strike="noStrike">
                          <a:solidFill>
                            <a:srgbClr val="000000"/>
                          </a:solidFill>
                          <a:effectLst/>
                          <a:latin typeface="Calibri" panose="020F0502020204030204" pitchFamily="34" charset="0"/>
                        </a:rPr>
                        <a:t>26</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categories</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Calibri" panose="020F0502020204030204" pitchFamily="34" charset="0"/>
                        </a:rPr>
                        <a:t>dictionary of app genre and genre id, may include genres besides in 'genre' column</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764031506"/>
                  </a:ext>
                </a:extLst>
              </a:tr>
              <a:tr h="137358">
                <a:tc>
                  <a:txBody>
                    <a:bodyPr/>
                    <a:lstStyle/>
                    <a:p>
                      <a:pPr algn="ctr" fontAlgn="ctr"/>
                      <a:r>
                        <a:rPr lang="en-SG" sz="1000" b="0" i="0" u="none" strike="noStrike">
                          <a:solidFill>
                            <a:srgbClr val="000000"/>
                          </a:solidFill>
                          <a:effectLst/>
                          <a:latin typeface="Calibri" panose="020F0502020204030204" pitchFamily="34" charset="0"/>
                        </a:rPr>
                        <a:t>27</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contentRating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content rating eg. Everyone, Teen etc</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6313851"/>
                  </a:ext>
                </a:extLst>
              </a:tr>
              <a:tr h="137358">
                <a:tc>
                  <a:txBody>
                    <a:bodyPr/>
                    <a:lstStyle/>
                    <a:p>
                      <a:pPr algn="ctr" fontAlgn="ctr"/>
                      <a:r>
                        <a:rPr lang="en-SG" sz="1000" b="0" i="0" u="none" strike="noStrike">
                          <a:solidFill>
                            <a:srgbClr val="000000"/>
                          </a:solidFill>
                          <a:effectLst/>
                          <a:latin typeface="Calibri" panose="020F0502020204030204" pitchFamily="34" charset="0"/>
                        </a:rPr>
                        <a:t>28</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contentRatingDescription</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content rating description eg. Fantasy Violence, Simulated Gambling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851776408"/>
                  </a:ext>
                </a:extLst>
              </a:tr>
              <a:tr h="137358">
                <a:tc>
                  <a:txBody>
                    <a:bodyPr/>
                    <a:lstStyle/>
                    <a:p>
                      <a:pPr algn="ctr" fontAlgn="ctr"/>
                      <a:r>
                        <a:rPr lang="en-SG" sz="1000" b="0" i="0" u="none" strike="noStrike">
                          <a:solidFill>
                            <a:srgbClr val="000000"/>
                          </a:solidFill>
                          <a:effectLst/>
                          <a:latin typeface="Calibri" panose="020F0502020204030204" pitchFamily="34" charset="0"/>
                        </a:rPr>
                        <a:t>29</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adSupported</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Calibri" panose="020F0502020204030204" pitchFamily="34" charset="0"/>
                        </a:rPr>
                        <a:t>supports ads or not (True/False)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95694306"/>
                  </a:ext>
                </a:extLst>
              </a:tr>
              <a:tr h="137358">
                <a:tc>
                  <a:txBody>
                    <a:bodyPr/>
                    <a:lstStyle/>
                    <a:p>
                      <a:pPr algn="ctr" fontAlgn="ctr"/>
                      <a:r>
                        <a:rPr lang="en-SG" sz="1000" b="0" i="0" u="none" strike="noStrike">
                          <a:solidFill>
                            <a:srgbClr val="000000"/>
                          </a:solidFill>
                          <a:effectLst/>
                          <a:latin typeface="Calibri" panose="020F0502020204030204" pitchFamily="34" charset="0"/>
                        </a:rPr>
                        <a:t>30</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containsAds</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boolean</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Calibri" panose="020F0502020204030204" pitchFamily="34" charset="0"/>
                        </a:rPr>
                        <a:t>contains ads or not (True/False)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576678137"/>
                  </a:ext>
                </a:extLst>
              </a:tr>
              <a:tr h="137358">
                <a:tc>
                  <a:txBody>
                    <a:bodyPr/>
                    <a:lstStyle/>
                    <a:p>
                      <a:pPr algn="ctr" fontAlgn="ctr"/>
                      <a:r>
                        <a:rPr lang="en-SG" sz="1000" b="0" i="0" u="none" strike="noStrike">
                          <a:solidFill>
                            <a:srgbClr val="000000"/>
                          </a:solidFill>
                          <a:effectLst/>
                          <a:latin typeface="Calibri" panose="020F0502020204030204" pitchFamily="34" charset="0"/>
                        </a:rPr>
                        <a:t>31</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released</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App released date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68116955"/>
                  </a:ext>
                </a:extLst>
              </a:tr>
              <a:tr h="137358">
                <a:tc>
                  <a:txBody>
                    <a:bodyPr/>
                    <a:lstStyle/>
                    <a:p>
                      <a:pPr algn="ctr" fontAlgn="ctr"/>
                      <a:r>
                        <a:rPr lang="en-SG" sz="1000" b="0" i="0" u="none" strike="noStrike">
                          <a:solidFill>
                            <a:srgbClr val="000000"/>
                          </a:solidFill>
                          <a:effectLst/>
                          <a:latin typeface="Calibri" panose="020F0502020204030204" pitchFamily="34" charset="0"/>
                        </a:rPr>
                        <a:t>32</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lastUpdatedOn</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a:solidFill>
                            <a:srgbClr val="000000"/>
                          </a:solidFill>
                          <a:effectLst/>
                          <a:latin typeface="Calibri" panose="020F0502020204030204" pitchFamily="34" charset="0"/>
                        </a:rPr>
                        <a:t>App version last update release date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57913756"/>
                  </a:ext>
                </a:extLst>
              </a:tr>
              <a:tr h="137358">
                <a:tc>
                  <a:txBody>
                    <a:bodyPr/>
                    <a:lstStyle/>
                    <a:p>
                      <a:pPr algn="ctr" fontAlgn="ctr"/>
                      <a:r>
                        <a:rPr lang="en-SG" sz="1000" b="0" i="0" u="none" strike="noStrike">
                          <a:solidFill>
                            <a:srgbClr val="000000"/>
                          </a:solidFill>
                          <a:effectLst/>
                          <a:latin typeface="Calibri" panose="020F0502020204030204" pitchFamily="34" charset="0"/>
                        </a:rPr>
                        <a:t>33</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Updated</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 of numbers, undecipherable</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59806696"/>
                  </a:ext>
                </a:extLst>
              </a:tr>
              <a:tr h="137358">
                <a:tc>
                  <a:txBody>
                    <a:bodyPr/>
                    <a:lstStyle/>
                    <a:p>
                      <a:pPr algn="ctr" fontAlgn="ctr"/>
                      <a:r>
                        <a:rPr lang="en-SG" sz="1000" b="0" i="0" u="none" strike="noStrike">
                          <a:solidFill>
                            <a:srgbClr val="000000"/>
                          </a:solidFill>
                          <a:effectLst/>
                          <a:latin typeface="Calibri" panose="020F0502020204030204" pitchFamily="34" charset="0"/>
                        </a:rPr>
                        <a:t>34</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Version</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SG" sz="1000" b="0" i="0" u="none" strike="noStrike">
                          <a:solidFill>
                            <a:srgbClr val="000000"/>
                          </a:solidFill>
                          <a:effectLst/>
                          <a:latin typeface="Calibri" panose="020F0502020204030204" pitchFamily="34" charset="0"/>
                        </a:rPr>
                        <a:t>App version</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725456603"/>
                  </a:ext>
                </a:extLst>
              </a:tr>
              <a:tr h="137358">
                <a:tc>
                  <a:txBody>
                    <a:bodyPr/>
                    <a:lstStyle/>
                    <a:p>
                      <a:pPr algn="ctr" fontAlgn="ctr"/>
                      <a:r>
                        <a:rPr lang="en-SG" sz="1000" b="0" i="0" u="none" strike="noStrike">
                          <a:solidFill>
                            <a:srgbClr val="000000"/>
                          </a:solidFill>
                          <a:effectLst/>
                          <a:latin typeface="Calibri" panose="020F0502020204030204" pitchFamily="34" charset="0"/>
                        </a:rPr>
                        <a:t>35</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SG" sz="1000" b="0" i="0" u="none" strike="noStrike">
                          <a:solidFill>
                            <a:srgbClr val="000000"/>
                          </a:solidFill>
                          <a:effectLst/>
                          <a:latin typeface="Calibri" panose="020F0502020204030204" pitchFamily="34" charset="0"/>
                        </a:rPr>
                        <a:t>appId</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SG" sz="1000" b="0" i="0" u="none" strike="noStrike">
                          <a:solidFill>
                            <a:srgbClr val="000000"/>
                          </a:solidFill>
                          <a:effectLst/>
                          <a:latin typeface="Calibri" panose="020F0502020204030204" pitchFamily="34" charset="0"/>
                        </a:rPr>
                        <a:t>string</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SG" sz="1000" b="0" i="0" u="none" strike="noStrike">
                          <a:solidFill>
                            <a:srgbClr val="000000"/>
                          </a:solidFill>
                          <a:effectLst/>
                          <a:latin typeface="Calibri" panose="020F0502020204030204" pitchFamily="34" charset="0"/>
                        </a:rPr>
                        <a:t>App Id (PK)</a:t>
                      </a:r>
                    </a:p>
                  </a:txBody>
                  <a:tcPr marL="5903" marR="5903" marT="5903" marB="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12396081"/>
                  </a:ext>
                </a:extLst>
              </a:tr>
            </a:tbl>
          </a:graphicData>
        </a:graphic>
      </p:graphicFrame>
      <p:sp>
        <p:nvSpPr>
          <p:cNvPr id="4" name="TextBox 3">
            <a:extLst>
              <a:ext uri="{FF2B5EF4-FFF2-40B4-BE49-F238E27FC236}">
                <a16:creationId xmlns:a16="http://schemas.microsoft.com/office/drawing/2014/main" id="{893E05D4-C543-2946-59A5-11CABB56CDA7}"/>
              </a:ext>
            </a:extLst>
          </p:cNvPr>
          <p:cNvSpPr txBox="1"/>
          <p:nvPr/>
        </p:nvSpPr>
        <p:spPr>
          <a:xfrm>
            <a:off x="174391" y="118533"/>
            <a:ext cx="3512757" cy="584775"/>
          </a:xfrm>
          <a:prstGeom prst="rect">
            <a:avLst/>
          </a:prstGeom>
          <a:noFill/>
        </p:spPr>
        <p:txBody>
          <a:bodyPr wrap="none" rtlCol="0">
            <a:spAutoFit/>
          </a:bodyPr>
          <a:lstStyle/>
          <a:p>
            <a:r>
              <a:rPr lang="en-US" sz="3200">
                <a:solidFill>
                  <a:schemeClr val="tx1">
                    <a:lumMod val="75000"/>
                    <a:lumOff val="25000"/>
                  </a:schemeClr>
                </a:solidFill>
              </a:rPr>
              <a:t>Data Understanding</a:t>
            </a:r>
          </a:p>
        </p:txBody>
      </p:sp>
      <p:sp>
        <p:nvSpPr>
          <p:cNvPr id="3" name="TextBox 2">
            <a:extLst>
              <a:ext uri="{FF2B5EF4-FFF2-40B4-BE49-F238E27FC236}">
                <a16:creationId xmlns:a16="http://schemas.microsoft.com/office/drawing/2014/main" id="{1DFC20B0-0CAB-BF98-B2CE-D9B12A6AADF1}"/>
              </a:ext>
            </a:extLst>
          </p:cNvPr>
          <p:cNvSpPr txBox="1"/>
          <p:nvPr/>
        </p:nvSpPr>
        <p:spPr>
          <a:xfrm>
            <a:off x="277340" y="2029241"/>
            <a:ext cx="4933507" cy="3077766"/>
          </a:xfrm>
          <a:prstGeom prst="rect">
            <a:avLst/>
          </a:prstGeom>
          <a:noFill/>
          <a:ln>
            <a:solidFill>
              <a:schemeClr val="bg1">
                <a:lumMod val="75000"/>
              </a:schemeClr>
            </a:solidFill>
          </a:ln>
        </p:spPr>
        <p:txBody>
          <a:bodyPr wrap="square" rtlCol="0">
            <a:spAutoFit/>
          </a:bodyPr>
          <a:lstStyle/>
          <a:p>
            <a:pPr marL="342900" indent="-342900">
              <a:spcBef>
                <a:spcPts val="600"/>
              </a:spcBef>
              <a:spcAft>
                <a:spcPts val="600"/>
              </a:spcAft>
              <a:buFont typeface="Arial" panose="020B0604020202020204" pitchFamily="34" charset="0"/>
              <a:buChar char="•"/>
            </a:pPr>
            <a:r>
              <a:rPr lang="en-US" sz="2000"/>
              <a:t>No explicit explanation or metadata on the columns</a:t>
            </a:r>
          </a:p>
          <a:p>
            <a:pPr marL="342900" indent="-342900">
              <a:spcBef>
                <a:spcPts val="600"/>
              </a:spcBef>
              <a:spcAft>
                <a:spcPts val="600"/>
              </a:spcAft>
              <a:buFont typeface="Arial" panose="020B0604020202020204" pitchFamily="34" charset="0"/>
              <a:buChar char="•"/>
            </a:pPr>
            <a:r>
              <a:rPr lang="en-US" sz="2000"/>
              <a:t>Systematic process to interpret and understand the data</a:t>
            </a:r>
          </a:p>
          <a:p>
            <a:pPr marL="742950" lvl="1" indent="-285750">
              <a:spcBef>
                <a:spcPts val="600"/>
              </a:spcBef>
              <a:spcAft>
                <a:spcPts val="600"/>
              </a:spcAft>
              <a:buFont typeface="Wingdings" panose="05000000000000000000" pitchFamily="2" charset="2"/>
              <a:buChar char="q"/>
            </a:pPr>
            <a:r>
              <a:rPr lang="en-US" sz="1600">
                <a:solidFill>
                  <a:schemeClr val="tx1">
                    <a:lumMod val="95000"/>
                    <a:lumOff val="5000"/>
                  </a:schemeClr>
                </a:solidFill>
              </a:rPr>
              <a:t>Data type/structure analysis</a:t>
            </a:r>
          </a:p>
          <a:p>
            <a:pPr marL="742950" lvl="1" indent="-285750">
              <a:spcBef>
                <a:spcPts val="600"/>
              </a:spcBef>
              <a:spcAft>
                <a:spcPts val="600"/>
              </a:spcAft>
              <a:buFont typeface="Wingdings" panose="05000000000000000000" pitchFamily="2" charset="2"/>
              <a:buChar char="q"/>
            </a:pPr>
            <a:r>
              <a:rPr lang="en-US" sz="1600">
                <a:solidFill>
                  <a:schemeClr val="tx1">
                    <a:lumMod val="95000"/>
                    <a:lumOff val="5000"/>
                  </a:schemeClr>
                </a:solidFill>
              </a:rPr>
              <a:t>Column name</a:t>
            </a:r>
          </a:p>
          <a:p>
            <a:pPr marL="742950" lvl="1" indent="-285750">
              <a:spcBef>
                <a:spcPts val="600"/>
              </a:spcBef>
              <a:spcAft>
                <a:spcPts val="600"/>
              </a:spcAft>
              <a:buFont typeface="Wingdings" panose="05000000000000000000" pitchFamily="2" charset="2"/>
              <a:buChar char="q"/>
            </a:pPr>
            <a:r>
              <a:rPr lang="en-US" sz="1600">
                <a:solidFill>
                  <a:schemeClr val="tx1">
                    <a:lumMod val="95000"/>
                    <a:lumOff val="5000"/>
                  </a:schemeClr>
                </a:solidFill>
              </a:rPr>
              <a:t>Data inspection and profiling</a:t>
            </a:r>
          </a:p>
          <a:p>
            <a:pPr marL="742950" lvl="1" indent="-285750">
              <a:spcBef>
                <a:spcPts val="600"/>
              </a:spcBef>
              <a:spcAft>
                <a:spcPts val="600"/>
              </a:spcAft>
              <a:buFont typeface="Wingdings" panose="05000000000000000000" pitchFamily="2" charset="2"/>
              <a:buChar char="q"/>
            </a:pPr>
            <a:endParaRPr lang="en-US" sz="1600">
              <a:solidFill>
                <a:schemeClr val="tx1">
                  <a:lumMod val="95000"/>
                  <a:lumOff val="5000"/>
                </a:schemeClr>
              </a:solidFill>
            </a:endParaRPr>
          </a:p>
        </p:txBody>
      </p:sp>
      <p:sp>
        <p:nvSpPr>
          <p:cNvPr id="2" name="Slide Number Placeholder 1">
            <a:extLst>
              <a:ext uri="{FF2B5EF4-FFF2-40B4-BE49-F238E27FC236}">
                <a16:creationId xmlns:a16="http://schemas.microsoft.com/office/drawing/2014/main" id="{98A834DA-649C-EEF1-4733-80F286818241}"/>
              </a:ext>
            </a:extLst>
          </p:cNvPr>
          <p:cNvSpPr>
            <a:spLocks noGrp="1"/>
          </p:cNvSpPr>
          <p:nvPr>
            <p:ph type="sldNum" sz="quarter" idx="12"/>
          </p:nvPr>
        </p:nvSpPr>
        <p:spPr/>
        <p:txBody>
          <a:bodyPr/>
          <a:lstStyle/>
          <a:p>
            <a:fld id="{12BE2F63-B7EF-4841-ABD0-0804B0ABBEFB}" type="slidenum">
              <a:rPr lang="en-SG" smtClean="0"/>
              <a:t>15</a:t>
            </a:fld>
            <a:endParaRPr lang="en-SG"/>
          </a:p>
        </p:txBody>
      </p:sp>
    </p:spTree>
    <p:extLst>
      <p:ext uri="{BB962C8B-B14F-4D97-AF65-F5344CB8AC3E}">
        <p14:creationId xmlns:p14="http://schemas.microsoft.com/office/powerpoint/2010/main" val="24786459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Mop and bucket with solid fill">
            <a:extLst>
              <a:ext uri="{FF2B5EF4-FFF2-40B4-BE49-F238E27FC236}">
                <a16:creationId xmlns:a16="http://schemas.microsoft.com/office/drawing/2014/main" id="{444AC423-A050-D08A-07AD-41628B8292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112" y="490562"/>
            <a:ext cx="4889043" cy="4889043"/>
          </a:xfrm>
          <a:prstGeom prst="rect">
            <a:avLst/>
          </a:prstGeom>
        </p:spPr>
      </p:pic>
      <p:sp>
        <p:nvSpPr>
          <p:cNvPr id="4" name="TextBox 3">
            <a:extLst>
              <a:ext uri="{FF2B5EF4-FFF2-40B4-BE49-F238E27FC236}">
                <a16:creationId xmlns:a16="http://schemas.microsoft.com/office/drawing/2014/main" id="{B617CDA7-1DFF-666F-C3DC-81B96F25F860}"/>
              </a:ext>
            </a:extLst>
          </p:cNvPr>
          <p:cNvSpPr txBox="1"/>
          <p:nvPr/>
        </p:nvSpPr>
        <p:spPr>
          <a:xfrm>
            <a:off x="5978185" y="1327486"/>
            <a:ext cx="4271362" cy="1692771"/>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en-US" sz="2000">
                <a:solidFill>
                  <a:schemeClr val="tx1">
                    <a:lumMod val="95000"/>
                    <a:lumOff val="5000"/>
                  </a:schemeClr>
                </a:solidFill>
              </a:rPr>
              <a:t>Row Reduction</a:t>
            </a:r>
          </a:p>
          <a:p>
            <a:pPr marL="800100" lvl="1" indent="-342900">
              <a:spcBef>
                <a:spcPts val="600"/>
              </a:spcBef>
              <a:spcAft>
                <a:spcPts val="600"/>
              </a:spcAft>
              <a:buFont typeface="Wingdings" panose="05000000000000000000" pitchFamily="2" charset="2"/>
              <a:buChar char="q"/>
            </a:pPr>
            <a:r>
              <a:rPr lang="en-US">
                <a:solidFill>
                  <a:schemeClr val="tx1">
                    <a:lumMod val="95000"/>
                    <a:lumOff val="5000"/>
                  </a:schemeClr>
                </a:solidFill>
              </a:rPr>
              <a:t>Null value</a:t>
            </a:r>
          </a:p>
          <a:p>
            <a:pPr marL="800100" lvl="1" indent="-342900">
              <a:spcBef>
                <a:spcPts val="600"/>
              </a:spcBef>
              <a:spcAft>
                <a:spcPts val="600"/>
              </a:spcAft>
              <a:buFont typeface="Wingdings" panose="05000000000000000000" pitchFamily="2" charset="2"/>
              <a:buChar char="q"/>
            </a:pPr>
            <a:r>
              <a:rPr lang="en-US">
                <a:solidFill>
                  <a:schemeClr val="tx1">
                    <a:lumMod val="95000"/>
                    <a:lumOff val="5000"/>
                  </a:schemeClr>
                </a:solidFill>
              </a:rPr>
              <a:t>&lt;10 downloads</a:t>
            </a:r>
          </a:p>
          <a:p>
            <a:pPr marL="800100" lvl="1" indent="-342900">
              <a:spcBef>
                <a:spcPts val="600"/>
              </a:spcBef>
              <a:spcAft>
                <a:spcPts val="600"/>
              </a:spcAft>
              <a:buFont typeface="Wingdings" panose="05000000000000000000" pitchFamily="2" charset="2"/>
              <a:buChar char="q"/>
            </a:pPr>
            <a:r>
              <a:rPr lang="en-US">
                <a:solidFill>
                  <a:schemeClr val="tx1">
                    <a:lumMod val="95000"/>
                    <a:lumOff val="5000"/>
                  </a:schemeClr>
                </a:solidFill>
              </a:rPr>
              <a:t>Reviews of prefiltered apps</a:t>
            </a:r>
          </a:p>
        </p:txBody>
      </p:sp>
      <p:grpSp>
        <p:nvGrpSpPr>
          <p:cNvPr id="20" name="Group 19">
            <a:extLst>
              <a:ext uri="{FF2B5EF4-FFF2-40B4-BE49-F238E27FC236}">
                <a16:creationId xmlns:a16="http://schemas.microsoft.com/office/drawing/2014/main" id="{C3C7BD5D-E55A-FEAD-1FA3-A2DF91A56620}"/>
              </a:ext>
            </a:extLst>
          </p:cNvPr>
          <p:cNvGrpSpPr/>
          <p:nvPr/>
        </p:nvGrpSpPr>
        <p:grpSpPr>
          <a:xfrm>
            <a:off x="762622" y="2457846"/>
            <a:ext cx="4180116" cy="1709150"/>
            <a:chOff x="3897392" y="4722496"/>
            <a:chExt cx="4180116" cy="1709150"/>
          </a:xfrm>
        </p:grpSpPr>
        <p:grpSp>
          <p:nvGrpSpPr>
            <p:cNvPr id="2" name="Group 1">
              <a:extLst>
                <a:ext uri="{FF2B5EF4-FFF2-40B4-BE49-F238E27FC236}">
                  <a16:creationId xmlns:a16="http://schemas.microsoft.com/office/drawing/2014/main" id="{41801BF9-ABA0-7E7F-607C-B7326A0D4715}"/>
                </a:ext>
              </a:extLst>
            </p:cNvPr>
            <p:cNvGrpSpPr/>
            <p:nvPr/>
          </p:nvGrpSpPr>
          <p:grpSpPr>
            <a:xfrm>
              <a:off x="4319607" y="5542758"/>
              <a:ext cx="797911" cy="691999"/>
              <a:chOff x="257053" y="4266626"/>
              <a:chExt cx="797911" cy="691999"/>
            </a:xfrm>
          </p:grpSpPr>
          <p:pic>
            <p:nvPicPr>
              <p:cNvPr id="5" name="Graphic 4" descr="Database with solid fill">
                <a:extLst>
                  <a:ext uri="{FF2B5EF4-FFF2-40B4-BE49-F238E27FC236}">
                    <a16:creationId xmlns:a16="http://schemas.microsoft.com/office/drawing/2014/main" id="{ED380F16-EBC4-2CE7-0A40-4F1B18A586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5830" y="4266626"/>
                <a:ext cx="420358" cy="420358"/>
              </a:xfrm>
              <a:prstGeom prst="rect">
                <a:avLst/>
              </a:prstGeom>
            </p:spPr>
          </p:pic>
          <p:sp>
            <p:nvSpPr>
              <p:cNvPr id="7" name="TextBox 6">
                <a:extLst>
                  <a:ext uri="{FF2B5EF4-FFF2-40B4-BE49-F238E27FC236}">
                    <a16:creationId xmlns:a16="http://schemas.microsoft.com/office/drawing/2014/main" id="{AD952548-CCB2-348C-C23C-C2B720A5DD01}"/>
                  </a:ext>
                </a:extLst>
              </p:cNvPr>
              <p:cNvSpPr txBox="1"/>
              <p:nvPr/>
            </p:nvSpPr>
            <p:spPr>
              <a:xfrm>
                <a:off x="257053" y="4681626"/>
                <a:ext cx="797911" cy="276999"/>
              </a:xfrm>
              <a:prstGeom prst="rect">
                <a:avLst/>
              </a:prstGeom>
              <a:noFill/>
            </p:spPr>
            <p:txBody>
              <a:bodyPr wrap="square" rtlCol="0">
                <a:spAutoFit/>
              </a:bodyPr>
              <a:lstStyle/>
              <a:p>
                <a:pPr algn="ctr"/>
                <a:r>
                  <a:rPr lang="en-US" sz="1200" err="1">
                    <a:solidFill>
                      <a:schemeClr val="tx1">
                        <a:lumMod val="95000"/>
                        <a:lumOff val="5000"/>
                      </a:schemeClr>
                    </a:solidFill>
                  </a:rPr>
                  <a:t>rawData</a:t>
                </a:r>
                <a:endParaRPr lang="en-SG" sz="1200">
                  <a:solidFill>
                    <a:schemeClr val="tx1">
                      <a:lumMod val="95000"/>
                      <a:lumOff val="5000"/>
                    </a:schemeClr>
                  </a:solidFill>
                </a:endParaRPr>
              </a:p>
            </p:txBody>
          </p:sp>
        </p:grpSp>
        <p:grpSp>
          <p:nvGrpSpPr>
            <p:cNvPr id="8" name="Group 7">
              <a:extLst>
                <a:ext uri="{FF2B5EF4-FFF2-40B4-BE49-F238E27FC236}">
                  <a16:creationId xmlns:a16="http://schemas.microsoft.com/office/drawing/2014/main" id="{B9E91E9D-6D5D-40E5-E7D2-6736A3CAA556}"/>
                </a:ext>
              </a:extLst>
            </p:cNvPr>
            <p:cNvGrpSpPr/>
            <p:nvPr/>
          </p:nvGrpSpPr>
          <p:grpSpPr>
            <a:xfrm>
              <a:off x="5625760" y="5504379"/>
              <a:ext cx="913392" cy="717585"/>
              <a:chOff x="1712383" y="4266626"/>
              <a:chExt cx="913392" cy="717585"/>
            </a:xfrm>
          </p:grpSpPr>
          <p:pic>
            <p:nvPicPr>
              <p:cNvPr id="9" name="Graphic 8" descr="Database with solid fill">
                <a:extLst>
                  <a:ext uri="{FF2B5EF4-FFF2-40B4-BE49-F238E27FC236}">
                    <a16:creationId xmlns:a16="http://schemas.microsoft.com/office/drawing/2014/main" id="{B3B3210C-8F83-8EA6-5A71-8629D19999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12234" y="4266626"/>
                <a:ext cx="420358" cy="420358"/>
              </a:xfrm>
              <a:prstGeom prst="rect">
                <a:avLst/>
              </a:prstGeom>
            </p:spPr>
          </p:pic>
          <p:sp>
            <p:nvSpPr>
              <p:cNvPr id="10" name="TextBox 9">
                <a:extLst>
                  <a:ext uri="{FF2B5EF4-FFF2-40B4-BE49-F238E27FC236}">
                    <a16:creationId xmlns:a16="http://schemas.microsoft.com/office/drawing/2014/main" id="{D5AABEE9-E936-BF56-65F2-61E1F1636BFA}"/>
                  </a:ext>
                </a:extLst>
              </p:cNvPr>
              <p:cNvSpPr txBox="1"/>
              <p:nvPr/>
            </p:nvSpPr>
            <p:spPr>
              <a:xfrm>
                <a:off x="1712383" y="4707212"/>
                <a:ext cx="913392" cy="276999"/>
              </a:xfrm>
              <a:prstGeom prst="rect">
                <a:avLst/>
              </a:prstGeom>
              <a:noFill/>
            </p:spPr>
            <p:txBody>
              <a:bodyPr wrap="square" rtlCol="0">
                <a:spAutoFit/>
              </a:bodyPr>
              <a:lstStyle/>
              <a:p>
                <a:r>
                  <a:rPr lang="en-US" sz="1200" err="1">
                    <a:solidFill>
                      <a:schemeClr val="tx1">
                        <a:lumMod val="95000"/>
                        <a:lumOff val="5000"/>
                      </a:schemeClr>
                    </a:solidFill>
                  </a:rPr>
                  <a:t>cleanData</a:t>
                </a:r>
                <a:endParaRPr lang="en-SG" sz="1200">
                  <a:solidFill>
                    <a:schemeClr val="tx1">
                      <a:lumMod val="95000"/>
                      <a:lumOff val="5000"/>
                    </a:schemeClr>
                  </a:solidFill>
                </a:endParaRPr>
              </a:p>
            </p:txBody>
          </p:sp>
        </p:grpSp>
        <p:grpSp>
          <p:nvGrpSpPr>
            <p:cNvPr id="11" name="Group 10">
              <a:extLst>
                <a:ext uri="{FF2B5EF4-FFF2-40B4-BE49-F238E27FC236}">
                  <a16:creationId xmlns:a16="http://schemas.microsoft.com/office/drawing/2014/main" id="{7BCEF6AF-AF38-D196-A22A-B26A83A7A24C}"/>
                </a:ext>
              </a:extLst>
            </p:cNvPr>
            <p:cNvGrpSpPr/>
            <p:nvPr/>
          </p:nvGrpSpPr>
          <p:grpSpPr>
            <a:xfrm>
              <a:off x="6887182" y="5499499"/>
              <a:ext cx="988732" cy="715500"/>
              <a:chOff x="3600079" y="4329871"/>
              <a:chExt cx="988732" cy="715500"/>
            </a:xfrm>
          </p:grpSpPr>
          <p:pic>
            <p:nvPicPr>
              <p:cNvPr id="12" name="Graphic 11" descr="Database with solid fill">
                <a:extLst>
                  <a:ext uri="{FF2B5EF4-FFF2-40B4-BE49-F238E27FC236}">
                    <a16:creationId xmlns:a16="http://schemas.microsoft.com/office/drawing/2014/main" id="{A8B2CBAB-D09D-8F99-CABA-563811A44D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17381" y="4329871"/>
                <a:ext cx="420358" cy="420358"/>
              </a:xfrm>
              <a:prstGeom prst="rect">
                <a:avLst/>
              </a:prstGeom>
            </p:spPr>
          </p:pic>
          <p:sp>
            <p:nvSpPr>
              <p:cNvPr id="13" name="TextBox 12">
                <a:extLst>
                  <a:ext uri="{FF2B5EF4-FFF2-40B4-BE49-F238E27FC236}">
                    <a16:creationId xmlns:a16="http://schemas.microsoft.com/office/drawing/2014/main" id="{3BE25668-52E6-738A-8906-0BA71C355631}"/>
                  </a:ext>
                </a:extLst>
              </p:cNvPr>
              <p:cNvSpPr txBox="1"/>
              <p:nvPr/>
            </p:nvSpPr>
            <p:spPr>
              <a:xfrm>
                <a:off x="3600079" y="4768372"/>
                <a:ext cx="988732" cy="276999"/>
              </a:xfrm>
              <a:prstGeom prst="rect">
                <a:avLst/>
              </a:prstGeom>
              <a:noFill/>
            </p:spPr>
            <p:txBody>
              <a:bodyPr wrap="square" rtlCol="0">
                <a:spAutoFit/>
              </a:bodyPr>
              <a:lstStyle/>
              <a:p>
                <a:r>
                  <a:rPr lang="en-US" sz="1200" err="1">
                    <a:solidFill>
                      <a:schemeClr val="tx1">
                        <a:lumMod val="95000"/>
                        <a:lumOff val="5000"/>
                      </a:schemeClr>
                    </a:solidFill>
                  </a:rPr>
                  <a:t>modelData</a:t>
                </a:r>
                <a:endParaRPr lang="en-SG" sz="1200">
                  <a:solidFill>
                    <a:schemeClr val="tx1">
                      <a:lumMod val="95000"/>
                      <a:lumOff val="5000"/>
                    </a:schemeClr>
                  </a:solidFill>
                </a:endParaRPr>
              </a:p>
            </p:txBody>
          </p:sp>
        </p:grpSp>
        <p:pic>
          <p:nvPicPr>
            <p:cNvPr id="14" name="Picture 4" descr="Understanding Google BigQuery's Storage and Analysis Pricing | by Akhila  Saineni | Medium">
              <a:extLst>
                <a:ext uri="{FF2B5EF4-FFF2-40B4-BE49-F238E27FC236}">
                  <a16:creationId xmlns:a16="http://schemas.microsoft.com/office/drawing/2014/main" id="{2BF008DE-5F42-40DB-C096-D80886C5260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944" t="14549" r="11256" b="14425"/>
            <a:stretch/>
          </p:blipFill>
          <p:spPr bwMode="auto">
            <a:xfrm>
              <a:off x="6930992" y="4914255"/>
              <a:ext cx="901112" cy="35044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E416C9F2-1BE0-C7DE-4B08-FDFBC4786042}"/>
                </a:ext>
              </a:extLst>
            </p:cNvPr>
            <p:cNvSpPr/>
            <p:nvPr/>
          </p:nvSpPr>
          <p:spPr>
            <a:xfrm>
              <a:off x="3897392" y="4722496"/>
              <a:ext cx="4180116" cy="1709150"/>
            </a:xfrm>
            <a:prstGeom prst="round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95000"/>
                    <a:lumOff val="5000"/>
                  </a:schemeClr>
                </a:solidFill>
              </a:endParaRPr>
            </a:p>
          </p:txBody>
        </p:sp>
        <p:sp>
          <p:nvSpPr>
            <p:cNvPr id="16" name="TextBox 15">
              <a:extLst>
                <a:ext uri="{FF2B5EF4-FFF2-40B4-BE49-F238E27FC236}">
                  <a16:creationId xmlns:a16="http://schemas.microsoft.com/office/drawing/2014/main" id="{BE56E702-8580-CBD9-E46B-49E62E9EEFFB}"/>
                </a:ext>
              </a:extLst>
            </p:cNvPr>
            <p:cNvSpPr txBox="1"/>
            <p:nvPr/>
          </p:nvSpPr>
          <p:spPr>
            <a:xfrm>
              <a:off x="4297357" y="4882860"/>
              <a:ext cx="893193" cy="307777"/>
            </a:xfrm>
            <a:prstGeom prst="rect">
              <a:avLst/>
            </a:prstGeom>
            <a:noFill/>
          </p:spPr>
          <p:txBody>
            <a:bodyPr wrap="none" rtlCol="0">
              <a:spAutoFit/>
            </a:bodyPr>
            <a:lstStyle/>
            <a:p>
              <a:r>
                <a:rPr lang="en-US" sz="1400" u="sng">
                  <a:solidFill>
                    <a:schemeClr val="tx1">
                      <a:lumMod val="95000"/>
                      <a:lumOff val="5000"/>
                    </a:schemeClr>
                  </a:solidFill>
                </a:rPr>
                <a:t>Data Lake</a:t>
              </a:r>
            </a:p>
          </p:txBody>
        </p:sp>
        <p:sp>
          <p:nvSpPr>
            <p:cNvPr id="17" name="TextBox 16">
              <a:extLst>
                <a:ext uri="{FF2B5EF4-FFF2-40B4-BE49-F238E27FC236}">
                  <a16:creationId xmlns:a16="http://schemas.microsoft.com/office/drawing/2014/main" id="{1F5F7835-6037-CEE0-24E5-2BAB26E25D89}"/>
                </a:ext>
              </a:extLst>
            </p:cNvPr>
            <p:cNvSpPr txBox="1"/>
            <p:nvPr/>
          </p:nvSpPr>
          <p:spPr>
            <a:xfrm>
              <a:off x="5357396" y="4883867"/>
              <a:ext cx="1400127" cy="307777"/>
            </a:xfrm>
            <a:prstGeom prst="rect">
              <a:avLst/>
            </a:prstGeom>
            <a:noFill/>
          </p:spPr>
          <p:txBody>
            <a:bodyPr wrap="none" rtlCol="0">
              <a:spAutoFit/>
            </a:bodyPr>
            <a:lstStyle/>
            <a:p>
              <a:r>
                <a:rPr lang="en-US" sz="1400" u="sng">
                  <a:solidFill>
                    <a:schemeClr val="tx1">
                      <a:lumMod val="95000"/>
                      <a:lumOff val="5000"/>
                    </a:schemeClr>
                  </a:solidFill>
                </a:rPr>
                <a:t>Data Warehouse</a:t>
              </a:r>
            </a:p>
          </p:txBody>
        </p:sp>
        <p:cxnSp>
          <p:nvCxnSpPr>
            <p:cNvPr id="18" name="Straight Arrow Connector 17">
              <a:extLst>
                <a:ext uri="{FF2B5EF4-FFF2-40B4-BE49-F238E27FC236}">
                  <a16:creationId xmlns:a16="http://schemas.microsoft.com/office/drawing/2014/main" id="{9EB62DEC-6F29-4740-EE66-81F75E13F991}"/>
                </a:ext>
              </a:extLst>
            </p:cNvPr>
            <p:cNvCxnSpPr>
              <a:cxnSpLocks/>
            </p:cNvCxnSpPr>
            <p:nvPr/>
          </p:nvCxnSpPr>
          <p:spPr>
            <a:xfrm>
              <a:off x="5033748" y="5752937"/>
              <a:ext cx="658777" cy="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130917-21F6-0F65-CD93-17CB153877E9}"/>
                </a:ext>
              </a:extLst>
            </p:cNvPr>
            <p:cNvCxnSpPr>
              <a:cxnSpLocks/>
            </p:cNvCxnSpPr>
            <p:nvPr/>
          </p:nvCxnSpPr>
          <p:spPr>
            <a:xfrm>
              <a:off x="6327789" y="5755282"/>
              <a:ext cx="658777" cy="0"/>
            </a:xfrm>
            <a:prstGeom prst="straightConnector1">
              <a:avLst/>
            </a:prstGeom>
            <a:ln w="381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2B4BF210-CD07-E9EE-15AF-BC04E2073AC1}"/>
              </a:ext>
            </a:extLst>
          </p:cNvPr>
          <p:cNvSpPr txBox="1"/>
          <p:nvPr/>
        </p:nvSpPr>
        <p:spPr>
          <a:xfrm>
            <a:off x="6370922" y="4377290"/>
            <a:ext cx="1893211" cy="307777"/>
          </a:xfrm>
          <a:prstGeom prst="rect">
            <a:avLst/>
          </a:prstGeom>
          <a:noFill/>
        </p:spPr>
        <p:txBody>
          <a:bodyPr wrap="none" rtlCol="0">
            <a:spAutoFit/>
          </a:bodyPr>
          <a:lstStyle/>
          <a:p>
            <a:r>
              <a:rPr lang="en-US" sz="1400">
                <a:solidFill>
                  <a:schemeClr val="tx1">
                    <a:lumMod val="95000"/>
                    <a:lumOff val="5000"/>
                  </a:schemeClr>
                </a:solidFill>
              </a:rPr>
              <a:t>~1m rows x 36 columns</a:t>
            </a:r>
            <a:endParaRPr lang="en-SG" sz="1400">
              <a:solidFill>
                <a:schemeClr val="tx1">
                  <a:lumMod val="95000"/>
                  <a:lumOff val="5000"/>
                </a:schemeClr>
              </a:solidFill>
            </a:endParaRPr>
          </a:p>
        </p:txBody>
      </p:sp>
      <p:sp>
        <p:nvSpPr>
          <p:cNvPr id="23" name="TextBox 22">
            <a:extLst>
              <a:ext uri="{FF2B5EF4-FFF2-40B4-BE49-F238E27FC236}">
                <a16:creationId xmlns:a16="http://schemas.microsoft.com/office/drawing/2014/main" id="{8A510DF4-1A15-9211-6F82-1977E37C835C}"/>
              </a:ext>
            </a:extLst>
          </p:cNvPr>
          <p:cNvSpPr txBox="1"/>
          <p:nvPr/>
        </p:nvSpPr>
        <p:spPr>
          <a:xfrm>
            <a:off x="6370922" y="5199247"/>
            <a:ext cx="2047612" cy="307777"/>
          </a:xfrm>
          <a:prstGeom prst="rect">
            <a:avLst/>
          </a:prstGeom>
          <a:noFill/>
        </p:spPr>
        <p:txBody>
          <a:bodyPr wrap="none" rtlCol="0">
            <a:spAutoFit/>
          </a:bodyPr>
          <a:lstStyle/>
          <a:p>
            <a:r>
              <a:rPr lang="en-US" sz="1400" b="1"/>
              <a:t>~540k rows x 31 columns</a:t>
            </a:r>
            <a:endParaRPr lang="en-SG" sz="1400" b="1"/>
          </a:p>
        </p:txBody>
      </p:sp>
      <p:sp>
        <p:nvSpPr>
          <p:cNvPr id="26" name="Arrow: Down 25">
            <a:extLst>
              <a:ext uri="{FF2B5EF4-FFF2-40B4-BE49-F238E27FC236}">
                <a16:creationId xmlns:a16="http://schemas.microsoft.com/office/drawing/2014/main" id="{CD324502-B8CB-F001-F014-EFF6AEC332CC}"/>
              </a:ext>
            </a:extLst>
          </p:cNvPr>
          <p:cNvSpPr/>
          <p:nvPr/>
        </p:nvSpPr>
        <p:spPr>
          <a:xfrm>
            <a:off x="6751605" y="4728855"/>
            <a:ext cx="931428" cy="470566"/>
          </a:xfrm>
          <a:prstGeom prst="downArrow">
            <a:avLst/>
          </a:prstGeom>
          <a:solidFill>
            <a:srgbClr val="C9E2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29" name="TextBox 28">
            <a:extLst>
              <a:ext uri="{FF2B5EF4-FFF2-40B4-BE49-F238E27FC236}">
                <a16:creationId xmlns:a16="http://schemas.microsoft.com/office/drawing/2014/main" id="{30902DF1-8072-F11B-AFF5-3FCE61742ED4}"/>
              </a:ext>
            </a:extLst>
          </p:cNvPr>
          <p:cNvSpPr txBox="1"/>
          <p:nvPr/>
        </p:nvSpPr>
        <p:spPr>
          <a:xfrm>
            <a:off x="9026399" y="4377289"/>
            <a:ext cx="2029466" cy="307777"/>
          </a:xfrm>
          <a:prstGeom prst="rect">
            <a:avLst/>
          </a:prstGeom>
          <a:noFill/>
        </p:spPr>
        <p:txBody>
          <a:bodyPr wrap="none" rtlCol="0">
            <a:spAutoFit/>
          </a:bodyPr>
          <a:lstStyle/>
          <a:p>
            <a:r>
              <a:rPr lang="en-US" sz="1400">
                <a:solidFill>
                  <a:schemeClr val="tx1">
                    <a:lumMod val="95000"/>
                    <a:lumOff val="5000"/>
                  </a:schemeClr>
                </a:solidFill>
              </a:rPr>
              <a:t>~1.5m rows x 12 columns</a:t>
            </a:r>
          </a:p>
        </p:txBody>
      </p:sp>
      <p:sp>
        <p:nvSpPr>
          <p:cNvPr id="30" name="TextBox 29">
            <a:extLst>
              <a:ext uri="{FF2B5EF4-FFF2-40B4-BE49-F238E27FC236}">
                <a16:creationId xmlns:a16="http://schemas.microsoft.com/office/drawing/2014/main" id="{2FB7D0BA-F40F-370E-BD9C-ED33F2BA6F08}"/>
              </a:ext>
            </a:extLst>
          </p:cNvPr>
          <p:cNvSpPr txBox="1"/>
          <p:nvPr/>
        </p:nvSpPr>
        <p:spPr>
          <a:xfrm>
            <a:off x="9026399" y="5199247"/>
            <a:ext cx="2047612" cy="307777"/>
          </a:xfrm>
          <a:prstGeom prst="rect">
            <a:avLst/>
          </a:prstGeom>
          <a:noFill/>
        </p:spPr>
        <p:txBody>
          <a:bodyPr wrap="none" rtlCol="0">
            <a:spAutoFit/>
          </a:bodyPr>
          <a:lstStyle/>
          <a:p>
            <a:r>
              <a:rPr lang="en-US" sz="1400" b="1"/>
              <a:t>~730k rows x 11 columns</a:t>
            </a:r>
            <a:endParaRPr lang="en-SG" sz="1400" b="1"/>
          </a:p>
        </p:txBody>
      </p:sp>
      <p:sp>
        <p:nvSpPr>
          <p:cNvPr id="33" name="Arrow: Down 32">
            <a:extLst>
              <a:ext uri="{FF2B5EF4-FFF2-40B4-BE49-F238E27FC236}">
                <a16:creationId xmlns:a16="http://schemas.microsoft.com/office/drawing/2014/main" id="{F9168859-EAE4-6698-F55D-F1C9C79E2B2A}"/>
              </a:ext>
            </a:extLst>
          </p:cNvPr>
          <p:cNvSpPr/>
          <p:nvPr/>
        </p:nvSpPr>
        <p:spPr>
          <a:xfrm>
            <a:off x="9502535" y="4684892"/>
            <a:ext cx="931428" cy="470566"/>
          </a:xfrm>
          <a:prstGeom prst="downArrow">
            <a:avLst/>
          </a:prstGeom>
          <a:solidFill>
            <a:srgbClr val="C9E2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34" name="Rectangle 33">
            <a:extLst>
              <a:ext uri="{FF2B5EF4-FFF2-40B4-BE49-F238E27FC236}">
                <a16:creationId xmlns:a16="http://schemas.microsoft.com/office/drawing/2014/main" id="{6BEECFE1-7D1C-517A-2258-93B679502B33}"/>
              </a:ext>
            </a:extLst>
          </p:cNvPr>
          <p:cNvSpPr/>
          <p:nvPr/>
        </p:nvSpPr>
        <p:spPr>
          <a:xfrm>
            <a:off x="5978185" y="3377544"/>
            <a:ext cx="5333434" cy="2307265"/>
          </a:xfrm>
          <a:prstGeom prst="rect">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2000">
              <a:solidFill>
                <a:schemeClr val="tx1">
                  <a:lumMod val="95000"/>
                  <a:lumOff val="5000"/>
                </a:schemeClr>
              </a:solidFill>
            </a:endParaRPr>
          </a:p>
        </p:txBody>
      </p:sp>
      <p:sp>
        <p:nvSpPr>
          <p:cNvPr id="35" name="TextBox 34">
            <a:extLst>
              <a:ext uri="{FF2B5EF4-FFF2-40B4-BE49-F238E27FC236}">
                <a16:creationId xmlns:a16="http://schemas.microsoft.com/office/drawing/2014/main" id="{296964E5-16CD-AA97-EDF0-737FC4D5ECEC}"/>
              </a:ext>
            </a:extLst>
          </p:cNvPr>
          <p:cNvSpPr txBox="1"/>
          <p:nvPr/>
        </p:nvSpPr>
        <p:spPr>
          <a:xfrm>
            <a:off x="7787270" y="3514239"/>
            <a:ext cx="1715265" cy="338554"/>
          </a:xfrm>
          <a:prstGeom prst="rect">
            <a:avLst/>
          </a:prstGeom>
          <a:noFill/>
        </p:spPr>
        <p:txBody>
          <a:bodyPr wrap="square" rtlCol="0">
            <a:spAutoFit/>
          </a:bodyPr>
          <a:lstStyle/>
          <a:p>
            <a:r>
              <a:rPr lang="en-US" sz="1600" i="1" err="1">
                <a:solidFill>
                  <a:schemeClr val="tx1">
                    <a:lumMod val="95000"/>
                    <a:lumOff val="5000"/>
                  </a:schemeClr>
                </a:solidFill>
              </a:rPr>
              <a:t>Eg.</a:t>
            </a:r>
            <a:r>
              <a:rPr lang="en-US" sz="1600" i="1">
                <a:solidFill>
                  <a:schemeClr val="tx1">
                    <a:lumMod val="95000"/>
                    <a:lumOff val="5000"/>
                  </a:schemeClr>
                </a:solidFill>
              </a:rPr>
              <a:t> Google Apps</a:t>
            </a:r>
          </a:p>
        </p:txBody>
      </p:sp>
      <p:sp>
        <p:nvSpPr>
          <p:cNvPr id="36" name="TextBox 35">
            <a:extLst>
              <a:ext uri="{FF2B5EF4-FFF2-40B4-BE49-F238E27FC236}">
                <a16:creationId xmlns:a16="http://schemas.microsoft.com/office/drawing/2014/main" id="{5C74E11E-C2E6-0885-64E2-D50DFCFC8790}"/>
              </a:ext>
            </a:extLst>
          </p:cNvPr>
          <p:cNvSpPr txBox="1"/>
          <p:nvPr/>
        </p:nvSpPr>
        <p:spPr>
          <a:xfrm>
            <a:off x="6674275" y="4032317"/>
            <a:ext cx="1353575" cy="338554"/>
          </a:xfrm>
          <a:prstGeom prst="rect">
            <a:avLst/>
          </a:prstGeom>
          <a:noFill/>
        </p:spPr>
        <p:txBody>
          <a:bodyPr wrap="square" rtlCol="0">
            <a:spAutoFit/>
          </a:bodyPr>
          <a:lstStyle/>
          <a:p>
            <a:r>
              <a:rPr lang="en-US" sz="1600" b="1">
                <a:solidFill>
                  <a:schemeClr val="tx1">
                    <a:lumMod val="95000"/>
                    <a:lumOff val="5000"/>
                  </a:schemeClr>
                </a:solidFill>
              </a:rPr>
              <a:t>App Details</a:t>
            </a:r>
          </a:p>
        </p:txBody>
      </p:sp>
      <p:sp>
        <p:nvSpPr>
          <p:cNvPr id="37" name="TextBox 36">
            <a:extLst>
              <a:ext uri="{FF2B5EF4-FFF2-40B4-BE49-F238E27FC236}">
                <a16:creationId xmlns:a16="http://schemas.microsoft.com/office/drawing/2014/main" id="{A014579A-5426-F336-738B-2BF134C05E8A}"/>
              </a:ext>
            </a:extLst>
          </p:cNvPr>
          <p:cNvSpPr txBox="1"/>
          <p:nvPr/>
        </p:nvSpPr>
        <p:spPr>
          <a:xfrm>
            <a:off x="9283501" y="4032317"/>
            <a:ext cx="1353575" cy="338554"/>
          </a:xfrm>
          <a:prstGeom prst="rect">
            <a:avLst/>
          </a:prstGeom>
          <a:noFill/>
        </p:spPr>
        <p:txBody>
          <a:bodyPr wrap="square" rtlCol="0">
            <a:spAutoFit/>
          </a:bodyPr>
          <a:lstStyle/>
          <a:p>
            <a:r>
              <a:rPr lang="en-US" sz="1600" b="1">
                <a:solidFill>
                  <a:schemeClr val="tx1">
                    <a:lumMod val="95000"/>
                    <a:lumOff val="5000"/>
                  </a:schemeClr>
                </a:solidFill>
              </a:rPr>
              <a:t>App Reviews</a:t>
            </a:r>
          </a:p>
        </p:txBody>
      </p:sp>
      <p:sp>
        <p:nvSpPr>
          <p:cNvPr id="21" name="TextBox 20">
            <a:extLst>
              <a:ext uri="{FF2B5EF4-FFF2-40B4-BE49-F238E27FC236}">
                <a16:creationId xmlns:a16="http://schemas.microsoft.com/office/drawing/2014/main" id="{930A6C2B-8D42-3F9E-0485-930C4ED92CF2}"/>
              </a:ext>
            </a:extLst>
          </p:cNvPr>
          <p:cNvSpPr txBox="1"/>
          <p:nvPr/>
        </p:nvSpPr>
        <p:spPr>
          <a:xfrm>
            <a:off x="174391" y="118533"/>
            <a:ext cx="2490618" cy="584775"/>
          </a:xfrm>
          <a:prstGeom prst="rect">
            <a:avLst/>
          </a:prstGeom>
          <a:noFill/>
        </p:spPr>
        <p:txBody>
          <a:bodyPr wrap="none" rtlCol="0">
            <a:spAutoFit/>
          </a:bodyPr>
          <a:lstStyle/>
          <a:p>
            <a:r>
              <a:rPr lang="en-US" sz="3200">
                <a:solidFill>
                  <a:schemeClr val="tx1">
                    <a:lumMod val="75000"/>
                    <a:lumOff val="25000"/>
                  </a:schemeClr>
                </a:solidFill>
              </a:rPr>
              <a:t>Data Cleaning</a:t>
            </a:r>
          </a:p>
        </p:txBody>
      </p:sp>
      <p:sp>
        <p:nvSpPr>
          <p:cNvPr id="6" name="Slide Number Placeholder 5">
            <a:extLst>
              <a:ext uri="{FF2B5EF4-FFF2-40B4-BE49-F238E27FC236}">
                <a16:creationId xmlns:a16="http://schemas.microsoft.com/office/drawing/2014/main" id="{05FC51CE-F0C6-A756-557C-EE60DFAD1E05}"/>
              </a:ext>
            </a:extLst>
          </p:cNvPr>
          <p:cNvSpPr>
            <a:spLocks noGrp="1"/>
          </p:cNvSpPr>
          <p:nvPr>
            <p:ph type="sldNum" sz="quarter" idx="12"/>
          </p:nvPr>
        </p:nvSpPr>
        <p:spPr/>
        <p:txBody>
          <a:bodyPr/>
          <a:lstStyle/>
          <a:p>
            <a:fld id="{12BE2F63-B7EF-4841-ABD0-0804B0ABBEFB}" type="slidenum">
              <a:rPr lang="en-SG" smtClean="0"/>
              <a:t>16</a:t>
            </a:fld>
            <a:endParaRPr lang="en-SG"/>
          </a:p>
        </p:txBody>
      </p:sp>
    </p:spTree>
    <p:extLst>
      <p:ext uri="{BB962C8B-B14F-4D97-AF65-F5344CB8AC3E}">
        <p14:creationId xmlns:p14="http://schemas.microsoft.com/office/powerpoint/2010/main" val="35390601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A1CB32-AA84-BECC-956E-D9DBDF1C5AE1}"/>
              </a:ext>
            </a:extLst>
          </p:cNvPr>
          <p:cNvSpPr txBox="1"/>
          <p:nvPr/>
        </p:nvSpPr>
        <p:spPr>
          <a:xfrm>
            <a:off x="7668639" y="1856873"/>
            <a:ext cx="4495654" cy="738664"/>
          </a:xfrm>
          <a:prstGeom prst="rect">
            <a:avLst/>
          </a:prstGeom>
          <a:noFill/>
        </p:spPr>
        <p:txBody>
          <a:bodyPr wrap="none" rtlCol="0">
            <a:spAutoFit/>
          </a:bodyPr>
          <a:lstStyle/>
          <a:p>
            <a:r>
              <a:rPr lang="en-US" sz="1400" i="1">
                <a:solidFill>
                  <a:schemeClr val="tx1">
                    <a:lumMod val="95000"/>
                    <a:lumOff val="5000"/>
                  </a:schemeClr>
                </a:solidFill>
              </a:rPr>
              <a:t>nan – “not a number”, missing or undefined numeric values</a:t>
            </a:r>
          </a:p>
          <a:p>
            <a:endParaRPr lang="en-US" sz="1400" i="1">
              <a:solidFill>
                <a:schemeClr val="tx1">
                  <a:lumMod val="95000"/>
                  <a:lumOff val="5000"/>
                </a:schemeClr>
              </a:solidFill>
            </a:endParaRPr>
          </a:p>
          <a:p>
            <a:r>
              <a:rPr lang="en-US" sz="1400" i="1">
                <a:solidFill>
                  <a:schemeClr val="tx1">
                    <a:lumMod val="95000"/>
                    <a:lumOff val="5000"/>
                  </a:schemeClr>
                </a:solidFill>
              </a:rPr>
              <a:t>None – Null or absence of value</a:t>
            </a:r>
            <a:endParaRPr lang="en-SG" sz="1400" i="1">
              <a:solidFill>
                <a:schemeClr val="tx1">
                  <a:lumMod val="95000"/>
                  <a:lumOff val="5000"/>
                </a:schemeClr>
              </a:solidFill>
            </a:endParaRPr>
          </a:p>
        </p:txBody>
      </p:sp>
      <p:pic>
        <p:nvPicPr>
          <p:cNvPr id="8" name="Picture 7">
            <a:extLst>
              <a:ext uri="{FF2B5EF4-FFF2-40B4-BE49-F238E27FC236}">
                <a16:creationId xmlns:a16="http://schemas.microsoft.com/office/drawing/2014/main" id="{6D761B36-37CE-62A3-AC06-DA4FFBF7F2F9}"/>
              </a:ext>
            </a:extLst>
          </p:cNvPr>
          <p:cNvPicPr>
            <a:picLocks noChangeAspect="1"/>
          </p:cNvPicPr>
          <p:nvPr/>
        </p:nvPicPr>
        <p:blipFill>
          <a:blip r:embed="rId3"/>
          <a:stretch>
            <a:fillRect/>
          </a:stretch>
        </p:blipFill>
        <p:spPr>
          <a:xfrm>
            <a:off x="129546" y="476486"/>
            <a:ext cx="7545578" cy="2760775"/>
          </a:xfrm>
          <a:prstGeom prst="rect">
            <a:avLst/>
          </a:prstGeom>
        </p:spPr>
      </p:pic>
      <p:pic>
        <p:nvPicPr>
          <p:cNvPr id="9" name="Picture 8">
            <a:extLst>
              <a:ext uri="{FF2B5EF4-FFF2-40B4-BE49-F238E27FC236}">
                <a16:creationId xmlns:a16="http://schemas.microsoft.com/office/drawing/2014/main" id="{6605E4A3-09E6-2C53-DC30-E238D7F50E6F}"/>
              </a:ext>
            </a:extLst>
          </p:cNvPr>
          <p:cNvPicPr>
            <a:picLocks noChangeAspect="1"/>
          </p:cNvPicPr>
          <p:nvPr/>
        </p:nvPicPr>
        <p:blipFill>
          <a:blip r:embed="rId4">
            <a:alphaModFix/>
          </a:blip>
          <a:stretch>
            <a:fillRect/>
          </a:stretch>
        </p:blipFill>
        <p:spPr>
          <a:xfrm>
            <a:off x="129545" y="3519192"/>
            <a:ext cx="5600046" cy="3229224"/>
          </a:xfrm>
          <a:prstGeom prst="rect">
            <a:avLst/>
          </a:prstGeom>
        </p:spPr>
      </p:pic>
      <p:sp>
        <p:nvSpPr>
          <p:cNvPr id="11" name="Arrow: Right 10">
            <a:extLst>
              <a:ext uri="{FF2B5EF4-FFF2-40B4-BE49-F238E27FC236}">
                <a16:creationId xmlns:a16="http://schemas.microsoft.com/office/drawing/2014/main" id="{A5595703-E1C0-B983-217A-727E3EE245CA}"/>
              </a:ext>
            </a:extLst>
          </p:cNvPr>
          <p:cNvSpPr/>
          <p:nvPr/>
        </p:nvSpPr>
        <p:spPr>
          <a:xfrm>
            <a:off x="158729" y="3730040"/>
            <a:ext cx="442094" cy="207943"/>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Arrow: Right 11">
            <a:extLst>
              <a:ext uri="{FF2B5EF4-FFF2-40B4-BE49-F238E27FC236}">
                <a16:creationId xmlns:a16="http://schemas.microsoft.com/office/drawing/2014/main" id="{3E3642F9-D4C6-DC11-5D3C-50E1C03A500C}"/>
              </a:ext>
            </a:extLst>
          </p:cNvPr>
          <p:cNvSpPr/>
          <p:nvPr/>
        </p:nvSpPr>
        <p:spPr>
          <a:xfrm>
            <a:off x="337226" y="6197523"/>
            <a:ext cx="442094" cy="207943"/>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Arrow: Right 12">
            <a:extLst>
              <a:ext uri="{FF2B5EF4-FFF2-40B4-BE49-F238E27FC236}">
                <a16:creationId xmlns:a16="http://schemas.microsoft.com/office/drawing/2014/main" id="{043B61B8-DE5F-A5E1-1136-3AFC726B8A94}"/>
              </a:ext>
            </a:extLst>
          </p:cNvPr>
          <p:cNvSpPr/>
          <p:nvPr/>
        </p:nvSpPr>
        <p:spPr>
          <a:xfrm rot="10800000">
            <a:off x="1452665" y="6090052"/>
            <a:ext cx="442094" cy="207943"/>
          </a:xfrm>
          <a:prstGeom prst="rightArrow">
            <a:avLst/>
          </a:prstGeom>
          <a:solidFill>
            <a:srgbClr val="FFC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Arrow: Right 13">
            <a:extLst>
              <a:ext uri="{FF2B5EF4-FFF2-40B4-BE49-F238E27FC236}">
                <a16:creationId xmlns:a16="http://schemas.microsoft.com/office/drawing/2014/main" id="{A77A3D68-B0A5-AF56-4F14-08E273940CF7}"/>
              </a:ext>
            </a:extLst>
          </p:cNvPr>
          <p:cNvSpPr/>
          <p:nvPr/>
        </p:nvSpPr>
        <p:spPr>
          <a:xfrm rot="10800000">
            <a:off x="3149034" y="5962319"/>
            <a:ext cx="442094" cy="207943"/>
          </a:xfrm>
          <a:prstGeom prst="rightArrow">
            <a:avLst/>
          </a:prstGeom>
          <a:solidFill>
            <a:srgbClr val="FFC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Right 14">
            <a:extLst>
              <a:ext uri="{FF2B5EF4-FFF2-40B4-BE49-F238E27FC236}">
                <a16:creationId xmlns:a16="http://schemas.microsoft.com/office/drawing/2014/main" id="{E2F6A5D7-B14C-4AA8-0982-AE900F3B8A60}"/>
              </a:ext>
            </a:extLst>
          </p:cNvPr>
          <p:cNvSpPr/>
          <p:nvPr/>
        </p:nvSpPr>
        <p:spPr>
          <a:xfrm rot="10800000">
            <a:off x="1560184" y="4856076"/>
            <a:ext cx="442094" cy="207943"/>
          </a:xfrm>
          <a:prstGeom prst="rightArrow">
            <a:avLst/>
          </a:prstGeom>
          <a:solidFill>
            <a:srgbClr val="FFC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5909DE2B-3B92-0E6A-5081-C21AE8ACA035}"/>
              </a:ext>
            </a:extLst>
          </p:cNvPr>
          <p:cNvSpPr txBox="1"/>
          <p:nvPr/>
        </p:nvSpPr>
        <p:spPr>
          <a:xfrm>
            <a:off x="4210052" y="4126878"/>
            <a:ext cx="1212245" cy="369332"/>
          </a:xfrm>
          <a:prstGeom prst="rect">
            <a:avLst/>
          </a:prstGeom>
          <a:noFill/>
        </p:spPr>
        <p:txBody>
          <a:bodyPr wrap="square" rtlCol="0">
            <a:spAutoFit/>
          </a:bodyPr>
          <a:lstStyle/>
          <a:p>
            <a:r>
              <a:rPr lang="en-US" b="1" err="1">
                <a:solidFill>
                  <a:schemeClr val="bg1">
                    <a:lumMod val="50000"/>
                  </a:schemeClr>
                </a:solidFill>
              </a:rPr>
              <a:t>minInstalls</a:t>
            </a:r>
            <a:endParaRPr lang="en-US" b="1">
              <a:solidFill>
                <a:schemeClr val="bg1">
                  <a:lumMod val="50000"/>
                </a:schemeClr>
              </a:solidFill>
            </a:endParaRPr>
          </a:p>
        </p:txBody>
      </p:sp>
      <p:sp>
        <p:nvSpPr>
          <p:cNvPr id="4" name="Slide Number Placeholder 3">
            <a:extLst>
              <a:ext uri="{FF2B5EF4-FFF2-40B4-BE49-F238E27FC236}">
                <a16:creationId xmlns:a16="http://schemas.microsoft.com/office/drawing/2014/main" id="{9AFF4B3E-CD65-BA51-0760-E59BF521353E}"/>
              </a:ext>
            </a:extLst>
          </p:cNvPr>
          <p:cNvSpPr>
            <a:spLocks noGrp="1"/>
          </p:cNvSpPr>
          <p:nvPr>
            <p:ph type="sldNum" sz="quarter" idx="12"/>
          </p:nvPr>
        </p:nvSpPr>
        <p:spPr/>
        <p:txBody>
          <a:bodyPr/>
          <a:lstStyle/>
          <a:p>
            <a:fld id="{12BE2F63-B7EF-4841-ABD0-0804B0ABBEFB}" type="slidenum">
              <a:rPr lang="en-SG" smtClean="0"/>
              <a:t>17</a:t>
            </a:fld>
            <a:endParaRPr lang="en-SG"/>
          </a:p>
        </p:txBody>
      </p:sp>
    </p:spTree>
    <p:extLst>
      <p:ext uri="{BB962C8B-B14F-4D97-AF65-F5344CB8AC3E}">
        <p14:creationId xmlns:p14="http://schemas.microsoft.com/office/powerpoint/2010/main" val="4778014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BCEE0E1-0A3F-A765-B43D-51B4E507C007}"/>
              </a:ext>
            </a:extLst>
          </p:cNvPr>
          <p:cNvSpPr/>
          <p:nvPr/>
        </p:nvSpPr>
        <p:spPr>
          <a:xfrm>
            <a:off x="217691" y="1318437"/>
            <a:ext cx="7364819" cy="4749210"/>
          </a:xfrm>
          <a:prstGeom prst="rect">
            <a:avLst/>
          </a:prstGeom>
          <a:solidFill>
            <a:schemeClr val="accent3">
              <a:lumMod val="40000"/>
              <a:lumOff val="6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3FEDAC-F0DA-F074-392B-CBC8FD167F99}"/>
              </a:ext>
            </a:extLst>
          </p:cNvPr>
          <p:cNvSpPr/>
          <p:nvPr/>
        </p:nvSpPr>
        <p:spPr>
          <a:xfrm>
            <a:off x="910337" y="3003379"/>
            <a:ext cx="6212159" cy="253618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89FAD0-2F2B-DC0D-6E27-8021F88488E8}"/>
              </a:ext>
            </a:extLst>
          </p:cNvPr>
          <p:cNvSpPr txBox="1"/>
          <p:nvPr/>
        </p:nvSpPr>
        <p:spPr>
          <a:xfrm>
            <a:off x="555918" y="1646298"/>
            <a:ext cx="4614020" cy="1231106"/>
          </a:xfrm>
          <a:prstGeom prst="rect">
            <a:avLst/>
          </a:prstGeom>
          <a:noFill/>
        </p:spPr>
        <p:txBody>
          <a:bodyPr wrap="none" rtlCol="0">
            <a:spAutoFit/>
          </a:bodyPr>
          <a:lstStyle/>
          <a:p>
            <a:pPr marL="285750" indent="-285750">
              <a:spcBef>
                <a:spcPts val="600"/>
              </a:spcBef>
              <a:spcAft>
                <a:spcPts val="600"/>
              </a:spcAft>
              <a:buFont typeface="Arial" panose="020B0604020202020204" pitchFamily="34" charset="0"/>
              <a:buChar char="•"/>
            </a:pPr>
            <a:r>
              <a:rPr lang="en-US">
                <a:solidFill>
                  <a:schemeClr val="tx1">
                    <a:lumMod val="75000"/>
                    <a:lumOff val="25000"/>
                  </a:schemeClr>
                </a:solidFill>
              </a:rPr>
              <a:t>Total Review Count: </a:t>
            </a:r>
            <a:r>
              <a:rPr lang="en-US" b="1">
                <a:solidFill>
                  <a:schemeClr val="tx1">
                    <a:lumMod val="75000"/>
                    <a:lumOff val="25000"/>
                  </a:schemeClr>
                </a:solidFill>
              </a:rPr>
              <a:t>727,601</a:t>
            </a:r>
          </a:p>
          <a:p>
            <a:pPr marL="285750" indent="-285750">
              <a:spcBef>
                <a:spcPts val="600"/>
              </a:spcBef>
              <a:spcAft>
                <a:spcPts val="600"/>
              </a:spcAft>
              <a:buFont typeface="Arial" panose="020B0604020202020204" pitchFamily="34" charset="0"/>
              <a:buChar char="•"/>
            </a:pPr>
            <a:r>
              <a:rPr lang="en-US">
                <a:solidFill>
                  <a:schemeClr val="tx1">
                    <a:lumMod val="75000"/>
                    <a:lumOff val="25000"/>
                  </a:schemeClr>
                </a:solidFill>
              </a:rPr>
              <a:t>Distinct language identified</a:t>
            </a:r>
            <a:r>
              <a:rPr lang="en-US" b="1">
                <a:solidFill>
                  <a:schemeClr val="tx1">
                    <a:lumMod val="75000"/>
                    <a:lumOff val="25000"/>
                  </a:schemeClr>
                </a:solidFill>
              </a:rPr>
              <a:t>: 56 </a:t>
            </a:r>
            <a:r>
              <a:rPr lang="en-US" i="1">
                <a:solidFill>
                  <a:schemeClr val="tx1">
                    <a:lumMod val="75000"/>
                    <a:lumOff val="25000"/>
                  </a:schemeClr>
                </a:solidFill>
              </a:rPr>
              <a:t>(1 unknown)</a:t>
            </a:r>
          </a:p>
          <a:p>
            <a:pPr marL="285750" indent="-285750">
              <a:spcBef>
                <a:spcPts val="600"/>
              </a:spcBef>
              <a:spcAft>
                <a:spcPts val="600"/>
              </a:spcAft>
              <a:buFont typeface="Arial" panose="020B0604020202020204" pitchFamily="34" charset="0"/>
              <a:buChar char="•"/>
            </a:pPr>
            <a:r>
              <a:rPr lang="en-US">
                <a:solidFill>
                  <a:schemeClr val="tx1">
                    <a:lumMod val="75000"/>
                    <a:lumOff val="25000"/>
                  </a:schemeClr>
                </a:solidFill>
              </a:rPr>
              <a:t>Top 10 languages: </a:t>
            </a:r>
            <a:endParaRPr lang="en-SG">
              <a:solidFill>
                <a:schemeClr val="tx1">
                  <a:lumMod val="75000"/>
                  <a:lumOff val="25000"/>
                </a:schemeClr>
              </a:solidFill>
            </a:endParaRPr>
          </a:p>
        </p:txBody>
      </p:sp>
      <p:sp>
        <p:nvSpPr>
          <p:cNvPr id="8" name="TextBox 7">
            <a:extLst>
              <a:ext uri="{FF2B5EF4-FFF2-40B4-BE49-F238E27FC236}">
                <a16:creationId xmlns:a16="http://schemas.microsoft.com/office/drawing/2014/main" id="{AE62F35B-2CD3-0D29-A6FD-16408B3466BC}"/>
              </a:ext>
            </a:extLst>
          </p:cNvPr>
          <p:cNvSpPr txBox="1"/>
          <p:nvPr/>
        </p:nvSpPr>
        <p:spPr>
          <a:xfrm>
            <a:off x="185224" y="50593"/>
            <a:ext cx="5311839" cy="769441"/>
          </a:xfrm>
          <a:prstGeom prst="rect">
            <a:avLst/>
          </a:prstGeom>
          <a:noFill/>
        </p:spPr>
        <p:txBody>
          <a:bodyPr wrap="none" rtlCol="0">
            <a:spAutoFit/>
          </a:bodyPr>
          <a:lstStyle/>
          <a:p>
            <a:r>
              <a:rPr lang="en-US" sz="2800">
                <a:solidFill>
                  <a:schemeClr val="tx1">
                    <a:lumMod val="75000"/>
                    <a:lumOff val="25000"/>
                  </a:schemeClr>
                </a:solidFill>
              </a:rPr>
              <a:t>Detect Language using </a:t>
            </a:r>
            <a:r>
              <a:rPr lang="en-US" sz="2800" err="1">
                <a:hlinkClick r:id="rId3"/>
              </a:rPr>
              <a:t>langdetect</a:t>
            </a:r>
            <a:endParaRPr lang="en-US" sz="2800"/>
          </a:p>
          <a:p>
            <a:r>
              <a:rPr lang="en-US" sz="1600" i="1">
                <a:solidFill>
                  <a:schemeClr val="tx1">
                    <a:lumMod val="50000"/>
                    <a:lumOff val="50000"/>
                  </a:schemeClr>
                </a:solidFill>
              </a:rPr>
              <a:t>Python library used for language detection and identification</a:t>
            </a:r>
            <a:endParaRPr lang="en-SG" sz="1600" i="1">
              <a:solidFill>
                <a:schemeClr val="tx1">
                  <a:lumMod val="50000"/>
                  <a:lumOff val="50000"/>
                </a:schemeClr>
              </a:solidFill>
            </a:endParaRPr>
          </a:p>
        </p:txBody>
      </p:sp>
      <p:pic>
        <p:nvPicPr>
          <p:cNvPr id="3" name="Picture 2">
            <a:extLst>
              <a:ext uri="{FF2B5EF4-FFF2-40B4-BE49-F238E27FC236}">
                <a16:creationId xmlns:a16="http://schemas.microsoft.com/office/drawing/2014/main" id="{BABED2CA-508D-6843-F2D8-CC228C98C606}"/>
              </a:ext>
            </a:extLst>
          </p:cNvPr>
          <p:cNvPicPr>
            <a:picLocks noChangeAspect="1"/>
          </p:cNvPicPr>
          <p:nvPr/>
        </p:nvPicPr>
        <p:blipFill rotWithShape="1">
          <a:blip r:embed="rId4"/>
          <a:srcRect t="19298"/>
          <a:stretch/>
        </p:blipFill>
        <p:spPr>
          <a:xfrm>
            <a:off x="7800201" y="380973"/>
            <a:ext cx="3899614" cy="6511598"/>
          </a:xfrm>
          <a:prstGeom prst="rect">
            <a:avLst/>
          </a:prstGeom>
          <a:ln>
            <a:solidFill>
              <a:schemeClr val="bg1">
                <a:lumMod val="75000"/>
              </a:schemeClr>
            </a:solidFill>
          </a:ln>
        </p:spPr>
      </p:pic>
      <p:sp>
        <p:nvSpPr>
          <p:cNvPr id="11" name="TextBox 10">
            <a:extLst>
              <a:ext uri="{FF2B5EF4-FFF2-40B4-BE49-F238E27FC236}">
                <a16:creationId xmlns:a16="http://schemas.microsoft.com/office/drawing/2014/main" id="{2681FC8E-9262-98AB-696A-05E8143F5679}"/>
              </a:ext>
            </a:extLst>
          </p:cNvPr>
          <p:cNvSpPr txBox="1"/>
          <p:nvPr/>
        </p:nvSpPr>
        <p:spPr>
          <a:xfrm>
            <a:off x="7747133" y="27111"/>
            <a:ext cx="2720809" cy="369332"/>
          </a:xfrm>
          <a:prstGeom prst="rect">
            <a:avLst/>
          </a:prstGeom>
          <a:noFill/>
        </p:spPr>
        <p:txBody>
          <a:bodyPr wrap="none" rtlCol="0">
            <a:spAutoFit/>
          </a:bodyPr>
          <a:lstStyle/>
          <a:p>
            <a:pPr>
              <a:spcBef>
                <a:spcPts val="600"/>
              </a:spcBef>
              <a:spcAft>
                <a:spcPts val="600"/>
              </a:spcAft>
            </a:pPr>
            <a:r>
              <a:rPr lang="en-US" b="1">
                <a:solidFill>
                  <a:schemeClr val="tx1">
                    <a:lumMod val="75000"/>
                    <a:lumOff val="25000"/>
                  </a:schemeClr>
                </a:solidFill>
              </a:rPr>
              <a:t>Other languages identified</a:t>
            </a:r>
            <a:endParaRPr lang="en-SG" b="1">
              <a:solidFill>
                <a:schemeClr val="tx1">
                  <a:lumMod val="75000"/>
                  <a:lumOff val="25000"/>
                </a:schemeClr>
              </a:solidFill>
            </a:endParaRPr>
          </a:p>
        </p:txBody>
      </p:sp>
      <p:pic>
        <p:nvPicPr>
          <p:cNvPr id="9" name="Picture 8">
            <a:extLst>
              <a:ext uri="{FF2B5EF4-FFF2-40B4-BE49-F238E27FC236}">
                <a16:creationId xmlns:a16="http://schemas.microsoft.com/office/drawing/2014/main" id="{9508A978-32EB-62AD-C623-0CF2100A1EA9}"/>
              </a:ext>
            </a:extLst>
          </p:cNvPr>
          <p:cNvPicPr>
            <a:picLocks noChangeAspect="1"/>
          </p:cNvPicPr>
          <p:nvPr/>
        </p:nvPicPr>
        <p:blipFill rotWithShape="1">
          <a:blip r:embed="rId4"/>
          <a:srcRect b="80455"/>
          <a:stretch/>
        </p:blipFill>
        <p:spPr>
          <a:xfrm>
            <a:off x="910338" y="3027368"/>
            <a:ext cx="6212159" cy="2512195"/>
          </a:xfrm>
          <a:prstGeom prst="rect">
            <a:avLst/>
          </a:prstGeom>
          <a:ln>
            <a:solidFill>
              <a:schemeClr val="bg1">
                <a:lumMod val="95000"/>
              </a:schemeClr>
            </a:solidFill>
          </a:ln>
        </p:spPr>
      </p:pic>
      <p:sp>
        <p:nvSpPr>
          <p:cNvPr id="2" name="Slide Number Placeholder 1">
            <a:extLst>
              <a:ext uri="{FF2B5EF4-FFF2-40B4-BE49-F238E27FC236}">
                <a16:creationId xmlns:a16="http://schemas.microsoft.com/office/drawing/2014/main" id="{D90413CD-6577-14C7-C45B-D0AF1C64781E}"/>
              </a:ext>
            </a:extLst>
          </p:cNvPr>
          <p:cNvSpPr>
            <a:spLocks noGrp="1"/>
          </p:cNvSpPr>
          <p:nvPr>
            <p:ph type="sldNum" sz="quarter" idx="12"/>
          </p:nvPr>
        </p:nvSpPr>
        <p:spPr/>
        <p:txBody>
          <a:bodyPr/>
          <a:lstStyle/>
          <a:p>
            <a:fld id="{12BE2F63-B7EF-4841-ABD0-0804B0ABBEFB}" type="slidenum">
              <a:rPr lang="en-SG" smtClean="0"/>
              <a:t>18</a:t>
            </a:fld>
            <a:endParaRPr lang="en-SG"/>
          </a:p>
        </p:txBody>
      </p:sp>
    </p:spTree>
    <p:extLst>
      <p:ext uri="{BB962C8B-B14F-4D97-AF65-F5344CB8AC3E}">
        <p14:creationId xmlns:p14="http://schemas.microsoft.com/office/powerpoint/2010/main" val="38987980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BCEE0E1-0A3F-A765-B43D-51B4E507C007}"/>
              </a:ext>
            </a:extLst>
          </p:cNvPr>
          <p:cNvSpPr/>
          <p:nvPr/>
        </p:nvSpPr>
        <p:spPr>
          <a:xfrm>
            <a:off x="217691" y="1318437"/>
            <a:ext cx="7364819" cy="4749210"/>
          </a:xfrm>
          <a:prstGeom prst="rect">
            <a:avLst/>
          </a:prstGeom>
          <a:solidFill>
            <a:schemeClr val="accent3">
              <a:lumMod val="40000"/>
              <a:lumOff val="6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3FEDAC-F0DA-F074-392B-CBC8FD167F99}"/>
              </a:ext>
            </a:extLst>
          </p:cNvPr>
          <p:cNvSpPr/>
          <p:nvPr/>
        </p:nvSpPr>
        <p:spPr>
          <a:xfrm>
            <a:off x="910337" y="3003379"/>
            <a:ext cx="6212159" cy="253618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89FAD0-2F2B-DC0D-6E27-8021F88488E8}"/>
              </a:ext>
            </a:extLst>
          </p:cNvPr>
          <p:cNvSpPr txBox="1"/>
          <p:nvPr/>
        </p:nvSpPr>
        <p:spPr>
          <a:xfrm>
            <a:off x="555918" y="1646298"/>
            <a:ext cx="4614020" cy="1231106"/>
          </a:xfrm>
          <a:prstGeom prst="rect">
            <a:avLst/>
          </a:prstGeom>
          <a:noFill/>
        </p:spPr>
        <p:txBody>
          <a:bodyPr wrap="none" rtlCol="0">
            <a:spAutoFit/>
          </a:bodyPr>
          <a:lstStyle/>
          <a:p>
            <a:pPr marL="285750" indent="-285750">
              <a:spcBef>
                <a:spcPts val="600"/>
              </a:spcBef>
              <a:spcAft>
                <a:spcPts val="600"/>
              </a:spcAft>
              <a:buFont typeface="Arial" panose="020B0604020202020204" pitchFamily="34" charset="0"/>
              <a:buChar char="•"/>
            </a:pPr>
            <a:r>
              <a:rPr lang="en-US">
                <a:solidFill>
                  <a:schemeClr val="tx1">
                    <a:lumMod val="75000"/>
                    <a:lumOff val="25000"/>
                  </a:schemeClr>
                </a:solidFill>
              </a:rPr>
              <a:t>Total Review Count: </a:t>
            </a:r>
            <a:r>
              <a:rPr lang="en-US" b="1">
                <a:solidFill>
                  <a:schemeClr val="tx1">
                    <a:lumMod val="75000"/>
                    <a:lumOff val="25000"/>
                  </a:schemeClr>
                </a:solidFill>
              </a:rPr>
              <a:t>727,601</a:t>
            </a:r>
          </a:p>
          <a:p>
            <a:pPr marL="285750" indent="-285750">
              <a:spcBef>
                <a:spcPts val="600"/>
              </a:spcBef>
              <a:spcAft>
                <a:spcPts val="600"/>
              </a:spcAft>
              <a:buFont typeface="Arial" panose="020B0604020202020204" pitchFamily="34" charset="0"/>
              <a:buChar char="•"/>
            </a:pPr>
            <a:r>
              <a:rPr lang="en-US">
                <a:solidFill>
                  <a:schemeClr val="tx1">
                    <a:lumMod val="75000"/>
                    <a:lumOff val="25000"/>
                  </a:schemeClr>
                </a:solidFill>
              </a:rPr>
              <a:t>Distinct language identified</a:t>
            </a:r>
            <a:r>
              <a:rPr lang="en-US" b="1">
                <a:solidFill>
                  <a:schemeClr val="tx1">
                    <a:lumMod val="75000"/>
                    <a:lumOff val="25000"/>
                  </a:schemeClr>
                </a:solidFill>
              </a:rPr>
              <a:t>: 56 </a:t>
            </a:r>
            <a:r>
              <a:rPr lang="en-US" i="1">
                <a:solidFill>
                  <a:schemeClr val="tx1">
                    <a:lumMod val="75000"/>
                    <a:lumOff val="25000"/>
                  </a:schemeClr>
                </a:solidFill>
              </a:rPr>
              <a:t>(1 unknown)</a:t>
            </a:r>
          </a:p>
          <a:p>
            <a:pPr marL="285750" indent="-285750">
              <a:spcBef>
                <a:spcPts val="600"/>
              </a:spcBef>
              <a:spcAft>
                <a:spcPts val="600"/>
              </a:spcAft>
              <a:buFont typeface="Arial" panose="020B0604020202020204" pitchFamily="34" charset="0"/>
              <a:buChar char="•"/>
            </a:pPr>
            <a:r>
              <a:rPr lang="en-US">
                <a:solidFill>
                  <a:schemeClr val="tx1">
                    <a:lumMod val="75000"/>
                    <a:lumOff val="25000"/>
                  </a:schemeClr>
                </a:solidFill>
              </a:rPr>
              <a:t>Top 10 languages: </a:t>
            </a:r>
            <a:endParaRPr lang="en-SG">
              <a:solidFill>
                <a:schemeClr val="tx1">
                  <a:lumMod val="75000"/>
                  <a:lumOff val="25000"/>
                </a:schemeClr>
              </a:solidFill>
            </a:endParaRPr>
          </a:p>
        </p:txBody>
      </p:sp>
      <p:sp>
        <p:nvSpPr>
          <p:cNvPr id="8" name="TextBox 7">
            <a:extLst>
              <a:ext uri="{FF2B5EF4-FFF2-40B4-BE49-F238E27FC236}">
                <a16:creationId xmlns:a16="http://schemas.microsoft.com/office/drawing/2014/main" id="{AE62F35B-2CD3-0D29-A6FD-16408B3466BC}"/>
              </a:ext>
            </a:extLst>
          </p:cNvPr>
          <p:cNvSpPr txBox="1"/>
          <p:nvPr/>
        </p:nvSpPr>
        <p:spPr>
          <a:xfrm>
            <a:off x="185224" y="50593"/>
            <a:ext cx="5311839" cy="769441"/>
          </a:xfrm>
          <a:prstGeom prst="rect">
            <a:avLst/>
          </a:prstGeom>
          <a:noFill/>
        </p:spPr>
        <p:txBody>
          <a:bodyPr wrap="none" rtlCol="0">
            <a:spAutoFit/>
          </a:bodyPr>
          <a:lstStyle/>
          <a:p>
            <a:r>
              <a:rPr lang="en-US" sz="2800">
                <a:solidFill>
                  <a:schemeClr val="tx1">
                    <a:lumMod val="75000"/>
                    <a:lumOff val="25000"/>
                  </a:schemeClr>
                </a:solidFill>
              </a:rPr>
              <a:t>Detect Language using </a:t>
            </a:r>
            <a:r>
              <a:rPr lang="en-US" sz="2800" err="1">
                <a:hlinkClick r:id="rId3"/>
              </a:rPr>
              <a:t>langdetect</a:t>
            </a:r>
            <a:endParaRPr lang="en-US" sz="2800"/>
          </a:p>
          <a:p>
            <a:r>
              <a:rPr lang="en-US" sz="1600" i="1">
                <a:solidFill>
                  <a:schemeClr val="tx1">
                    <a:lumMod val="50000"/>
                    <a:lumOff val="50000"/>
                  </a:schemeClr>
                </a:solidFill>
              </a:rPr>
              <a:t>Python library used for language detection and identification</a:t>
            </a:r>
            <a:endParaRPr lang="en-SG" sz="1600" i="1">
              <a:solidFill>
                <a:schemeClr val="tx1">
                  <a:lumMod val="50000"/>
                  <a:lumOff val="50000"/>
                </a:schemeClr>
              </a:solidFill>
            </a:endParaRPr>
          </a:p>
        </p:txBody>
      </p:sp>
      <p:pic>
        <p:nvPicPr>
          <p:cNvPr id="9" name="Picture 8">
            <a:extLst>
              <a:ext uri="{FF2B5EF4-FFF2-40B4-BE49-F238E27FC236}">
                <a16:creationId xmlns:a16="http://schemas.microsoft.com/office/drawing/2014/main" id="{9508A978-32EB-62AD-C623-0CF2100A1EA9}"/>
              </a:ext>
            </a:extLst>
          </p:cNvPr>
          <p:cNvPicPr>
            <a:picLocks noChangeAspect="1"/>
          </p:cNvPicPr>
          <p:nvPr/>
        </p:nvPicPr>
        <p:blipFill rotWithShape="1">
          <a:blip r:embed="rId4"/>
          <a:srcRect b="80455"/>
          <a:stretch/>
        </p:blipFill>
        <p:spPr>
          <a:xfrm>
            <a:off x="910338" y="3027368"/>
            <a:ext cx="6212159" cy="2512195"/>
          </a:xfrm>
          <a:prstGeom prst="rect">
            <a:avLst/>
          </a:prstGeom>
          <a:ln>
            <a:solidFill>
              <a:schemeClr val="bg1">
                <a:lumMod val="95000"/>
              </a:schemeClr>
            </a:solidFill>
          </a:ln>
        </p:spPr>
      </p:pic>
      <p:pic>
        <p:nvPicPr>
          <p:cNvPr id="6" name="Picture 5">
            <a:extLst>
              <a:ext uri="{FF2B5EF4-FFF2-40B4-BE49-F238E27FC236}">
                <a16:creationId xmlns:a16="http://schemas.microsoft.com/office/drawing/2014/main" id="{71C978E2-8B48-B0D6-71AE-D7F5C368219E}"/>
              </a:ext>
            </a:extLst>
          </p:cNvPr>
          <p:cNvPicPr>
            <a:picLocks noChangeAspect="1"/>
          </p:cNvPicPr>
          <p:nvPr/>
        </p:nvPicPr>
        <p:blipFill>
          <a:blip r:embed="rId5"/>
          <a:stretch>
            <a:fillRect/>
          </a:stretch>
        </p:blipFill>
        <p:spPr>
          <a:xfrm>
            <a:off x="384989" y="911182"/>
            <a:ext cx="7008378" cy="5643222"/>
          </a:xfrm>
          <a:prstGeom prst="rect">
            <a:avLst/>
          </a:prstGeom>
          <a:ln w="38100">
            <a:solidFill>
              <a:srgbClr val="00B050"/>
            </a:solidFill>
          </a:ln>
        </p:spPr>
      </p:pic>
      <p:sp>
        <p:nvSpPr>
          <p:cNvPr id="2" name="Slide Number Placeholder 1">
            <a:extLst>
              <a:ext uri="{FF2B5EF4-FFF2-40B4-BE49-F238E27FC236}">
                <a16:creationId xmlns:a16="http://schemas.microsoft.com/office/drawing/2014/main" id="{54D50D06-F74E-E341-CE9D-DF2E06B1D6E2}"/>
              </a:ext>
            </a:extLst>
          </p:cNvPr>
          <p:cNvSpPr>
            <a:spLocks noGrp="1"/>
          </p:cNvSpPr>
          <p:nvPr>
            <p:ph type="sldNum" sz="quarter" idx="12"/>
          </p:nvPr>
        </p:nvSpPr>
        <p:spPr/>
        <p:txBody>
          <a:bodyPr/>
          <a:lstStyle/>
          <a:p>
            <a:fld id="{12BE2F63-B7EF-4841-ABD0-0804B0ABBEFB}" type="slidenum">
              <a:rPr lang="en-SG" smtClean="0"/>
              <a:t>19</a:t>
            </a:fld>
            <a:endParaRPr lang="en-SG"/>
          </a:p>
        </p:txBody>
      </p:sp>
    </p:spTree>
    <p:extLst>
      <p:ext uri="{BB962C8B-B14F-4D97-AF65-F5344CB8AC3E}">
        <p14:creationId xmlns:p14="http://schemas.microsoft.com/office/powerpoint/2010/main" val="8795864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DDC35F-D207-2449-BBFE-DE2A77C1A034}"/>
              </a:ext>
            </a:extLst>
          </p:cNvPr>
          <p:cNvSpPr txBox="1"/>
          <p:nvPr/>
        </p:nvSpPr>
        <p:spPr>
          <a:xfrm>
            <a:off x="2896708" y="1165512"/>
            <a:ext cx="7794610" cy="4893647"/>
          </a:xfrm>
          <a:prstGeom prst="rect">
            <a:avLst/>
          </a:prstGeom>
          <a:noFill/>
        </p:spPr>
        <p:txBody>
          <a:bodyPr wrap="square" lIns="91440" tIns="45720" rIns="91440" bIns="45720" anchor="t">
            <a:spAutoFit/>
          </a:bodyPr>
          <a:lstStyle/>
          <a:p>
            <a:pPr algn="l">
              <a:buFont typeface="+mj-lt"/>
              <a:buAutoNum type="arabicPeriod"/>
            </a:pPr>
            <a:r>
              <a:rPr lang="en-US" sz="2400" b="1" i="0" dirty="0">
                <a:effectLst/>
                <a:latin typeface="Söhne"/>
              </a:rPr>
              <a:t>Introduction &amp; Data Ingestion</a:t>
            </a:r>
          </a:p>
          <a:p>
            <a:pPr marL="742950" lvl="1" indent="-285750" algn="l">
              <a:buFont typeface="Arial" panose="020B0604020202020204" pitchFamily="34" charset="0"/>
              <a:buChar char="•"/>
            </a:pPr>
            <a:endParaRPr lang="en-US" sz="2400" b="0" i="0">
              <a:effectLst/>
              <a:latin typeface="Söhne"/>
            </a:endParaRPr>
          </a:p>
          <a:p>
            <a:pPr marL="742950" lvl="1" indent="-285750" algn="l">
              <a:buFont typeface="Arial" panose="020B0604020202020204" pitchFamily="34" charset="0"/>
              <a:buChar char="•"/>
            </a:pPr>
            <a:endParaRPr lang="en-US" sz="2400" b="0" i="0">
              <a:effectLst/>
              <a:latin typeface="Söhne"/>
            </a:endParaRPr>
          </a:p>
          <a:p>
            <a:pPr algn="l">
              <a:buFont typeface="+mj-lt"/>
              <a:buAutoNum type="arabicPeriod"/>
            </a:pPr>
            <a:r>
              <a:rPr lang="en-US" sz="2400" b="1" i="0" dirty="0">
                <a:effectLst/>
                <a:latin typeface="Söhne"/>
              </a:rPr>
              <a:t>Batch Data Processing &amp; Storage</a:t>
            </a:r>
          </a:p>
          <a:p>
            <a:pPr lvl="1" algn="l"/>
            <a:endParaRPr lang="en-US" sz="2400">
              <a:latin typeface="Söhne"/>
            </a:endParaRPr>
          </a:p>
          <a:p>
            <a:pPr lvl="1" algn="l"/>
            <a:endParaRPr lang="en-US" sz="2400" b="0" i="0">
              <a:effectLst/>
              <a:latin typeface="Söhne"/>
            </a:endParaRPr>
          </a:p>
          <a:p>
            <a:pPr algn="l">
              <a:buFont typeface="+mj-lt"/>
              <a:buAutoNum type="arabicPeriod"/>
            </a:pPr>
            <a:r>
              <a:rPr lang="en-US" sz="2400" b="1" i="0" dirty="0">
                <a:effectLst/>
                <a:latin typeface="Söhne"/>
              </a:rPr>
              <a:t>Machine Learning Model Integration (RCS)</a:t>
            </a:r>
          </a:p>
          <a:p>
            <a:pPr lvl="1" algn="l"/>
            <a:endParaRPr lang="en-US" sz="2400" b="0" i="0">
              <a:effectLst/>
              <a:latin typeface="Söhne"/>
            </a:endParaRPr>
          </a:p>
          <a:p>
            <a:pPr marL="742950" lvl="1" indent="-285750" algn="l">
              <a:buFont typeface="Arial" panose="020B0604020202020204" pitchFamily="34" charset="0"/>
              <a:buChar char="•"/>
            </a:pPr>
            <a:endParaRPr lang="en-US" sz="2400" b="0" i="0">
              <a:effectLst/>
              <a:latin typeface="Söhne"/>
            </a:endParaRPr>
          </a:p>
          <a:p>
            <a:pPr>
              <a:buFont typeface="+mj-lt"/>
              <a:buAutoNum type="arabicPeriod"/>
            </a:pPr>
            <a:r>
              <a:rPr lang="en-US" sz="2400" b="1" i="0" dirty="0">
                <a:effectLst/>
                <a:latin typeface="Söhne"/>
              </a:rPr>
              <a:t>Connectivity to </a:t>
            </a:r>
            <a:r>
              <a:rPr lang="en-US" sz="2400" b="1" dirty="0">
                <a:latin typeface="Söhne"/>
              </a:rPr>
              <a:t>Power BI</a:t>
            </a:r>
            <a:r>
              <a:rPr lang="en-US" sz="2400" b="1" i="0" dirty="0">
                <a:effectLst/>
                <a:latin typeface="Söhne"/>
              </a:rPr>
              <a:t> &amp; Dashboard Visualizations</a:t>
            </a:r>
          </a:p>
          <a:p>
            <a:pPr lvl="1" algn="l"/>
            <a:endParaRPr lang="en-US" sz="2400" b="0" i="0">
              <a:effectLst/>
              <a:latin typeface="Söhne"/>
            </a:endParaRPr>
          </a:p>
          <a:p>
            <a:pPr marL="742950" lvl="1" indent="-285750" algn="l">
              <a:buFont typeface="Arial" panose="020B0604020202020204" pitchFamily="34" charset="0"/>
              <a:buChar char="•"/>
            </a:pPr>
            <a:endParaRPr lang="en-US" sz="2400" b="0" i="0">
              <a:effectLst/>
              <a:latin typeface="Söhne"/>
            </a:endParaRPr>
          </a:p>
          <a:p>
            <a:pPr algn="l">
              <a:buFont typeface="+mj-lt"/>
              <a:buAutoNum type="arabicPeriod"/>
            </a:pPr>
            <a:r>
              <a:rPr lang="en-US" sz="2400" b="1" i="0" dirty="0">
                <a:effectLst/>
                <a:latin typeface="Söhne"/>
              </a:rPr>
              <a:t>Monitoring, Logging, Conclusion/Retrospective</a:t>
            </a:r>
          </a:p>
        </p:txBody>
      </p:sp>
      <p:grpSp>
        <p:nvGrpSpPr>
          <p:cNvPr id="22" name="Group 21">
            <a:extLst>
              <a:ext uri="{FF2B5EF4-FFF2-40B4-BE49-F238E27FC236}">
                <a16:creationId xmlns:a16="http://schemas.microsoft.com/office/drawing/2014/main" id="{ED7381A5-76C0-C587-50AA-0E1F8F89078C}"/>
              </a:ext>
            </a:extLst>
          </p:cNvPr>
          <p:cNvGrpSpPr/>
          <p:nvPr/>
        </p:nvGrpSpPr>
        <p:grpSpPr>
          <a:xfrm>
            <a:off x="1891563" y="2003533"/>
            <a:ext cx="914400" cy="914400"/>
            <a:chOff x="1478995" y="799288"/>
            <a:chExt cx="914400" cy="914400"/>
          </a:xfrm>
        </p:grpSpPr>
        <p:pic>
          <p:nvPicPr>
            <p:cNvPr id="9" name="Graphic 8" descr="Male profile with solid fill">
              <a:extLst>
                <a:ext uri="{FF2B5EF4-FFF2-40B4-BE49-F238E27FC236}">
                  <a16:creationId xmlns:a16="http://schemas.microsoft.com/office/drawing/2014/main" id="{39BB26B7-5CF5-1E8F-75F5-1CB4F3AA22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8995" y="799288"/>
              <a:ext cx="914400" cy="914400"/>
            </a:xfrm>
            <a:prstGeom prst="rect">
              <a:avLst/>
            </a:prstGeom>
          </p:spPr>
        </p:pic>
        <p:sp>
          <p:nvSpPr>
            <p:cNvPr id="16" name="TextBox 15">
              <a:extLst>
                <a:ext uri="{FF2B5EF4-FFF2-40B4-BE49-F238E27FC236}">
                  <a16:creationId xmlns:a16="http://schemas.microsoft.com/office/drawing/2014/main" id="{CA9565C2-697D-4476-78B5-94C17ADFD924}"/>
                </a:ext>
              </a:extLst>
            </p:cNvPr>
            <p:cNvSpPr txBox="1"/>
            <p:nvPr/>
          </p:nvSpPr>
          <p:spPr>
            <a:xfrm>
              <a:off x="1657112" y="1290268"/>
              <a:ext cx="558166" cy="307777"/>
            </a:xfrm>
            <a:prstGeom prst="rect">
              <a:avLst/>
            </a:prstGeom>
            <a:noFill/>
          </p:spPr>
          <p:txBody>
            <a:bodyPr wrap="none" rtlCol="0">
              <a:spAutoFit/>
            </a:bodyPr>
            <a:lstStyle/>
            <a:p>
              <a:r>
                <a:rPr lang="en-US" sz="1400" b="1"/>
                <a:t>Mich</a:t>
              </a:r>
              <a:endParaRPr lang="en-SG" sz="1400" b="1"/>
            </a:p>
          </p:txBody>
        </p:sp>
      </p:grpSp>
      <p:grpSp>
        <p:nvGrpSpPr>
          <p:cNvPr id="23" name="Group 22">
            <a:extLst>
              <a:ext uri="{FF2B5EF4-FFF2-40B4-BE49-F238E27FC236}">
                <a16:creationId xmlns:a16="http://schemas.microsoft.com/office/drawing/2014/main" id="{E20E4ED7-BB0E-872C-81BD-17333689C40B}"/>
              </a:ext>
            </a:extLst>
          </p:cNvPr>
          <p:cNvGrpSpPr/>
          <p:nvPr/>
        </p:nvGrpSpPr>
        <p:grpSpPr>
          <a:xfrm>
            <a:off x="1891563" y="4245511"/>
            <a:ext cx="914400" cy="914400"/>
            <a:chOff x="445821" y="799288"/>
            <a:chExt cx="914400" cy="914400"/>
          </a:xfrm>
        </p:grpSpPr>
        <p:pic>
          <p:nvPicPr>
            <p:cNvPr id="10" name="Graphic 9" descr="Male profile with solid fill">
              <a:extLst>
                <a:ext uri="{FF2B5EF4-FFF2-40B4-BE49-F238E27FC236}">
                  <a16:creationId xmlns:a16="http://schemas.microsoft.com/office/drawing/2014/main" id="{619122EC-D2C3-2A05-6B70-0807E37C57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821" y="799288"/>
              <a:ext cx="914400" cy="914400"/>
            </a:xfrm>
            <a:prstGeom prst="rect">
              <a:avLst/>
            </a:prstGeom>
          </p:spPr>
        </p:pic>
        <p:sp>
          <p:nvSpPr>
            <p:cNvPr id="17" name="TextBox 16">
              <a:extLst>
                <a:ext uri="{FF2B5EF4-FFF2-40B4-BE49-F238E27FC236}">
                  <a16:creationId xmlns:a16="http://schemas.microsoft.com/office/drawing/2014/main" id="{66775FCF-D471-D6B1-37FF-9501736F0F7A}"/>
                </a:ext>
              </a:extLst>
            </p:cNvPr>
            <p:cNvSpPr txBox="1"/>
            <p:nvPr/>
          </p:nvSpPr>
          <p:spPr>
            <a:xfrm>
              <a:off x="682448" y="1290269"/>
              <a:ext cx="441146" cy="307777"/>
            </a:xfrm>
            <a:prstGeom prst="rect">
              <a:avLst/>
            </a:prstGeom>
            <a:noFill/>
          </p:spPr>
          <p:txBody>
            <a:bodyPr wrap="none" rtlCol="0">
              <a:spAutoFit/>
            </a:bodyPr>
            <a:lstStyle/>
            <a:p>
              <a:r>
                <a:rPr lang="en-US" sz="1400" b="1"/>
                <a:t>WY</a:t>
              </a:r>
              <a:endParaRPr lang="en-SG" sz="1400" b="1"/>
            </a:p>
          </p:txBody>
        </p:sp>
      </p:grpSp>
      <p:grpSp>
        <p:nvGrpSpPr>
          <p:cNvPr id="21" name="Group 20">
            <a:extLst>
              <a:ext uri="{FF2B5EF4-FFF2-40B4-BE49-F238E27FC236}">
                <a16:creationId xmlns:a16="http://schemas.microsoft.com/office/drawing/2014/main" id="{2DCD1269-59FE-4188-3354-F1A19D6E8696}"/>
              </a:ext>
            </a:extLst>
          </p:cNvPr>
          <p:cNvGrpSpPr/>
          <p:nvPr/>
        </p:nvGrpSpPr>
        <p:grpSpPr>
          <a:xfrm>
            <a:off x="1891563" y="882544"/>
            <a:ext cx="914400" cy="914400"/>
            <a:chOff x="2406786" y="799288"/>
            <a:chExt cx="914400" cy="914400"/>
          </a:xfrm>
        </p:grpSpPr>
        <p:pic>
          <p:nvPicPr>
            <p:cNvPr id="11" name="Graphic 10" descr="Male profile with solid fill">
              <a:extLst>
                <a:ext uri="{FF2B5EF4-FFF2-40B4-BE49-F238E27FC236}">
                  <a16:creationId xmlns:a16="http://schemas.microsoft.com/office/drawing/2014/main" id="{559A274A-9EFB-56F7-54DE-41AC9673FC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06786" y="799288"/>
              <a:ext cx="914400" cy="914400"/>
            </a:xfrm>
            <a:prstGeom prst="rect">
              <a:avLst/>
            </a:prstGeom>
          </p:spPr>
        </p:pic>
        <p:sp>
          <p:nvSpPr>
            <p:cNvPr id="18" name="TextBox 17">
              <a:extLst>
                <a:ext uri="{FF2B5EF4-FFF2-40B4-BE49-F238E27FC236}">
                  <a16:creationId xmlns:a16="http://schemas.microsoft.com/office/drawing/2014/main" id="{CB554CC3-A4D6-FDD4-69F0-45E2CC0F0492}"/>
                </a:ext>
              </a:extLst>
            </p:cNvPr>
            <p:cNvSpPr txBox="1"/>
            <p:nvPr/>
          </p:nvSpPr>
          <p:spPr>
            <a:xfrm>
              <a:off x="2632673" y="1290270"/>
              <a:ext cx="462627" cy="307777"/>
            </a:xfrm>
            <a:prstGeom prst="rect">
              <a:avLst/>
            </a:prstGeom>
            <a:noFill/>
          </p:spPr>
          <p:txBody>
            <a:bodyPr wrap="none" rtlCol="0">
              <a:spAutoFit/>
            </a:bodyPr>
            <a:lstStyle/>
            <a:p>
              <a:r>
                <a:rPr lang="en-US" sz="1400" b="1"/>
                <a:t>Roy</a:t>
              </a:r>
              <a:endParaRPr lang="en-SG" sz="1400" b="1"/>
            </a:p>
          </p:txBody>
        </p:sp>
      </p:grpSp>
      <p:sp>
        <p:nvSpPr>
          <p:cNvPr id="24" name="TextBox 23">
            <a:extLst>
              <a:ext uri="{FF2B5EF4-FFF2-40B4-BE49-F238E27FC236}">
                <a16:creationId xmlns:a16="http://schemas.microsoft.com/office/drawing/2014/main" id="{89C381AA-D644-7429-ECB5-292CFD1B6CF2}"/>
              </a:ext>
            </a:extLst>
          </p:cNvPr>
          <p:cNvSpPr txBox="1"/>
          <p:nvPr/>
        </p:nvSpPr>
        <p:spPr>
          <a:xfrm>
            <a:off x="3959255" y="94493"/>
            <a:ext cx="4273490" cy="523220"/>
          </a:xfrm>
          <a:prstGeom prst="rect">
            <a:avLst/>
          </a:prstGeom>
          <a:noFill/>
        </p:spPr>
        <p:txBody>
          <a:bodyPr wrap="square">
            <a:spAutoFit/>
          </a:bodyPr>
          <a:lstStyle/>
          <a:p>
            <a:pPr algn="ctr"/>
            <a:r>
              <a:rPr lang="en-US" sz="2800" b="1" i="0" u="sng">
                <a:effectLst/>
                <a:latin typeface="Söhne"/>
              </a:rPr>
              <a:t>Presentation Outline</a:t>
            </a:r>
            <a:endParaRPr lang="en-US" sz="2800" b="0" i="0" u="sng">
              <a:effectLst/>
              <a:latin typeface="Söhne"/>
            </a:endParaRPr>
          </a:p>
        </p:txBody>
      </p:sp>
      <p:grpSp>
        <p:nvGrpSpPr>
          <p:cNvPr id="25" name="Group 24">
            <a:extLst>
              <a:ext uri="{FF2B5EF4-FFF2-40B4-BE49-F238E27FC236}">
                <a16:creationId xmlns:a16="http://schemas.microsoft.com/office/drawing/2014/main" id="{F43CC533-3A1D-0948-237F-73B49C3DFEF0}"/>
              </a:ext>
            </a:extLst>
          </p:cNvPr>
          <p:cNvGrpSpPr/>
          <p:nvPr/>
        </p:nvGrpSpPr>
        <p:grpSpPr>
          <a:xfrm>
            <a:off x="1891563" y="5366500"/>
            <a:ext cx="914400" cy="914400"/>
            <a:chOff x="2135611" y="2018489"/>
            <a:chExt cx="914400" cy="914400"/>
          </a:xfrm>
        </p:grpSpPr>
        <p:pic>
          <p:nvPicPr>
            <p:cNvPr id="26" name="Graphic 25" descr="Female Profile with solid fill">
              <a:extLst>
                <a:ext uri="{FF2B5EF4-FFF2-40B4-BE49-F238E27FC236}">
                  <a16:creationId xmlns:a16="http://schemas.microsoft.com/office/drawing/2014/main" id="{AE7BBFAC-50B1-A880-A876-35EFDBEAA4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35611" y="2018489"/>
              <a:ext cx="914400" cy="914400"/>
            </a:xfrm>
            <a:prstGeom prst="rect">
              <a:avLst/>
            </a:prstGeom>
          </p:spPr>
        </p:pic>
        <p:sp>
          <p:nvSpPr>
            <p:cNvPr id="27" name="TextBox 26">
              <a:extLst>
                <a:ext uri="{FF2B5EF4-FFF2-40B4-BE49-F238E27FC236}">
                  <a16:creationId xmlns:a16="http://schemas.microsoft.com/office/drawing/2014/main" id="{2B08BA9E-48EA-E214-FBCE-76079574ADEC}"/>
                </a:ext>
              </a:extLst>
            </p:cNvPr>
            <p:cNvSpPr txBox="1"/>
            <p:nvPr/>
          </p:nvSpPr>
          <p:spPr>
            <a:xfrm>
              <a:off x="2361818" y="2508003"/>
              <a:ext cx="461986" cy="307777"/>
            </a:xfrm>
            <a:prstGeom prst="rect">
              <a:avLst/>
            </a:prstGeom>
            <a:noFill/>
          </p:spPr>
          <p:txBody>
            <a:bodyPr wrap="none" rtlCol="0">
              <a:spAutoFit/>
            </a:bodyPr>
            <a:lstStyle/>
            <a:p>
              <a:r>
                <a:rPr lang="en-US" sz="1400" b="1"/>
                <a:t>WD</a:t>
              </a:r>
              <a:endParaRPr lang="en-SG" sz="1400" b="1"/>
            </a:p>
          </p:txBody>
        </p:sp>
      </p:grpSp>
      <p:grpSp>
        <p:nvGrpSpPr>
          <p:cNvPr id="28" name="Group 27">
            <a:extLst>
              <a:ext uri="{FF2B5EF4-FFF2-40B4-BE49-F238E27FC236}">
                <a16:creationId xmlns:a16="http://schemas.microsoft.com/office/drawing/2014/main" id="{8EF4C60A-5E8E-B5FF-2FD8-8E77CCBF7882}"/>
              </a:ext>
            </a:extLst>
          </p:cNvPr>
          <p:cNvGrpSpPr/>
          <p:nvPr/>
        </p:nvGrpSpPr>
        <p:grpSpPr>
          <a:xfrm>
            <a:off x="1891563" y="3124522"/>
            <a:ext cx="914400" cy="914400"/>
            <a:chOff x="873029" y="2018489"/>
            <a:chExt cx="914400" cy="914400"/>
          </a:xfrm>
        </p:grpSpPr>
        <p:pic>
          <p:nvPicPr>
            <p:cNvPr id="29" name="Graphic 28" descr="Female Profile with solid fill">
              <a:extLst>
                <a:ext uri="{FF2B5EF4-FFF2-40B4-BE49-F238E27FC236}">
                  <a16:creationId xmlns:a16="http://schemas.microsoft.com/office/drawing/2014/main" id="{C8031BD0-F19A-7347-82AD-F06B08192B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3029" y="2018489"/>
              <a:ext cx="914400" cy="914400"/>
            </a:xfrm>
            <a:prstGeom prst="rect">
              <a:avLst/>
            </a:prstGeom>
          </p:spPr>
        </p:pic>
        <p:sp>
          <p:nvSpPr>
            <p:cNvPr id="30" name="TextBox 29">
              <a:extLst>
                <a:ext uri="{FF2B5EF4-FFF2-40B4-BE49-F238E27FC236}">
                  <a16:creationId xmlns:a16="http://schemas.microsoft.com/office/drawing/2014/main" id="{6180BC3C-2186-5E39-9D1E-FEBFC4887962}"/>
                </a:ext>
              </a:extLst>
            </p:cNvPr>
            <p:cNvSpPr txBox="1"/>
            <p:nvPr/>
          </p:nvSpPr>
          <p:spPr>
            <a:xfrm>
              <a:off x="1112862" y="2508003"/>
              <a:ext cx="434734" cy="307777"/>
            </a:xfrm>
            <a:prstGeom prst="rect">
              <a:avLst/>
            </a:prstGeom>
            <a:noFill/>
          </p:spPr>
          <p:txBody>
            <a:bodyPr wrap="none" rtlCol="0">
              <a:spAutoFit/>
            </a:bodyPr>
            <a:lstStyle/>
            <a:p>
              <a:r>
                <a:rPr lang="en-US" sz="1400" b="1"/>
                <a:t>MC</a:t>
              </a:r>
              <a:endParaRPr lang="en-SG" sz="1400" b="1"/>
            </a:p>
          </p:txBody>
        </p:sp>
      </p:grpSp>
      <p:pic>
        <p:nvPicPr>
          <p:cNvPr id="1026" name="Picture 2" descr="Red recording icon illustration 5083254 Vector Art at Vecteezy">
            <a:extLst>
              <a:ext uri="{FF2B5EF4-FFF2-40B4-BE49-F238E27FC236}">
                <a16:creationId xmlns:a16="http://schemas.microsoft.com/office/drawing/2014/main" id="{AF18DDCC-5239-6E06-57C6-BCE59769A14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1477" t="25115" r="20780" b="25692"/>
          <a:stretch/>
        </p:blipFill>
        <p:spPr bwMode="auto">
          <a:xfrm>
            <a:off x="1101646" y="5664658"/>
            <a:ext cx="748601" cy="38271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F325FAF-5EF8-A875-3FC4-EDD49282E4FE}"/>
              </a:ext>
            </a:extLst>
          </p:cNvPr>
          <p:cNvSpPr>
            <a:spLocks noGrp="1"/>
          </p:cNvSpPr>
          <p:nvPr>
            <p:ph type="sldNum" sz="quarter" idx="12"/>
          </p:nvPr>
        </p:nvSpPr>
        <p:spPr/>
        <p:txBody>
          <a:bodyPr/>
          <a:lstStyle/>
          <a:p>
            <a:fld id="{12BE2F63-B7EF-4841-ABD0-0804B0ABBEFB}" type="slidenum">
              <a:rPr lang="en-SG" smtClean="0"/>
              <a:t>2</a:t>
            </a:fld>
            <a:endParaRPr lang="en-SG"/>
          </a:p>
        </p:txBody>
      </p:sp>
    </p:spTree>
    <p:extLst>
      <p:ext uri="{BB962C8B-B14F-4D97-AF65-F5344CB8AC3E}">
        <p14:creationId xmlns:p14="http://schemas.microsoft.com/office/powerpoint/2010/main" val="1257020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BCEE0E1-0A3F-A765-B43D-51B4E507C007}"/>
              </a:ext>
            </a:extLst>
          </p:cNvPr>
          <p:cNvSpPr/>
          <p:nvPr/>
        </p:nvSpPr>
        <p:spPr>
          <a:xfrm>
            <a:off x="217691" y="1318437"/>
            <a:ext cx="7364819" cy="4749210"/>
          </a:xfrm>
          <a:prstGeom prst="rect">
            <a:avLst/>
          </a:prstGeom>
          <a:solidFill>
            <a:schemeClr val="accent3">
              <a:lumMod val="40000"/>
              <a:lumOff val="6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3FEDAC-F0DA-F074-392B-CBC8FD167F99}"/>
              </a:ext>
            </a:extLst>
          </p:cNvPr>
          <p:cNvSpPr/>
          <p:nvPr/>
        </p:nvSpPr>
        <p:spPr>
          <a:xfrm>
            <a:off x="910337" y="3003379"/>
            <a:ext cx="6212159" cy="2536184"/>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89FAD0-2F2B-DC0D-6E27-8021F88488E8}"/>
              </a:ext>
            </a:extLst>
          </p:cNvPr>
          <p:cNvSpPr txBox="1"/>
          <p:nvPr/>
        </p:nvSpPr>
        <p:spPr>
          <a:xfrm>
            <a:off x="555918" y="1646298"/>
            <a:ext cx="4614020" cy="1231106"/>
          </a:xfrm>
          <a:prstGeom prst="rect">
            <a:avLst/>
          </a:prstGeom>
          <a:noFill/>
        </p:spPr>
        <p:txBody>
          <a:bodyPr wrap="none" rtlCol="0">
            <a:spAutoFit/>
          </a:bodyPr>
          <a:lstStyle/>
          <a:p>
            <a:pPr marL="285750" indent="-285750">
              <a:spcBef>
                <a:spcPts val="600"/>
              </a:spcBef>
              <a:spcAft>
                <a:spcPts val="600"/>
              </a:spcAft>
              <a:buFont typeface="Arial" panose="020B0604020202020204" pitchFamily="34" charset="0"/>
              <a:buChar char="•"/>
            </a:pPr>
            <a:r>
              <a:rPr lang="en-US">
                <a:solidFill>
                  <a:schemeClr val="tx1">
                    <a:lumMod val="75000"/>
                    <a:lumOff val="25000"/>
                  </a:schemeClr>
                </a:solidFill>
              </a:rPr>
              <a:t>Total Review Count: </a:t>
            </a:r>
            <a:r>
              <a:rPr lang="en-US" b="1">
                <a:solidFill>
                  <a:schemeClr val="tx1">
                    <a:lumMod val="75000"/>
                    <a:lumOff val="25000"/>
                  </a:schemeClr>
                </a:solidFill>
              </a:rPr>
              <a:t>727,601</a:t>
            </a:r>
          </a:p>
          <a:p>
            <a:pPr marL="285750" indent="-285750">
              <a:spcBef>
                <a:spcPts val="600"/>
              </a:spcBef>
              <a:spcAft>
                <a:spcPts val="600"/>
              </a:spcAft>
              <a:buFont typeface="Arial" panose="020B0604020202020204" pitchFamily="34" charset="0"/>
              <a:buChar char="•"/>
            </a:pPr>
            <a:r>
              <a:rPr lang="en-US">
                <a:solidFill>
                  <a:schemeClr val="tx1">
                    <a:lumMod val="75000"/>
                    <a:lumOff val="25000"/>
                  </a:schemeClr>
                </a:solidFill>
              </a:rPr>
              <a:t>Distinct language identified</a:t>
            </a:r>
            <a:r>
              <a:rPr lang="en-US" b="1">
                <a:solidFill>
                  <a:schemeClr val="tx1">
                    <a:lumMod val="75000"/>
                    <a:lumOff val="25000"/>
                  </a:schemeClr>
                </a:solidFill>
              </a:rPr>
              <a:t>: 56 </a:t>
            </a:r>
            <a:r>
              <a:rPr lang="en-US" i="1">
                <a:solidFill>
                  <a:schemeClr val="tx1">
                    <a:lumMod val="75000"/>
                    <a:lumOff val="25000"/>
                  </a:schemeClr>
                </a:solidFill>
              </a:rPr>
              <a:t>(1 unknown)</a:t>
            </a:r>
          </a:p>
          <a:p>
            <a:pPr marL="285750" indent="-285750">
              <a:spcBef>
                <a:spcPts val="600"/>
              </a:spcBef>
              <a:spcAft>
                <a:spcPts val="600"/>
              </a:spcAft>
              <a:buFont typeface="Arial" panose="020B0604020202020204" pitchFamily="34" charset="0"/>
              <a:buChar char="•"/>
            </a:pPr>
            <a:r>
              <a:rPr lang="en-US">
                <a:solidFill>
                  <a:schemeClr val="tx1">
                    <a:lumMod val="75000"/>
                    <a:lumOff val="25000"/>
                  </a:schemeClr>
                </a:solidFill>
              </a:rPr>
              <a:t>Top 10 languages: </a:t>
            </a:r>
            <a:endParaRPr lang="en-SG">
              <a:solidFill>
                <a:schemeClr val="tx1">
                  <a:lumMod val="75000"/>
                  <a:lumOff val="25000"/>
                </a:schemeClr>
              </a:solidFill>
            </a:endParaRPr>
          </a:p>
        </p:txBody>
      </p:sp>
      <p:sp>
        <p:nvSpPr>
          <p:cNvPr id="8" name="TextBox 7">
            <a:extLst>
              <a:ext uri="{FF2B5EF4-FFF2-40B4-BE49-F238E27FC236}">
                <a16:creationId xmlns:a16="http://schemas.microsoft.com/office/drawing/2014/main" id="{AE62F35B-2CD3-0D29-A6FD-16408B3466BC}"/>
              </a:ext>
            </a:extLst>
          </p:cNvPr>
          <p:cNvSpPr txBox="1"/>
          <p:nvPr/>
        </p:nvSpPr>
        <p:spPr>
          <a:xfrm>
            <a:off x="185224" y="50593"/>
            <a:ext cx="5311839" cy="769441"/>
          </a:xfrm>
          <a:prstGeom prst="rect">
            <a:avLst/>
          </a:prstGeom>
          <a:noFill/>
        </p:spPr>
        <p:txBody>
          <a:bodyPr wrap="none" rtlCol="0">
            <a:spAutoFit/>
          </a:bodyPr>
          <a:lstStyle/>
          <a:p>
            <a:r>
              <a:rPr lang="en-US" sz="2800">
                <a:solidFill>
                  <a:schemeClr val="tx1">
                    <a:lumMod val="75000"/>
                    <a:lumOff val="25000"/>
                  </a:schemeClr>
                </a:solidFill>
              </a:rPr>
              <a:t>Detect Language using </a:t>
            </a:r>
            <a:r>
              <a:rPr lang="en-US" sz="2800" err="1">
                <a:hlinkClick r:id="rId3"/>
              </a:rPr>
              <a:t>langdetect</a:t>
            </a:r>
            <a:endParaRPr lang="en-US" sz="2800"/>
          </a:p>
          <a:p>
            <a:r>
              <a:rPr lang="en-US" sz="1600" i="1">
                <a:solidFill>
                  <a:schemeClr val="tx1">
                    <a:lumMod val="50000"/>
                    <a:lumOff val="50000"/>
                  </a:schemeClr>
                </a:solidFill>
              </a:rPr>
              <a:t>Python library used for language detection and identification</a:t>
            </a:r>
            <a:endParaRPr lang="en-SG" sz="1600" i="1">
              <a:solidFill>
                <a:schemeClr val="tx1">
                  <a:lumMod val="50000"/>
                  <a:lumOff val="50000"/>
                </a:schemeClr>
              </a:solidFill>
            </a:endParaRPr>
          </a:p>
        </p:txBody>
      </p:sp>
      <p:pic>
        <p:nvPicPr>
          <p:cNvPr id="9" name="Picture 8">
            <a:extLst>
              <a:ext uri="{FF2B5EF4-FFF2-40B4-BE49-F238E27FC236}">
                <a16:creationId xmlns:a16="http://schemas.microsoft.com/office/drawing/2014/main" id="{9508A978-32EB-62AD-C623-0CF2100A1EA9}"/>
              </a:ext>
            </a:extLst>
          </p:cNvPr>
          <p:cNvPicPr>
            <a:picLocks noChangeAspect="1"/>
          </p:cNvPicPr>
          <p:nvPr/>
        </p:nvPicPr>
        <p:blipFill rotWithShape="1">
          <a:blip r:embed="rId4"/>
          <a:srcRect b="80455"/>
          <a:stretch/>
        </p:blipFill>
        <p:spPr>
          <a:xfrm>
            <a:off x="910338" y="3027368"/>
            <a:ext cx="6212159" cy="2512195"/>
          </a:xfrm>
          <a:prstGeom prst="rect">
            <a:avLst/>
          </a:prstGeom>
          <a:ln>
            <a:solidFill>
              <a:schemeClr val="bg1">
                <a:lumMod val="95000"/>
              </a:schemeClr>
            </a:solidFill>
          </a:ln>
        </p:spPr>
      </p:pic>
      <p:pic>
        <p:nvPicPr>
          <p:cNvPr id="2" name="Picture 1">
            <a:extLst>
              <a:ext uri="{FF2B5EF4-FFF2-40B4-BE49-F238E27FC236}">
                <a16:creationId xmlns:a16="http://schemas.microsoft.com/office/drawing/2014/main" id="{93410204-39E6-9A6D-0050-58FCB8193F48}"/>
              </a:ext>
            </a:extLst>
          </p:cNvPr>
          <p:cNvPicPr>
            <a:picLocks noChangeAspect="1"/>
          </p:cNvPicPr>
          <p:nvPr/>
        </p:nvPicPr>
        <p:blipFill rotWithShape="1">
          <a:blip r:embed="rId5"/>
          <a:srcRect t="1" r="37664" b="-427"/>
          <a:stretch/>
        </p:blipFill>
        <p:spPr>
          <a:xfrm>
            <a:off x="7692242" y="852160"/>
            <a:ext cx="4343814" cy="5681764"/>
          </a:xfrm>
          <a:prstGeom prst="rect">
            <a:avLst/>
          </a:prstGeom>
          <a:ln w="38100">
            <a:solidFill>
              <a:srgbClr val="FFC000"/>
            </a:solidFill>
          </a:ln>
        </p:spPr>
      </p:pic>
      <p:sp>
        <p:nvSpPr>
          <p:cNvPr id="4" name="Rectangle 3">
            <a:extLst>
              <a:ext uri="{FF2B5EF4-FFF2-40B4-BE49-F238E27FC236}">
                <a16:creationId xmlns:a16="http://schemas.microsoft.com/office/drawing/2014/main" id="{D21924D9-1FCA-5045-A55C-0C524713107A}"/>
              </a:ext>
            </a:extLst>
          </p:cNvPr>
          <p:cNvSpPr/>
          <p:nvPr/>
        </p:nvSpPr>
        <p:spPr>
          <a:xfrm>
            <a:off x="623777" y="4352260"/>
            <a:ext cx="6663070" cy="297712"/>
          </a:xfrm>
          <a:prstGeom prst="rect">
            <a:avLst/>
          </a:prstGeom>
          <a:solidFill>
            <a:schemeClr val="accent4">
              <a:alpha val="3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433129D-CB2E-E3B7-4DD0-4490B0B11580}"/>
              </a:ext>
            </a:extLst>
          </p:cNvPr>
          <p:cNvSpPr>
            <a:spLocks noGrp="1"/>
          </p:cNvSpPr>
          <p:nvPr>
            <p:ph type="sldNum" sz="quarter" idx="12"/>
          </p:nvPr>
        </p:nvSpPr>
        <p:spPr/>
        <p:txBody>
          <a:bodyPr/>
          <a:lstStyle/>
          <a:p>
            <a:fld id="{12BE2F63-B7EF-4841-ABD0-0804B0ABBEFB}" type="slidenum">
              <a:rPr lang="en-SG" smtClean="0"/>
              <a:t>20</a:t>
            </a:fld>
            <a:endParaRPr lang="en-SG"/>
          </a:p>
        </p:txBody>
      </p:sp>
    </p:spTree>
    <p:extLst>
      <p:ext uri="{BB962C8B-B14F-4D97-AF65-F5344CB8AC3E}">
        <p14:creationId xmlns:p14="http://schemas.microsoft.com/office/powerpoint/2010/main" val="42436657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19C8A6C-0E14-8FBB-D8CF-A9F5FD44AB5E}"/>
              </a:ext>
            </a:extLst>
          </p:cNvPr>
          <p:cNvSpPr/>
          <p:nvPr/>
        </p:nvSpPr>
        <p:spPr>
          <a:xfrm rot="2700000">
            <a:off x="1137024" y="2945740"/>
            <a:ext cx="966520" cy="96652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2E3A1424-DD42-FD05-7CD2-1A4B1BD7D311}"/>
              </a:ext>
            </a:extLst>
          </p:cNvPr>
          <p:cNvSpPr txBox="1"/>
          <p:nvPr/>
        </p:nvSpPr>
        <p:spPr>
          <a:xfrm>
            <a:off x="2445666" y="3028889"/>
            <a:ext cx="5933099" cy="892552"/>
          </a:xfrm>
          <a:prstGeom prst="rect">
            <a:avLst/>
          </a:prstGeom>
          <a:noFill/>
        </p:spPr>
        <p:txBody>
          <a:bodyPr wrap="none" rtlCol="0">
            <a:spAutoFit/>
          </a:bodyPr>
          <a:lstStyle/>
          <a:p>
            <a:r>
              <a:rPr lang="en-US" sz="3200">
                <a:solidFill>
                  <a:schemeClr val="tx1">
                    <a:lumMod val="75000"/>
                    <a:lumOff val="25000"/>
                  </a:schemeClr>
                </a:solidFill>
              </a:rPr>
              <a:t>Data Batch Processing and Storage</a:t>
            </a:r>
          </a:p>
          <a:p>
            <a:r>
              <a:rPr lang="en-US" sz="2000" i="1">
                <a:solidFill>
                  <a:schemeClr val="tx1">
                    <a:lumMod val="50000"/>
                    <a:lumOff val="50000"/>
                  </a:schemeClr>
                </a:solidFill>
              </a:rPr>
              <a:t>GitHub Scheduler, Workflow and everything in between</a:t>
            </a:r>
            <a:endParaRPr lang="en-US" sz="4000" i="1">
              <a:solidFill>
                <a:schemeClr val="tx1">
                  <a:lumMod val="50000"/>
                  <a:lumOff val="50000"/>
                </a:schemeClr>
              </a:solidFill>
            </a:endParaRPr>
          </a:p>
        </p:txBody>
      </p:sp>
      <p:sp>
        <p:nvSpPr>
          <p:cNvPr id="2" name="Slide Number Placeholder 1">
            <a:extLst>
              <a:ext uri="{FF2B5EF4-FFF2-40B4-BE49-F238E27FC236}">
                <a16:creationId xmlns:a16="http://schemas.microsoft.com/office/drawing/2014/main" id="{1BFE7176-F048-6BDD-81E3-762E39B9412D}"/>
              </a:ext>
            </a:extLst>
          </p:cNvPr>
          <p:cNvSpPr>
            <a:spLocks noGrp="1"/>
          </p:cNvSpPr>
          <p:nvPr>
            <p:ph type="sldNum" sz="quarter" idx="12"/>
          </p:nvPr>
        </p:nvSpPr>
        <p:spPr/>
        <p:txBody>
          <a:bodyPr/>
          <a:lstStyle/>
          <a:p>
            <a:fld id="{12BE2F63-B7EF-4841-ABD0-0804B0ABBEFB}" type="slidenum">
              <a:rPr lang="en-SG" smtClean="0"/>
              <a:t>21</a:t>
            </a:fld>
            <a:endParaRPr lang="en-SG"/>
          </a:p>
        </p:txBody>
      </p:sp>
    </p:spTree>
    <p:extLst>
      <p:ext uri="{BB962C8B-B14F-4D97-AF65-F5344CB8AC3E}">
        <p14:creationId xmlns:p14="http://schemas.microsoft.com/office/powerpoint/2010/main" val="30616210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Rectangle: Rounded Corners 1063">
            <a:extLst>
              <a:ext uri="{FF2B5EF4-FFF2-40B4-BE49-F238E27FC236}">
                <a16:creationId xmlns:a16="http://schemas.microsoft.com/office/drawing/2014/main" id="{1E87F8ED-2275-4964-AEE5-012ABF653E05}"/>
              </a:ext>
            </a:extLst>
          </p:cNvPr>
          <p:cNvSpPr/>
          <p:nvPr/>
        </p:nvSpPr>
        <p:spPr>
          <a:xfrm>
            <a:off x="4424592" y="48654"/>
            <a:ext cx="7719094" cy="6760692"/>
          </a:xfrm>
          <a:prstGeom prst="roundRect">
            <a:avLst/>
          </a:prstGeom>
          <a:solidFill>
            <a:schemeClr val="accent5">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85" name="Rectangle: Rounded Corners 1084">
            <a:extLst>
              <a:ext uri="{FF2B5EF4-FFF2-40B4-BE49-F238E27FC236}">
                <a16:creationId xmlns:a16="http://schemas.microsoft.com/office/drawing/2014/main" id="{691E236D-0614-B977-2B02-2B707D24221B}"/>
              </a:ext>
            </a:extLst>
          </p:cNvPr>
          <p:cNvSpPr/>
          <p:nvPr/>
        </p:nvSpPr>
        <p:spPr>
          <a:xfrm>
            <a:off x="4543061" y="1422860"/>
            <a:ext cx="7503212" cy="2256975"/>
          </a:xfrm>
          <a:prstGeom prst="roundRect">
            <a:avLst/>
          </a:prstGeom>
          <a:no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9" name="Group 8">
            <a:extLst>
              <a:ext uri="{FF2B5EF4-FFF2-40B4-BE49-F238E27FC236}">
                <a16:creationId xmlns:a16="http://schemas.microsoft.com/office/drawing/2014/main" id="{854EA153-B090-0FD5-9F02-2277A3C469FD}"/>
              </a:ext>
            </a:extLst>
          </p:cNvPr>
          <p:cNvGrpSpPr/>
          <p:nvPr/>
        </p:nvGrpSpPr>
        <p:grpSpPr>
          <a:xfrm>
            <a:off x="6459892" y="6231477"/>
            <a:ext cx="365542" cy="483104"/>
            <a:chOff x="5433342" y="3311545"/>
            <a:chExt cx="365542" cy="483104"/>
          </a:xfrm>
        </p:grpSpPr>
        <p:pic>
          <p:nvPicPr>
            <p:cNvPr id="1111" name="Graphic 1110" descr="Web design with solid fill">
              <a:extLst>
                <a:ext uri="{FF2B5EF4-FFF2-40B4-BE49-F238E27FC236}">
                  <a16:creationId xmlns:a16="http://schemas.microsoft.com/office/drawing/2014/main" id="{9E803CA7-8D59-3B52-A225-FCCC1CC6744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914" t="16015" r="6935" b="14661"/>
            <a:stretch/>
          </p:blipFill>
          <p:spPr>
            <a:xfrm>
              <a:off x="5433342" y="3311545"/>
              <a:ext cx="365542" cy="290774"/>
            </a:xfrm>
            <a:prstGeom prst="rect">
              <a:avLst/>
            </a:prstGeom>
          </p:spPr>
        </p:pic>
        <p:sp>
          <p:nvSpPr>
            <p:cNvPr id="5" name="TextBox 4">
              <a:extLst>
                <a:ext uri="{FF2B5EF4-FFF2-40B4-BE49-F238E27FC236}">
                  <a16:creationId xmlns:a16="http://schemas.microsoft.com/office/drawing/2014/main" id="{04B32613-03FC-D089-5668-A3C99487515D}"/>
                </a:ext>
              </a:extLst>
            </p:cNvPr>
            <p:cNvSpPr txBox="1"/>
            <p:nvPr/>
          </p:nvSpPr>
          <p:spPr>
            <a:xfrm>
              <a:off x="5451955" y="3517650"/>
              <a:ext cx="341760" cy="276999"/>
            </a:xfrm>
            <a:prstGeom prst="rect">
              <a:avLst/>
            </a:prstGeom>
            <a:noFill/>
          </p:spPr>
          <p:txBody>
            <a:bodyPr wrap="none" rtlCol="0">
              <a:spAutoFit/>
            </a:bodyPr>
            <a:lstStyle/>
            <a:p>
              <a:r>
                <a:rPr lang="en-SG" sz="1200" b="1">
                  <a:solidFill>
                    <a:schemeClr val="accent2">
                      <a:lumMod val="75000"/>
                    </a:schemeClr>
                  </a:solidFill>
                </a:rPr>
                <a:t>48</a:t>
              </a:r>
            </a:p>
          </p:txBody>
        </p:sp>
      </p:grpSp>
      <p:pic>
        <p:nvPicPr>
          <p:cNvPr id="1032" name="Picture 8" descr="What's the deal with Google BigQuery, and what does it cost?">
            <a:extLst>
              <a:ext uri="{FF2B5EF4-FFF2-40B4-BE49-F238E27FC236}">
                <a16:creationId xmlns:a16="http://schemas.microsoft.com/office/drawing/2014/main" id="{9A67C0EB-ED38-B522-85CD-0AEC3D7557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049" t="7005" r="22192" b="4011"/>
          <a:stretch/>
        </p:blipFill>
        <p:spPr bwMode="auto">
          <a:xfrm>
            <a:off x="5278352" y="104402"/>
            <a:ext cx="842682" cy="6846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DC29D39-3E93-DEEA-F5F1-127D34369B14}"/>
              </a:ext>
            </a:extLst>
          </p:cNvPr>
          <p:cNvSpPr txBox="1"/>
          <p:nvPr/>
        </p:nvSpPr>
        <p:spPr>
          <a:xfrm>
            <a:off x="4899634" y="752295"/>
            <a:ext cx="1600118" cy="246221"/>
          </a:xfrm>
          <a:prstGeom prst="rect">
            <a:avLst/>
          </a:prstGeom>
          <a:noFill/>
        </p:spPr>
        <p:txBody>
          <a:bodyPr wrap="none" rtlCol="0">
            <a:spAutoFit/>
          </a:bodyPr>
          <a:lstStyle/>
          <a:p>
            <a:pPr algn="ctr"/>
            <a:r>
              <a:rPr lang="en-SG" sz="1000" i="1"/>
              <a:t>Serverless Data Warehouse</a:t>
            </a:r>
          </a:p>
        </p:txBody>
      </p:sp>
      <p:grpSp>
        <p:nvGrpSpPr>
          <p:cNvPr id="1036" name="Group 1035">
            <a:extLst>
              <a:ext uri="{FF2B5EF4-FFF2-40B4-BE49-F238E27FC236}">
                <a16:creationId xmlns:a16="http://schemas.microsoft.com/office/drawing/2014/main" id="{2480F496-BAD2-AE62-DFCA-63BD2A4E1F60}"/>
              </a:ext>
            </a:extLst>
          </p:cNvPr>
          <p:cNvGrpSpPr/>
          <p:nvPr/>
        </p:nvGrpSpPr>
        <p:grpSpPr>
          <a:xfrm>
            <a:off x="6248092" y="216329"/>
            <a:ext cx="2763292" cy="455679"/>
            <a:chOff x="5986311" y="4962122"/>
            <a:chExt cx="2763292" cy="455679"/>
          </a:xfrm>
        </p:grpSpPr>
        <p:grpSp>
          <p:nvGrpSpPr>
            <p:cNvPr id="51" name="Group 50">
              <a:extLst>
                <a:ext uri="{FF2B5EF4-FFF2-40B4-BE49-F238E27FC236}">
                  <a16:creationId xmlns:a16="http://schemas.microsoft.com/office/drawing/2014/main" id="{96D79EE6-364F-63CF-B01D-63432F0559D5}"/>
                </a:ext>
              </a:extLst>
            </p:cNvPr>
            <p:cNvGrpSpPr/>
            <p:nvPr/>
          </p:nvGrpSpPr>
          <p:grpSpPr>
            <a:xfrm>
              <a:off x="5986311" y="4962122"/>
              <a:ext cx="2464080" cy="264819"/>
              <a:chOff x="8420917" y="6049366"/>
              <a:chExt cx="2464080" cy="264819"/>
            </a:xfrm>
          </p:grpSpPr>
          <p:sp>
            <p:nvSpPr>
              <p:cNvPr id="37" name="TextBox 36">
                <a:extLst>
                  <a:ext uri="{FF2B5EF4-FFF2-40B4-BE49-F238E27FC236}">
                    <a16:creationId xmlns:a16="http://schemas.microsoft.com/office/drawing/2014/main" id="{95AE2D25-2CC1-74C3-695F-110EFF83CA0C}"/>
                  </a:ext>
                </a:extLst>
              </p:cNvPr>
              <p:cNvSpPr txBox="1"/>
              <p:nvPr/>
            </p:nvSpPr>
            <p:spPr>
              <a:xfrm>
                <a:off x="8589176" y="6049366"/>
                <a:ext cx="2295821" cy="246221"/>
              </a:xfrm>
              <a:prstGeom prst="rect">
                <a:avLst/>
              </a:prstGeom>
              <a:noFill/>
            </p:spPr>
            <p:txBody>
              <a:bodyPr wrap="none" rtlCol="0">
                <a:spAutoFit/>
              </a:bodyPr>
              <a:lstStyle/>
              <a:p>
                <a:r>
                  <a:rPr lang="en-SG" sz="1000" b="1" u="sng"/>
                  <a:t>Dataset</a:t>
                </a:r>
                <a:r>
                  <a:rPr lang="en-SG" sz="1000"/>
                  <a:t> – container for managing Tables</a:t>
                </a:r>
              </a:p>
            </p:txBody>
          </p:sp>
          <p:pic>
            <p:nvPicPr>
              <p:cNvPr id="50" name="Graphic 49" descr="Box with solid fill">
                <a:extLst>
                  <a:ext uri="{FF2B5EF4-FFF2-40B4-BE49-F238E27FC236}">
                    <a16:creationId xmlns:a16="http://schemas.microsoft.com/office/drawing/2014/main" id="{A29A8A31-418E-32F7-193A-3E74A6D2BA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0917" y="6055482"/>
                <a:ext cx="258703" cy="258703"/>
              </a:xfrm>
              <a:prstGeom prst="rect">
                <a:avLst/>
              </a:prstGeom>
            </p:spPr>
          </p:pic>
        </p:grpSp>
        <p:pic>
          <p:nvPicPr>
            <p:cNvPr id="59" name="Graphic 58" descr="Table with solid fill">
              <a:extLst>
                <a:ext uri="{FF2B5EF4-FFF2-40B4-BE49-F238E27FC236}">
                  <a16:creationId xmlns:a16="http://schemas.microsoft.com/office/drawing/2014/main" id="{693BAB7D-E53A-FA7B-80B7-7611814B69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02559" y="5194558"/>
              <a:ext cx="218654" cy="218654"/>
            </a:xfrm>
            <a:prstGeom prst="rect">
              <a:avLst/>
            </a:prstGeom>
          </p:spPr>
        </p:pic>
        <p:sp>
          <p:nvSpPr>
            <p:cNvPr id="60" name="TextBox 59">
              <a:extLst>
                <a:ext uri="{FF2B5EF4-FFF2-40B4-BE49-F238E27FC236}">
                  <a16:creationId xmlns:a16="http://schemas.microsoft.com/office/drawing/2014/main" id="{6D017507-9D63-4F27-E252-47F5650A6FC0}"/>
                </a:ext>
              </a:extLst>
            </p:cNvPr>
            <p:cNvSpPr txBox="1"/>
            <p:nvPr/>
          </p:nvSpPr>
          <p:spPr>
            <a:xfrm>
              <a:off x="6160433" y="5171580"/>
              <a:ext cx="2589170" cy="246221"/>
            </a:xfrm>
            <a:prstGeom prst="rect">
              <a:avLst/>
            </a:prstGeom>
            <a:noFill/>
          </p:spPr>
          <p:txBody>
            <a:bodyPr wrap="none" rtlCol="0">
              <a:spAutoFit/>
            </a:bodyPr>
            <a:lstStyle/>
            <a:p>
              <a:r>
                <a:rPr lang="en-SG" sz="1000" i="1"/>
                <a:t>Table</a:t>
              </a:r>
              <a:r>
                <a:rPr lang="en-SG" sz="1000"/>
                <a:t> – collection of data in rows and columns</a:t>
              </a:r>
            </a:p>
          </p:txBody>
        </p:sp>
      </p:grpSp>
      <p:grpSp>
        <p:nvGrpSpPr>
          <p:cNvPr id="1069" name="Group 1068">
            <a:extLst>
              <a:ext uri="{FF2B5EF4-FFF2-40B4-BE49-F238E27FC236}">
                <a16:creationId xmlns:a16="http://schemas.microsoft.com/office/drawing/2014/main" id="{3528E29B-F30D-F552-6719-756EC2C90C68}"/>
              </a:ext>
            </a:extLst>
          </p:cNvPr>
          <p:cNvGrpSpPr/>
          <p:nvPr/>
        </p:nvGrpSpPr>
        <p:grpSpPr>
          <a:xfrm>
            <a:off x="4715221" y="1853245"/>
            <a:ext cx="1306932" cy="1583648"/>
            <a:chOff x="4462367" y="1987229"/>
            <a:chExt cx="1306932" cy="1583648"/>
          </a:xfrm>
        </p:grpSpPr>
        <p:grpSp>
          <p:nvGrpSpPr>
            <p:cNvPr id="1063" name="Group 1062">
              <a:extLst>
                <a:ext uri="{FF2B5EF4-FFF2-40B4-BE49-F238E27FC236}">
                  <a16:creationId xmlns:a16="http://schemas.microsoft.com/office/drawing/2014/main" id="{01EE67DD-88F9-89DB-DC38-14385A5FB388}"/>
                </a:ext>
              </a:extLst>
            </p:cNvPr>
            <p:cNvGrpSpPr/>
            <p:nvPr/>
          </p:nvGrpSpPr>
          <p:grpSpPr>
            <a:xfrm>
              <a:off x="4517275" y="2025637"/>
              <a:ext cx="1157384" cy="1531807"/>
              <a:chOff x="4454299" y="1337543"/>
              <a:chExt cx="1157384" cy="1531807"/>
            </a:xfrm>
          </p:grpSpPr>
          <p:pic>
            <p:nvPicPr>
              <p:cNvPr id="19" name="Graphic 18" descr="Table with solid fill">
                <a:extLst>
                  <a:ext uri="{FF2B5EF4-FFF2-40B4-BE49-F238E27FC236}">
                    <a16:creationId xmlns:a16="http://schemas.microsoft.com/office/drawing/2014/main" id="{14CE2112-1124-5D50-D53E-A1B22AB97EB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54299" y="1912193"/>
                <a:ext cx="276999" cy="276999"/>
              </a:xfrm>
              <a:prstGeom prst="rect">
                <a:avLst/>
              </a:prstGeom>
            </p:spPr>
          </p:pic>
          <p:grpSp>
            <p:nvGrpSpPr>
              <p:cNvPr id="42" name="Group 41">
                <a:extLst>
                  <a:ext uri="{FF2B5EF4-FFF2-40B4-BE49-F238E27FC236}">
                    <a16:creationId xmlns:a16="http://schemas.microsoft.com/office/drawing/2014/main" id="{2C2E71F6-FF6D-A956-C1B4-559C204E8752}"/>
                  </a:ext>
                </a:extLst>
              </p:cNvPr>
              <p:cNvGrpSpPr/>
              <p:nvPr/>
            </p:nvGrpSpPr>
            <p:grpSpPr>
              <a:xfrm>
                <a:off x="4592798" y="1337543"/>
                <a:ext cx="954107" cy="561575"/>
                <a:chOff x="4714694" y="2120648"/>
                <a:chExt cx="954107" cy="561575"/>
              </a:xfrm>
            </p:grpSpPr>
            <p:sp>
              <p:nvSpPr>
                <p:cNvPr id="23" name="TextBox 22">
                  <a:extLst>
                    <a:ext uri="{FF2B5EF4-FFF2-40B4-BE49-F238E27FC236}">
                      <a16:creationId xmlns:a16="http://schemas.microsoft.com/office/drawing/2014/main" id="{0E151B21-7EFA-A011-95FE-F87E556BBFAF}"/>
                    </a:ext>
                  </a:extLst>
                </p:cNvPr>
                <p:cNvSpPr txBox="1"/>
                <p:nvPr/>
              </p:nvSpPr>
              <p:spPr>
                <a:xfrm>
                  <a:off x="4714694" y="2436002"/>
                  <a:ext cx="954107" cy="246221"/>
                </a:xfrm>
                <a:prstGeom prst="rect">
                  <a:avLst/>
                </a:prstGeom>
                <a:noFill/>
              </p:spPr>
              <p:txBody>
                <a:bodyPr wrap="none" lIns="91440" tIns="45720" rIns="91440" bIns="45720" rtlCol="0" anchor="t">
                  <a:spAutoFit/>
                </a:bodyPr>
                <a:lstStyle/>
                <a:p>
                  <a:r>
                    <a:rPr lang="en-SG" sz="1000" b="1" u="sng" err="1">
                      <a:solidFill>
                        <a:schemeClr val="accent4">
                          <a:lumMod val="50000"/>
                        </a:schemeClr>
                      </a:solidFill>
                    </a:rPr>
                    <a:t>prod_rawData</a:t>
                  </a:r>
                  <a:endParaRPr lang="en-SG" sz="1000" b="1" u="sng">
                    <a:solidFill>
                      <a:schemeClr val="accent4">
                        <a:lumMod val="50000"/>
                      </a:schemeClr>
                    </a:solidFill>
                  </a:endParaRPr>
                </a:p>
              </p:txBody>
            </p:sp>
            <p:pic>
              <p:nvPicPr>
                <p:cNvPr id="40" name="Graphic 39" descr="Box with solid fill">
                  <a:extLst>
                    <a:ext uri="{FF2B5EF4-FFF2-40B4-BE49-F238E27FC236}">
                      <a16:creationId xmlns:a16="http://schemas.microsoft.com/office/drawing/2014/main" id="{C4C25EEE-C009-26B7-5D93-44D10E1FC4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40072" y="2120648"/>
                  <a:ext cx="407606" cy="407606"/>
                </a:xfrm>
                <a:prstGeom prst="rect">
                  <a:avLst/>
                </a:prstGeom>
              </p:spPr>
            </p:pic>
          </p:grpSp>
          <p:pic>
            <p:nvPicPr>
              <p:cNvPr id="52" name="Graphic 51" descr="Table with solid fill">
                <a:extLst>
                  <a:ext uri="{FF2B5EF4-FFF2-40B4-BE49-F238E27FC236}">
                    <a16:creationId xmlns:a16="http://schemas.microsoft.com/office/drawing/2014/main" id="{3EFA536E-904C-2364-D18F-4268F49B55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54299" y="2138912"/>
                <a:ext cx="276999" cy="276999"/>
              </a:xfrm>
              <a:prstGeom prst="rect">
                <a:avLst/>
              </a:prstGeom>
            </p:spPr>
          </p:pic>
          <p:pic>
            <p:nvPicPr>
              <p:cNvPr id="53" name="Graphic 52" descr="Table with solid fill">
                <a:extLst>
                  <a:ext uri="{FF2B5EF4-FFF2-40B4-BE49-F238E27FC236}">
                    <a16:creationId xmlns:a16="http://schemas.microsoft.com/office/drawing/2014/main" id="{8A282FF5-1AC9-F5C0-E6A8-51BAC0B940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54299" y="2592351"/>
                <a:ext cx="276999" cy="276999"/>
              </a:xfrm>
              <a:prstGeom prst="rect">
                <a:avLst/>
              </a:prstGeom>
            </p:spPr>
          </p:pic>
          <p:pic>
            <p:nvPicPr>
              <p:cNvPr id="54" name="Graphic 53" descr="Table with solid fill">
                <a:extLst>
                  <a:ext uri="{FF2B5EF4-FFF2-40B4-BE49-F238E27FC236}">
                    <a16:creationId xmlns:a16="http://schemas.microsoft.com/office/drawing/2014/main" id="{C8C896D5-811B-8293-4492-638193469A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54299" y="2365631"/>
                <a:ext cx="276999" cy="276999"/>
              </a:xfrm>
              <a:prstGeom prst="rect">
                <a:avLst/>
              </a:prstGeom>
            </p:spPr>
          </p:pic>
          <p:sp>
            <p:nvSpPr>
              <p:cNvPr id="55" name="TextBox 54">
                <a:extLst>
                  <a:ext uri="{FF2B5EF4-FFF2-40B4-BE49-F238E27FC236}">
                    <a16:creationId xmlns:a16="http://schemas.microsoft.com/office/drawing/2014/main" id="{DDAD8EC7-1651-B761-EB1A-F35C47D4516C}"/>
                  </a:ext>
                </a:extLst>
              </p:cNvPr>
              <p:cNvSpPr txBox="1"/>
              <p:nvPr/>
            </p:nvSpPr>
            <p:spPr>
              <a:xfrm>
                <a:off x="4696089" y="1925532"/>
                <a:ext cx="739305" cy="246221"/>
              </a:xfrm>
              <a:prstGeom prst="rect">
                <a:avLst/>
              </a:prstGeom>
              <a:noFill/>
            </p:spPr>
            <p:txBody>
              <a:bodyPr wrap="none" rtlCol="0">
                <a:spAutoFit/>
              </a:bodyPr>
              <a:lstStyle/>
              <a:p>
                <a:r>
                  <a:rPr lang="en-SG" sz="1000" i="1" err="1">
                    <a:solidFill>
                      <a:schemeClr val="accent4">
                        <a:lumMod val="50000"/>
                      </a:schemeClr>
                    </a:solidFill>
                  </a:rPr>
                  <a:t>appleMain</a:t>
                </a:r>
                <a:endParaRPr lang="en-SG" sz="1000" i="1">
                  <a:solidFill>
                    <a:schemeClr val="accent4">
                      <a:lumMod val="50000"/>
                    </a:schemeClr>
                  </a:solidFill>
                </a:endParaRPr>
              </a:p>
            </p:txBody>
          </p:sp>
          <p:sp>
            <p:nvSpPr>
              <p:cNvPr id="56" name="TextBox 55">
                <a:extLst>
                  <a:ext uri="{FF2B5EF4-FFF2-40B4-BE49-F238E27FC236}">
                    <a16:creationId xmlns:a16="http://schemas.microsoft.com/office/drawing/2014/main" id="{80D8EFE6-D163-99B8-45B8-148700CB25E2}"/>
                  </a:ext>
                </a:extLst>
              </p:cNvPr>
              <p:cNvSpPr txBox="1"/>
              <p:nvPr/>
            </p:nvSpPr>
            <p:spPr>
              <a:xfrm>
                <a:off x="4696088" y="2147030"/>
                <a:ext cx="848309" cy="246221"/>
              </a:xfrm>
              <a:prstGeom prst="rect">
                <a:avLst/>
              </a:prstGeom>
              <a:noFill/>
            </p:spPr>
            <p:txBody>
              <a:bodyPr wrap="none" rtlCol="0">
                <a:spAutoFit/>
              </a:bodyPr>
              <a:lstStyle/>
              <a:p>
                <a:r>
                  <a:rPr lang="en-SG" sz="1000" i="1" err="1">
                    <a:solidFill>
                      <a:schemeClr val="accent4">
                        <a:lumMod val="50000"/>
                      </a:schemeClr>
                    </a:solidFill>
                  </a:rPr>
                  <a:t>appleReview</a:t>
                </a:r>
                <a:endParaRPr lang="en-SG" sz="1000" i="1">
                  <a:solidFill>
                    <a:schemeClr val="accent4">
                      <a:lumMod val="50000"/>
                    </a:schemeClr>
                  </a:solidFill>
                </a:endParaRPr>
              </a:p>
            </p:txBody>
          </p:sp>
          <p:sp>
            <p:nvSpPr>
              <p:cNvPr id="57" name="TextBox 56">
                <a:extLst>
                  <a:ext uri="{FF2B5EF4-FFF2-40B4-BE49-F238E27FC236}">
                    <a16:creationId xmlns:a16="http://schemas.microsoft.com/office/drawing/2014/main" id="{6C867402-9E2E-743E-2CAA-1578D71EB262}"/>
                  </a:ext>
                </a:extLst>
              </p:cNvPr>
              <p:cNvSpPr txBox="1"/>
              <p:nvPr/>
            </p:nvSpPr>
            <p:spPr>
              <a:xfrm>
                <a:off x="4702460" y="2590025"/>
                <a:ext cx="909223" cy="246221"/>
              </a:xfrm>
              <a:prstGeom prst="rect">
                <a:avLst/>
              </a:prstGeom>
              <a:noFill/>
            </p:spPr>
            <p:txBody>
              <a:bodyPr wrap="none" rtlCol="0">
                <a:spAutoFit/>
              </a:bodyPr>
              <a:lstStyle/>
              <a:p>
                <a:r>
                  <a:rPr lang="en-SG" sz="1000" i="1" err="1">
                    <a:solidFill>
                      <a:schemeClr val="accent4">
                        <a:lumMod val="50000"/>
                      </a:schemeClr>
                    </a:solidFill>
                  </a:rPr>
                  <a:t>googleReview</a:t>
                </a:r>
                <a:endParaRPr lang="en-SG" sz="1000" i="1">
                  <a:solidFill>
                    <a:schemeClr val="accent4">
                      <a:lumMod val="50000"/>
                    </a:schemeClr>
                  </a:solidFill>
                </a:endParaRPr>
              </a:p>
            </p:txBody>
          </p:sp>
          <p:sp>
            <p:nvSpPr>
              <p:cNvPr id="58" name="TextBox 57">
                <a:extLst>
                  <a:ext uri="{FF2B5EF4-FFF2-40B4-BE49-F238E27FC236}">
                    <a16:creationId xmlns:a16="http://schemas.microsoft.com/office/drawing/2014/main" id="{76F0DF62-91D4-885C-1032-572AB5CD9489}"/>
                  </a:ext>
                </a:extLst>
              </p:cNvPr>
              <p:cNvSpPr txBox="1"/>
              <p:nvPr/>
            </p:nvSpPr>
            <p:spPr>
              <a:xfrm>
                <a:off x="4702460" y="2368528"/>
                <a:ext cx="800219" cy="246221"/>
              </a:xfrm>
              <a:prstGeom prst="rect">
                <a:avLst/>
              </a:prstGeom>
              <a:noFill/>
            </p:spPr>
            <p:txBody>
              <a:bodyPr wrap="none" rtlCol="0">
                <a:spAutoFit/>
              </a:bodyPr>
              <a:lstStyle/>
              <a:p>
                <a:r>
                  <a:rPr lang="en-SG" sz="1000" i="1" err="1">
                    <a:solidFill>
                      <a:schemeClr val="accent4">
                        <a:lumMod val="50000"/>
                      </a:schemeClr>
                    </a:solidFill>
                  </a:rPr>
                  <a:t>googleMain</a:t>
                </a:r>
                <a:endParaRPr lang="en-SG" sz="1000" i="1">
                  <a:solidFill>
                    <a:schemeClr val="accent4">
                      <a:lumMod val="50000"/>
                    </a:schemeClr>
                  </a:solidFill>
                </a:endParaRPr>
              </a:p>
            </p:txBody>
          </p:sp>
        </p:grpSp>
        <p:sp>
          <p:nvSpPr>
            <p:cNvPr id="1065" name="Rectangle 1064">
              <a:extLst>
                <a:ext uri="{FF2B5EF4-FFF2-40B4-BE49-F238E27FC236}">
                  <a16:creationId xmlns:a16="http://schemas.microsoft.com/office/drawing/2014/main" id="{9C4AF715-C886-9E2D-6E03-35C230431EC6}"/>
                </a:ext>
              </a:extLst>
            </p:cNvPr>
            <p:cNvSpPr/>
            <p:nvPr/>
          </p:nvSpPr>
          <p:spPr>
            <a:xfrm>
              <a:off x="4462367" y="1987229"/>
              <a:ext cx="1306932" cy="1583648"/>
            </a:xfrm>
            <a:prstGeom prst="rect">
              <a:avLst/>
            </a:prstGeom>
            <a:noFill/>
            <a:ln w="38100">
              <a:solidFill>
                <a:srgbClr val="7F6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070" name="Group 1069">
            <a:extLst>
              <a:ext uri="{FF2B5EF4-FFF2-40B4-BE49-F238E27FC236}">
                <a16:creationId xmlns:a16="http://schemas.microsoft.com/office/drawing/2014/main" id="{DBB8068A-4A21-8C8C-E3EC-105C285E3136}"/>
              </a:ext>
            </a:extLst>
          </p:cNvPr>
          <p:cNvGrpSpPr/>
          <p:nvPr/>
        </p:nvGrpSpPr>
        <p:grpSpPr>
          <a:xfrm>
            <a:off x="6561575" y="1859815"/>
            <a:ext cx="1542519" cy="1574513"/>
            <a:chOff x="6337329" y="1987228"/>
            <a:chExt cx="1542519" cy="1574513"/>
          </a:xfrm>
        </p:grpSpPr>
        <p:grpSp>
          <p:nvGrpSpPr>
            <p:cNvPr id="1035" name="Group 1034">
              <a:extLst>
                <a:ext uri="{FF2B5EF4-FFF2-40B4-BE49-F238E27FC236}">
                  <a16:creationId xmlns:a16="http://schemas.microsoft.com/office/drawing/2014/main" id="{7D9CD751-740D-9DBC-467B-F828E9589742}"/>
                </a:ext>
              </a:extLst>
            </p:cNvPr>
            <p:cNvGrpSpPr/>
            <p:nvPr/>
          </p:nvGrpSpPr>
          <p:grpSpPr>
            <a:xfrm>
              <a:off x="6422702" y="2021661"/>
              <a:ext cx="1457146" cy="1512643"/>
              <a:chOff x="6491983" y="1578581"/>
              <a:chExt cx="1457146" cy="1512643"/>
            </a:xfrm>
          </p:grpSpPr>
          <p:grpSp>
            <p:nvGrpSpPr>
              <p:cNvPr id="43" name="Group 42">
                <a:extLst>
                  <a:ext uri="{FF2B5EF4-FFF2-40B4-BE49-F238E27FC236}">
                    <a16:creationId xmlns:a16="http://schemas.microsoft.com/office/drawing/2014/main" id="{6A72352D-3E20-01B9-051A-0174E8CD8AC7}"/>
                  </a:ext>
                </a:extLst>
              </p:cNvPr>
              <p:cNvGrpSpPr/>
              <p:nvPr/>
            </p:nvGrpSpPr>
            <p:grpSpPr>
              <a:xfrm>
                <a:off x="6593871" y="1578581"/>
                <a:ext cx="1031051" cy="585491"/>
                <a:chOff x="5491652" y="2115552"/>
                <a:chExt cx="1031051" cy="585491"/>
              </a:xfrm>
            </p:grpSpPr>
            <p:sp>
              <p:nvSpPr>
                <p:cNvPr id="20" name="TextBox 19">
                  <a:extLst>
                    <a:ext uri="{FF2B5EF4-FFF2-40B4-BE49-F238E27FC236}">
                      <a16:creationId xmlns:a16="http://schemas.microsoft.com/office/drawing/2014/main" id="{1708A481-86E5-9656-3E81-7E5AE2C62332}"/>
                    </a:ext>
                  </a:extLst>
                </p:cNvPr>
                <p:cNvSpPr txBox="1"/>
                <p:nvPr/>
              </p:nvSpPr>
              <p:spPr>
                <a:xfrm>
                  <a:off x="5491652" y="2454822"/>
                  <a:ext cx="1031051" cy="246221"/>
                </a:xfrm>
                <a:prstGeom prst="rect">
                  <a:avLst/>
                </a:prstGeom>
                <a:noFill/>
              </p:spPr>
              <p:txBody>
                <a:bodyPr wrap="none" rtlCol="0">
                  <a:spAutoFit/>
                </a:bodyPr>
                <a:lstStyle/>
                <a:p>
                  <a:r>
                    <a:rPr lang="en-SG" sz="1000" b="1" u="sng" err="1">
                      <a:solidFill>
                        <a:srgbClr val="0070C0"/>
                      </a:solidFill>
                    </a:rPr>
                    <a:t>prod_cleanData</a:t>
                  </a:r>
                  <a:endParaRPr lang="en-SG" sz="1000" b="1" u="sng">
                    <a:solidFill>
                      <a:srgbClr val="0070C0"/>
                    </a:solidFill>
                  </a:endParaRPr>
                </a:p>
              </p:txBody>
            </p:sp>
            <p:pic>
              <p:nvPicPr>
                <p:cNvPr id="41" name="Graphic 40" descr="Box with solid fill">
                  <a:extLst>
                    <a:ext uri="{FF2B5EF4-FFF2-40B4-BE49-F238E27FC236}">
                      <a16:creationId xmlns:a16="http://schemas.microsoft.com/office/drawing/2014/main" id="{D145450E-2A93-1FB1-4D9D-E43AE03F532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39868" y="2115552"/>
                  <a:ext cx="407606" cy="407606"/>
                </a:xfrm>
                <a:prstGeom prst="rect">
                  <a:avLst/>
                </a:prstGeom>
              </p:spPr>
            </p:pic>
          </p:grpSp>
          <p:pic>
            <p:nvPicPr>
              <p:cNvPr id="62" name="Graphic 61" descr="Table with solid fill">
                <a:extLst>
                  <a:ext uri="{FF2B5EF4-FFF2-40B4-BE49-F238E27FC236}">
                    <a16:creationId xmlns:a16="http://schemas.microsoft.com/office/drawing/2014/main" id="{3D037BB1-3E40-F3E6-09D7-BE1E2728153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91983" y="2134067"/>
                <a:ext cx="276999" cy="276999"/>
              </a:xfrm>
              <a:prstGeom prst="rect">
                <a:avLst/>
              </a:prstGeom>
            </p:spPr>
          </p:pic>
          <p:pic>
            <p:nvPicPr>
              <p:cNvPr id="63" name="Graphic 62" descr="Table with solid fill">
                <a:extLst>
                  <a:ext uri="{FF2B5EF4-FFF2-40B4-BE49-F238E27FC236}">
                    <a16:creationId xmlns:a16="http://schemas.microsoft.com/office/drawing/2014/main" id="{8FD9376E-4ACE-E553-1A47-8BD0B1D3EE6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91983" y="2360786"/>
                <a:ext cx="276999" cy="276999"/>
              </a:xfrm>
              <a:prstGeom prst="rect">
                <a:avLst/>
              </a:prstGeom>
            </p:spPr>
          </p:pic>
          <p:pic>
            <p:nvPicPr>
              <p:cNvPr id="1024" name="Graphic 1023" descr="Table with solid fill">
                <a:extLst>
                  <a:ext uri="{FF2B5EF4-FFF2-40B4-BE49-F238E27FC236}">
                    <a16:creationId xmlns:a16="http://schemas.microsoft.com/office/drawing/2014/main" id="{21783924-D0B9-ACF7-5AD3-D5F02C2D425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91983" y="2814225"/>
                <a:ext cx="276999" cy="276999"/>
              </a:xfrm>
              <a:prstGeom prst="rect">
                <a:avLst/>
              </a:prstGeom>
            </p:spPr>
          </p:pic>
          <p:pic>
            <p:nvPicPr>
              <p:cNvPr id="1025" name="Graphic 1024" descr="Table with solid fill">
                <a:extLst>
                  <a:ext uri="{FF2B5EF4-FFF2-40B4-BE49-F238E27FC236}">
                    <a16:creationId xmlns:a16="http://schemas.microsoft.com/office/drawing/2014/main" id="{298921D9-5E72-68E9-7565-291FB92CAA0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91983" y="2587505"/>
                <a:ext cx="276999" cy="276999"/>
              </a:xfrm>
              <a:prstGeom prst="rect">
                <a:avLst/>
              </a:prstGeom>
            </p:spPr>
          </p:pic>
          <p:sp>
            <p:nvSpPr>
              <p:cNvPr id="1027" name="TextBox 1026">
                <a:extLst>
                  <a:ext uri="{FF2B5EF4-FFF2-40B4-BE49-F238E27FC236}">
                    <a16:creationId xmlns:a16="http://schemas.microsoft.com/office/drawing/2014/main" id="{008BF1E0-A146-EBDD-0ADA-668B6EACBF7B}"/>
                  </a:ext>
                </a:extLst>
              </p:cNvPr>
              <p:cNvSpPr txBox="1"/>
              <p:nvPr/>
            </p:nvSpPr>
            <p:spPr>
              <a:xfrm>
                <a:off x="6733773" y="2147406"/>
                <a:ext cx="1037463" cy="246221"/>
              </a:xfrm>
              <a:prstGeom prst="rect">
                <a:avLst/>
              </a:prstGeom>
              <a:noFill/>
            </p:spPr>
            <p:txBody>
              <a:bodyPr wrap="none" rtlCol="0">
                <a:spAutoFit/>
              </a:bodyPr>
              <a:lstStyle/>
              <a:p>
                <a:r>
                  <a:rPr lang="en-SG" sz="1000" i="1" err="1">
                    <a:solidFill>
                      <a:srgbClr val="0070C0"/>
                    </a:solidFill>
                  </a:rPr>
                  <a:t>CleanAppleMain</a:t>
                </a:r>
                <a:endParaRPr lang="en-SG" sz="1000" i="1">
                  <a:solidFill>
                    <a:srgbClr val="0070C0"/>
                  </a:solidFill>
                </a:endParaRPr>
              </a:p>
            </p:txBody>
          </p:sp>
          <p:sp>
            <p:nvSpPr>
              <p:cNvPr id="1029" name="TextBox 1028">
                <a:extLst>
                  <a:ext uri="{FF2B5EF4-FFF2-40B4-BE49-F238E27FC236}">
                    <a16:creationId xmlns:a16="http://schemas.microsoft.com/office/drawing/2014/main" id="{EF2CB721-8B23-E5D7-BC30-ADBEE69A8F5E}"/>
                  </a:ext>
                </a:extLst>
              </p:cNvPr>
              <p:cNvSpPr txBox="1"/>
              <p:nvPr/>
            </p:nvSpPr>
            <p:spPr>
              <a:xfrm>
                <a:off x="6733772" y="2368904"/>
                <a:ext cx="1136850" cy="246221"/>
              </a:xfrm>
              <a:prstGeom prst="rect">
                <a:avLst/>
              </a:prstGeom>
              <a:noFill/>
            </p:spPr>
            <p:txBody>
              <a:bodyPr wrap="none" rtlCol="0">
                <a:spAutoFit/>
              </a:bodyPr>
              <a:lstStyle/>
              <a:p>
                <a:r>
                  <a:rPr lang="en-SG" sz="1000" i="1" err="1">
                    <a:solidFill>
                      <a:srgbClr val="0070C0"/>
                    </a:solidFill>
                  </a:rPr>
                  <a:t>CleanAppleReview</a:t>
                </a:r>
                <a:endParaRPr lang="en-SG" sz="1000" i="1">
                  <a:solidFill>
                    <a:srgbClr val="0070C0"/>
                  </a:solidFill>
                </a:endParaRPr>
              </a:p>
            </p:txBody>
          </p:sp>
          <p:sp>
            <p:nvSpPr>
              <p:cNvPr id="1031" name="TextBox 1030">
                <a:extLst>
                  <a:ext uri="{FF2B5EF4-FFF2-40B4-BE49-F238E27FC236}">
                    <a16:creationId xmlns:a16="http://schemas.microsoft.com/office/drawing/2014/main" id="{C2676DA3-AC6F-E28E-EF23-D395834DB9B5}"/>
                  </a:ext>
                </a:extLst>
              </p:cNvPr>
              <p:cNvSpPr txBox="1"/>
              <p:nvPr/>
            </p:nvSpPr>
            <p:spPr>
              <a:xfrm>
                <a:off x="6740144" y="2811899"/>
                <a:ext cx="1208985" cy="246221"/>
              </a:xfrm>
              <a:prstGeom prst="rect">
                <a:avLst/>
              </a:prstGeom>
              <a:noFill/>
            </p:spPr>
            <p:txBody>
              <a:bodyPr wrap="none" rtlCol="0">
                <a:spAutoFit/>
              </a:bodyPr>
              <a:lstStyle/>
              <a:p>
                <a:r>
                  <a:rPr lang="en-SG" sz="1000" i="1" err="1">
                    <a:solidFill>
                      <a:srgbClr val="0070C0"/>
                    </a:solidFill>
                  </a:rPr>
                  <a:t>CleanGoogleReview</a:t>
                </a:r>
                <a:endParaRPr lang="en-SG" sz="1000" i="1">
                  <a:solidFill>
                    <a:srgbClr val="0070C0"/>
                  </a:solidFill>
                </a:endParaRPr>
              </a:p>
            </p:txBody>
          </p:sp>
          <p:sp>
            <p:nvSpPr>
              <p:cNvPr id="1033" name="TextBox 1032">
                <a:extLst>
                  <a:ext uri="{FF2B5EF4-FFF2-40B4-BE49-F238E27FC236}">
                    <a16:creationId xmlns:a16="http://schemas.microsoft.com/office/drawing/2014/main" id="{E12E3597-AB35-B4C5-AF34-0B543E96E2AD}"/>
                  </a:ext>
                </a:extLst>
              </p:cNvPr>
              <p:cNvSpPr txBox="1"/>
              <p:nvPr/>
            </p:nvSpPr>
            <p:spPr>
              <a:xfrm>
                <a:off x="6740144" y="2590402"/>
                <a:ext cx="1109599" cy="246221"/>
              </a:xfrm>
              <a:prstGeom prst="rect">
                <a:avLst/>
              </a:prstGeom>
              <a:noFill/>
            </p:spPr>
            <p:txBody>
              <a:bodyPr wrap="none" rtlCol="0">
                <a:spAutoFit/>
              </a:bodyPr>
              <a:lstStyle/>
              <a:p>
                <a:r>
                  <a:rPr lang="en-SG" sz="1000" i="1" err="1">
                    <a:solidFill>
                      <a:srgbClr val="0070C0"/>
                    </a:solidFill>
                  </a:rPr>
                  <a:t>CleanGoogleMain</a:t>
                </a:r>
                <a:endParaRPr lang="en-SG" sz="1000" i="1">
                  <a:solidFill>
                    <a:srgbClr val="0070C0"/>
                  </a:solidFill>
                </a:endParaRPr>
              </a:p>
            </p:txBody>
          </p:sp>
        </p:grpSp>
        <p:sp>
          <p:nvSpPr>
            <p:cNvPr id="1066" name="Rectangle 1065">
              <a:extLst>
                <a:ext uri="{FF2B5EF4-FFF2-40B4-BE49-F238E27FC236}">
                  <a16:creationId xmlns:a16="http://schemas.microsoft.com/office/drawing/2014/main" id="{CB19DCE0-B021-5051-1342-EDCE18B43FA7}"/>
                </a:ext>
              </a:extLst>
            </p:cNvPr>
            <p:cNvSpPr/>
            <p:nvPr/>
          </p:nvSpPr>
          <p:spPr>
            <a:xfrm>
              <a:off x="6337329" y="1987228"/>
              <a:ext cx="1530814" cy="157451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071" name="Group 1070">
            <a:extLst>
              <a:ext uri="{FF2B5EF4-FFF2-40B4-BE49-F238E27FC236}">
                <a16:creationId xmlns:a16="http://schemas.microsoft.com/office/drawing/2014/main" id="{AE14A4D8-29DF-A559-6876-66E2F723817E}"/>
              </a:ext>
            </a:extLst>
          </p:cNvPr>
          <p:cNvGrpSpPr/>
          <p:nvPr/>
        </p:nvGrpSpPr>
        <p:grpSpPr>
          <a:xfrm>
            <a:off x="8587805" y="1844449"/>
            <a:ext cx="1530814" cy="1583940"/>
            <a:chOff x="6337330" y="3911677"/>
            <a:chExt cx="1530814" cy="1583940"/>
          </a:xfrm>
        </p:grpSpPr>
        <p:grpSp>
          <p:nvGrpSpPr>
            <p:cNvPr id="1053" name="Group 1052">
              <a:extLst>
                <a:ext uri="{FF2B5EF4-FFF2-40B4-BE49-F238E27FC236}">
                  <a16:creationId xmlns:a16="http://schemas.microsoft.com/office/drawing/2014/main" id="{1C403BE9-2A71-004C-0FF2-BF6AFC73AC88}"/>
                </a:ext>
              </a:extLst>
            </p:cNvPr>
            <p:cNvGrpSpPr/>
            <p:nvPr/>
          </p:nvGrpSpPr>
          <p:grpSpPr>
            <a:xfrm>
              <a:off x="6391264" y="3959962"/>
              <a:ext cx="1338565" cy="1535655"/>
              <a:chOff x="4588826" y="3393147"/>
              <a:chExt cx="1338565" cy="1535655"/>
            </a:xfrm>
          </p:grpSpPr>
          <p:grpSp>
            <p:nvGrpSpPr>
              <p:cNvPr id="48" name="Group 47">
                <a:extLst>
                  <a:ext uri="{FF2B5EF4-FFF2-40B4-BE49-F238E27FC236}">
                    <a16:creationId xmlns:a16="http://schemas.microsoft.com/office/drawing/2014/main" id="{FF69C344-AE09-42F5-B729-316B91F7AD45}"/>
                  </a:ext>
                </a:extLst>
              </p:cNvPr>
              <p:cNvGrpSpPr/>
              <p:nvPr/>
            </p:nvGrpSpPr>
            <p:grpSpPr>
              <a:xfrm>
                <a:off x="4729710" y="3393147"/>
                <a:ext cx="1117614" cy="585168"/>
                <a:chOff x="6723431" y="4877825"/>
                <a:chExt cx="1117614" cy="585168"/>
              </a:xfrm>
            </p:grpSpPr>
            <p:sp>
              <p:nvSpPr>
                <p:cNvPr id="22" name="TextBox 21">
                  <a:extLst>
                    <a:ext uri="{FF2B5EF4-FFF2-40B4-BE49-F238E27FC236}">
                      <a16:creationId xmlns:a16="http://schemas.microsoft.com/office/drawing/2014/main" id="{51A00DBF-A607-1AB0-5789-420FFE3DF9FB}"/>
                    </a:ext>
                  </a:extLst>
                </p:cNvPr>
                <p:cNvSpPr txBox="1"/>
                <p:nvPr/>
              </p:nvSpPr>
              <p:spPr>
                <a:xfrm>
                  <a:off x="6723431" y="5216772"/>
                  <a:ext cx="1117614" cy="246221"/>
                </a:xfrm>
                <a:prstGeom prst="rect">
                  <a:avLst/>
                </a:prstGeom>
                <a:noFill/>
              </p:spPr>
              <p:txBody>
                <a:bodyPr wrap="none" rtlCol="0">
                  <a:spAutoFit/>
                </a:bodyPr>
                <a:lstStyle/>
                <a:p>
                  <a:r>
                    <a:rPr lang="en-SG" sz="1000" b="1" u="sng" err="1">
                      <a:solidFill>
                        <a:schemeClr val="accent6">
                          <a:lumMod val="50000"/>
                        </a:schemeClr>
                      </a:solidFill>
                    </a:rPr>
                    <a:t>prod_modelData</a:t>
                  </a:r>
                  <a:endParaRPr lang="en-SG" sz="1000" b="1" u="sng">
                    <a:solidFill>
                      <a:schemeClr val="accent6">
                        <a:lumMod val="50000"/>
                      </a:schemeClr>
                    </a:solidFill>
                  </a:endParaRPr>
                </a:p>
              </p:txBody>
            </p:sp>
            <p:pic>
              <p:nvPicPr>
                <p:cNvPr id="45" name="Graphic 44" descr="Box with solid fill">
                  <a:extLst>
                    <a:ext uri="{FF2B5EF4-FFF2-40B4-BE49-F238E27FC236}">
                      <a16:creationId xmlns:a16="http://schemas.microsoft.com/office/drawing/2014/main" id="{BC8AA711-9D5E-F690-E4E0-31575C34341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894129" y="4877825"/>
                  <a:ext cx="407606" cy="407606"/>
                </a:xfrm>
                <a:prstGeom prst="rect">
                  <a:avLst/>
                </a:prstGeom>
              </p:spPr>
            </p:pic>
          </p:grpSp>
          <p:pic>
            <p:nvPicPr>
              <p:cNvPr id="1045" name="Graphic 1044" descr="Table with solid fill">
                <a:extLst>
                  <a:ext uri="{FF2B5EF4-FFF2-40B4-BE49-F238E27FC236}">
                    <a16:creationId xmlns:a16="http://schemas.microsoft.com/office/drawing/2014/main" id="{695B22D3-3E01-0F98-A4F9-D3EFBAABB72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88826" y="3971645"/>
                <a:ext cx="276999" cy="276999"/>
              </a:xfrm>
              <a:prstGeom prst="rect">
                <a:avLst/>
              </a:prstGeom>
            </p:spPr>
          </p:pic>
          <p:pic>
            <p:nvPicPr>
              <p:cNvPr id="1046" name="Graphic 1045" descr="Table with solid fill">
                <a:extLst>
                  <a:ext uri="{FF2B5EF4-FFF2-40B4-BE49-F238E27FC236}">
                    <a16:creationId xmlns:a16="http://schemas.microsoft.com/office/drawing/2014/main" id="{0B51BCFF-88C1-B78A-160D-D90AB32FDC4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88826" y="4198364"/>
                <a:ext cx="276999" cy="276999"/>
              </a:xfrm>
              <a:prstGeom prst="rect">
                <a:avLst/>
              </a:prstGeom>
            </p:spPr>
          </p:pic>
          <p:pic>
            <p:nvPicPr>
              <p:cNvPr id="1047" name="Graphic 1046" descr="Table with solid fill">
                <a:extLst>
                  <a:ext uri="{FF2B5EF4-FFF2-40B4-BE49-F238E27FC236}">
                    <a16:creationId xmlns:a16="http://schemas.microsoft.com/office/drawing/2014/main" id="{7FB44FBF-602C-B80D-892F-6D7CF61D751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88826" y="4651803"/>
                <a:ext cx="276999" cy="276999"/>
              </a:xfrm>
              <a:prstGeom prst="rect">
                <a:avLst/>
              </a:prstGeom>
            </p:spPr>
          </p:pic>
          <p:pic>
            <p:nvPicPr>
              <p:cNvPr id="1048" name="Graphic 1047" descr="Table with solid fill">
                <a:extLst>
                  <a:ext uri="{FF2B5EF4-FFF2-40B4-BE49-F238E27FC236}">
                    <a16:creationId xmlns:a16="http://schemas.microsoft.com/office/drawing/2014/main" id="{E8EB332F-542E-4740-8179-D9C03BC955C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588826" y="4425083"/>
                <a:ext cx="276999" cy="276999"/>
              </a:xfrm>
              <a:prstGeom prst="rect">
                <a:avLst/>
              </a:prstGeom>
            </p:spPr>
          </p:pic>
          <p:sp>
            <p:nvSpPr>
              <p:cNvPr id="1049" name="TextBox 1048">
                <a:extLst>
                  <a:ext uri="{FF2B5EF4-FFF2-40B4-BE49-F238E27FC236}">
                    <a16:creationId xmlns:a16="http://schemas.microsoft.com/office/drawing/2014/main" id="{C210EA16-7FD2-894D-DDF6-3721A7868EC0}"/>
                  </a:ext>
                </a:extLst>
              </p:cNvPr>
              <p:cNvSpPr txBox="1"/>
              <p:nvPr/>
            </p:nvSpPr>
            <p:spPr>
              <a:xfrm>
                <a:off x="4830616" y="3984984"/>
                <a:ext cx="1096775" cy="400110"/>
              </a:xfrm>
              <a:prstGeom prst="rect">
                <a:avLst/>
              </a:prstGeom>
              <a:noFill/>
            </p:spPr>
            <p:txBody>
              <a:bodyPr wrap="none" lIns="91440" tIns="45720" rIns="91440" bIns="45720" rtlCol="0" anchor="t">
                <a:spAutoFit/>
              </a:bodyPr>
              <a:lstStyle/>
              <a:p>
                <a:r>
                  <a:rPr lang="en-SG" sz="1000" i="1" err="1">
                    <a:solidFill>
                      <a:srgbClr val="385723"/>
                    </a:solidFill>
                  </a:rPr>
                  <a:t>ModelApple</a:t>
                </a:r>
                <a:endParaRPr lang="en-US" err="1">
                  <a:solidFill>
                    <a:srgbClr val="000000"/>
                  </a:solidFill>
                </a:endParaRPr>
              </a:p>
              <a:p>
                <a:r>
                  <a:rPr lang="en-SG" sz="1000" i="1">
                    <a:solidFill>
                      <a:srgbClr val="385723"/>
                    </a:solidFill>
                  </a:rPr>
                  <a:t>Recommendation</a:t>
                </a:r>
                <a:endParaRPr lang="en-US">
                  <a:cs typeface="Calibri"/>
                </a:endParaRPr>
              </a:p>
            </p:txBody>
          </p:sp>
          <p:sp>
            <p:nvSpPr>
              <p:cNvPr id="1051" name="TextBox 1050">
                <a:extLst>
                  <a:ext uri="{FF2B5EF4-FFF2-40B4-BE49-F238E27FC236}">
                    <a16:creationId xmlns:a16="http://schemas.microsoft.com/office/drawing/2014/main" id="{0F5F0E29-03A3-9DFF-B2A3-29BB89585BAC}"/>
                  </a:ext>
                </a:extLst>
              </p:cNvPr>
              <p:cNvSpPr txBox="1"/>
              <p:nvPr/>
            </p:nvSpPr>
            <p:spPr>
              <a:xfrm>
                <a:off x="4822610" y="4405062"/>
                <a:ext cx="1096775" cy="400110"/>
              </a:xfrm>
              <a:prstGeom prst="rect">
                <a:avLst/>
              </a:prstGeom>
              <a:noFill/>
            </p:spPr>
            <p:txBody>
              <a:bodyPr wrap="none" lIns="91440" tIns="45720" rIns="91440" bIns="45720" rtlCol="0" anchor="t">
                <a:spAutoFit/>
              </a:bodyPr>
              <a:lstStyle/>
              <a:p>
                <a:r>
                  <a:rPr lang="en-SG" sz="1000" i="1" err="1">
                    <a:solidFill>
                      <a:srgbClr val="385723"/>
                    </a:solidFill>
                  </a:rPr>
                  <a:t>ModelGoogle</a:t>
                </a:r>
                <a:endParaRPr lang="en-US" err="1"/>
              </a:p>
              <a:p>
                <a:r>
                  <a:rPr lang="en-SG" sz="1000" i="1">
                    <a:solidFill>
                      <a:srgbClr val="385723"/>
                    </a:solidFill>
                  </a:rPr>
                  <a:t>Recommendation</a:t>
                </a:r>
                <a:endParaRPr lang="en-SG" sz="1000" i="1">
                  <a:solidFill>
                    <a:srgbClr val="385723"/>
                  </a:solidFill>
                  <a:cs typeface="Calibri"/>
                </a:endParaRPr>
              </a:p>
            </p:txBody>
          </p:sp>
        </p:grpSp>
        <p:sp>
          <p:nvSpPr>
            <p:cNvPr id="1068" name="Rectangle 1067">
              <a:extLst>
                <a:ext uri="{FF2B5EF4-FFF2-40B4-BE49-F238E27FC236}">
                  <a16:creationId xmlns:a16="http://schemas.microsoft.com/office/drawing/2014/main" id="{CB46B4D3-5701-9826-AC03-9ACB4095AB33}"/>
                </a:ext>
              </a:extLst>
            </p:cNvPr>
            <p:cNvSpPr/>
            <p:nvPr/>
          </p:nvSpPr>
          <p:spPr>
            <a:xfrm>
              <a:off x="6337330" y="3911677"/>
              <a:ext cx="1530814" cy="1574513"/>
            </a:xfrm>
            <a:prstGeom prst="rect">
              <a:avLst/>
            </a:prstGeom>
            <a:noFill/>
            <a:ln w="38100">
              <a:solidFill>
                <a:srgbClr val="3857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074" name="Group 1073">
            <a:extLst>
              <a:ext uri="{FF2B5EF4-FFF2-40B4-BE49-F238E27FC236}">
                <a16:creationId xmlns:a16="http://schemas.microsoft.com/office/drawing/2014/main" id="{B0F4415E-A94D-E220-588C-B633298AC186}"/>
              </a:ext>
            </a:extLst>
          </p:cNvPr>
          <p:cNvGrpSpPr/>
          <p:nvPr/>
        </p:nvGrpSpPr>
        <p:grpSpPr>
          <a:xfrm>
            <a:off x="10602330" y="2234233"/>
            <a:ext cx="1259268" cy="824007"/>
            <a:chOff x="5658293" y="5832529"/>
            <a:chExt cx="1259268" cy="824007"/>
          </a:xfrm>
        </p:grpSpPr>
        <p:grpSp>
          <p:nvGrpSpPr>
            <p:cNvPr id="1041" name="Group 1040">
              <a:extLst>
                <a:ext uri="{FF2B5EF4-FFF2-40B4-BE49-F238E27FC236}">
                  <a16:creationId xmlns:a16="http://schemas.microsoft.com/office/drawing/2014/main" id="{DE3FFDAF-659D-0003-723B-F21675F8910C}"/>
                </a:ext>
              </a:extLst>
            </p:cNvPr>
            <p:cNvGrpSpPr/>
            <p:nvPr/>
          </p:nvGrpSpPr>
          <p:grpSpPr>
            <a:xfrm>
              <a:off x="5662089" y="5846314"/>
              <a:ext cx="1255472" cy="810222"/>
              <a:chOff x="3774041" y="3230728"/>
              <a:chExt cx="1255472" cy="810222"/>
            </a:xfrm>
          </p:grpSpPr>
          <p:grpSp>
            <p:nvGrpSpPr>
              <p:cNvPr id="47" name="Group 46">
                <a:extLst>
                  <a:ext uri="{FF2B5EF4-FFF2-40B4-BE49-F238E27FC236}">
                    <a16:creationId xmlns:a16="http://schemas.microsoft.com/office/drawing/2014/main" id="{85806A9A-2F89-5415-342D-A23A220B59E1}"/>
                  </a:ext>
                </a:extLst>
              </p:cNvPr>
              <p:cNvGrpSpPr/>
              <p:nvPr/>
            </p:nvGrpSpPr>
            <p:grpSpPr>
              <a:xfrm>
                <a:off x="3774041" y="3230728"/>
                <a:ext cx="1255472" cy="585566"/>
                <a:chOff x="5723610" y="4875102"/>
                <a:chExt cx="1255472" cy="585566"/>
              </a:xfrm>
            </p:grpSpPr>
            <p:sp>
              <p:nvSpPr>
                <p:cNvPr id="21" name="TextBox 20">
                  <a:extLst>
                    <a:ext uri="{FF2B5EF4-FFF2-40B4-BE49-F238E27FC236}">
                      <a16:creationId xmlns:a16="http://schemas.microsoft.com/office/drawing/2014/main" id="{69066D7C-9CBD-55A2-0CB0-DD7BC57425C5}"/>
                    </a:ext>
                  </a:extLst>
                </p:cNvPr>
                <p:cNvSpPr txBox="1"/>
                <p:nvPr/>
              </p:nvSpPr>
              <p:spPr>
                <a:xfrm>
                  <a:off x="5723610" y="5214447"/>
                  <a:ext cx="1255472" cy="246221"/>
                </a:xfrm>
                <a:prstGeom prst="rect">
                  <a:avLst/>
                </a:prstGeom>
                <a:noFill/>
              </p:spPr>
              <p:txBody>
                <a:bodyPr wrap="none" rtlCol="0">
                  <a:spAutoFit/>
                </a:bodyPr>
                <a:lstStyle/>
                <a:p>
                  <a:r>
                    <a:rPr lang="en-SG" sz="1000" b="1" u="sng" err="1">
                      <a:solidFill>
                        <a:schemeClr val="tx1">
                          <a:lumMod val="65000"/>
                          <a:lumOff val="35000"/>
                        </a:schemeClr>
                      </a:solidFill>
                    </a:rPr>
                    <a:t>prod_dateTimeData</a:t>
                  </a:r>
                  <a:endParaRPr lang="en-SG" sz="1000" b="1" u="sng">
                    <a:solidFill>
                      <a:schemeClr val="tx1">
                        <a:lumMod val="65000"/>
                        <a:lumOff val="35000"/>
                      </a:schemeClr>
                    </a:solidFill>
                  </a:endParaRPr>
                </a:p>
              </p:txBody>
            </p:sp>
            <p:pic>
              <p:nvPicPr>
                <p:cNvPr id="44" name="Graphic 43" descr="Box with solid fill">
                  <a:extLst>
                    <a:ext uri="{FF2B5EF4-FFF2-40B4-BE49-F238E27FC236}">
                      <a16:creationId xmlns:a16="http://schemas.microsoft.com/office/drawing/2014/main" id="{44625E2E-8F0F-EE11-E19D-BA5CBE82845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975405" y="4875102"/>
                  <a:ext cx="407606" cy="407606"/>
                </a:xfrm>
                <a:prstGeom prst="rect">
                  <a:avLst/>
                </a:prstGeom>
              </p:spPr>
            </p:pic>
          </p:grpSp>
          <p:pic>
            <p:nvPicPr>
              <p:cNvPr id="1039" name="Graphic 1038" descr="Table with solid fill">
                <a:extLst>
                  <a:ext uri="{FF2B5EF4-FFF2-40B4-BE49-F238E27FC236}">
                    <a16:creationId xmlns:a16="http://schemas.microsoft.com/office/drawing/2014/main" id="{AFC1B6A8-53B9-2BEE-35D1-DC561116743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817586" y="3763951"/>
                <a:ext cx="276999" cy="276999"/>
              </a:xfrm>
              <a:prstGeom prst="rect">
                <a:avLst/>
              </a:prstGeom>
            </p:spPr>
          </p:pic>
          <p:sp>
            <p:nvSpPr>
              <p:cNvPr id="1040" name="TextBox 1039">
                <a:extLst>
                  <a:ext uri="{FF2B5EF4-FFF2-40B4-BE49-F238E27FC236}">
                    <a16:creationId xmlns:a16="http://schemas.microsoft.com/office/drawing/2014/main" id="{ED28A8D8-2689-09F5-3B65-36457ABE9D17}"/>
                  </a:ext>
                </a:extLst>
              </p:cNvPr>
              <p:cNvSpPr txBox="1"/>
              <p:nvPr/>
            </p:nvSpPr>
            <p:spPr>
              <a:xfrm>
                <a:off x="4059376" y="3777290"/>
                <a:ext cx="654346" cy="246221"/>
              </a:xfrm>
              <a:prstGeom prst="rect">
                <a:avLst/>
              </a:prstGeom>
              <a:noFill/>
            </p:spPr>
            <p:txBody>
              <a:bodyPr wrap="none" rtlCol="0">
                <a:spAutoFit/>
              </a:bodyPr>
              <a:lstStyle/>
              <a:p>
                <a:r>
                  <a:rPr lang="en-SG" sz="1000" i="1">
                    <a:solidFill>
                      <a:srgbClr val="595959"/>
                    </a:solidFill>
                  </a:rPr>
                  <a:t>datetime</a:t>
                </a:r>
              </a:p>
            </p:txBody>
          </p:sp>
        </p:grpSp>
        <p:sp>
          <p:nvSpPr>
            <p:cNvPr id="1073" name="Rectangle 1072">
              <a:extLst>
                <a:ext uri="{FF2B5EF4-FFF2-40B4-BE49-F238E27FC236}">
                  <a16:creationId xmlns:a16="http://schemas.microsoft.com/office/drawing/2014/main" id="{4038A507-5F8A-1FC0-B26D-FC4B6CC79E4A}"/>
                </a:ext>
              </a:extLst>
            </p:cNvPr>
            <p:cNvSpPr/>
            <p:nvPr/>
          </p:nvSpPr>
          <p:spPr>
            <a:xfrm>
              <a:off x="5658293" y="5832529"/>
              <a:ext cx="1247872" cy="816690"/>
            </a:xfrm>
            <a:prstGeom prst="rect">
              <a:avLst/>
            </a:prstGeom>
            <a:noFill/>
            <a:ln w="38100">
              <a:solidFill>
                <a:srgbClr val="5959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080" name="TextBox 1079">
            <a:extLst>
              <a:ext uri="{FF2B5EF4-FFF2-40B4-BE49-F238E27FC236}">
                <a16:creationId xmlns:a16="http://schemas.microsoft.com/office/drawing/2014/main" id="{35A1197E-822A-64E4-6B7B-D3919FA1C4AC}"/>
              </a:ext>
            </a:extLst>
          </p:cNvPr>
          <p:cNvSpPr txBox="1"/>
          <p:nvPr/>
        </p:nvSpPr>
        <p:spPr>
          <a:xfrm>
            <a:off x="6580788" y="688545"/>
            <a:ext cx="3406702" cy="246221"/>
          </a:xfrm>
          <a:prstGeom prst="rect">
            <a:avLst/>
          </a:prstGeom>
          <a:noFill/>
        </p:spPr>
        <p:txBody>
          <a:bodyPr wrap="none" rtlCol="0">
            <a:spAutoFit/>
          </a:bodyPr>
          <a:lstStyle/>
          <a:p>
            <a:r>
              <a:rPr lang="en-SG" sz="1000" i="1">
                <a:solidFill>
                  <a:schemeClr val="bg1">
                    <a:lumMod val="85000"/>
                  </a:schemeClr>
                </a:solidFill>
              </a:rPr>
              <a:t>select * from ‘big-data-analytics-415801.rawData.appleMain`;</a:t>
            </a:r>
          </a:p>
        </p:txBody>
      </p:sp>
      <p:grpSp>
        <p:nvGrpSpPr>
          <p:cNvPr id="1106" name="Group 1105">
            <a:extLst>
              <a:ext uri="{FF2B5EF4-FFF2-40B4-BE49-F238E27FC236}">
                <a16:creationId xmlns:a16="http://schemas.microsoft.com/office/drawing/2014/main" id="{4D9B385E-510D-B98C-0B35-058B5F7BDA2E}"/>
              </a:ext>
            </a:extLst>
          </p:cNvPr>
          <p:cNvGrpSpPr/>
          <p:nvPr/>
        </p:nvGrpSpPr>
        <p:grpSpPr>
          <a:xfrm>
            <a:off x="48314" y="2160081"/>
            <a:ext cx="1611075" cy="951993"/>
            <a:chOff x="336617" y="1963658"/>
            <a:chExt cx="1611075" cy="951993"/>
          </a:xfrm>
          <a:solidFill>
            <a:schemeClr val="bg1">
              <a:lumMod val="85000"/>
            </a:schemeClr>
          </a:solidFill>
        </p:grpSpPr>
        <p:sp>
          <p:nvSpPr>
            <p:cNvPr id="1105" name="Rectangle: Rounded Corners 1104">
              <a:extLst>
                <a:ext uri="{FF2B5EF4-FFF2-40B4-BE49-F238E27FC236}">
                  <a16:creationId xmlns:a16="http://schemas.microsoft.com/office/drawing/2014/main" id="{9E8BDCE1-71EF-0B5B-629A-658260366537}"/>
                </a:ext>
              </a:extLst>
            </p:cNvPr>
            <p:cNvSpPr/>
            <p:nvPr/>
          </p:nvSpPr>
          <p:spPr>
            <a:xfrm>
              <a:off x="336617" y="1963658"/>
              <a:ext cx="1611075" cy="95199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88" name="Picture 1087" descr="A black background with a black square&#10;&#10;Description automatically generated with medium confidence">
              <a:extLst>
                <a:ext uri="{FF2B5EF4-FFF2-40B4-BE49-F238E27FC236}">
                  <a16:creationId xmlns:a16="http://schemas.microsoft.com/office/drawing/2014/main" id="{005D4EFA-50D9-F141-31B1-11ADC94F4C7E}"/>
                </a:ext>
              </a:extLst>
            </p:cNvPr>
            <p:cNvPicPr>
              <a:picLocks noChangeAspect="1"/>
            </p:cNvPicPr>
            <p:nvPr/>
          </p:nvPicPr>
          <p:blipFill rotWithShape="1">
            <a:blip r:embed="rId30">
              <a:extLst>
                <a:ext uri="{28A0092B-C50C-407E-A947-70E740481C1C}">
                  <a14:useLocalDpi xmlns:a14="http://schemas.microsoft.com/office/drawing/2010/main" val="0"/>
                </a:ext>
              </a:extLst>
            </a:blip>
            <a:srcRect l="13400" t="9074" r="13790" b="23059"/>
            <a:stretch/>
          </p:blipFill>
          <p:spPr>
            <a:xfrm>
              <a:off x="510317" y="2114957"/>
              <a:ext cx="319777" cy="298065"/>
            </a:xfrm>
            <a:prstGeom prst="rect">
              <a:avLst/>
            </a:prstGeom>
            <a:grpFill/>
          </p:spPr>
        </p:pic>
        <p:pic>
          <p:nvPicPr>
            <p:cNvPr id="1092" name="Picture 1091" descr="A black background with a black square&#10;&#10;Description automatically generated with medium confidence">
              <a:extLst>
                <a:ext uri="{FF2B5EF4-FFF2-40B4-BE49-F238E27FC236}">
                  <a16:creationId xmlns:a16="http://schemas.microsoft.com/office/drawing/2014/main" id="{A0BE9BBB-5DB4-F7DF-F6EC-FDEA32552E87}"/>
                </a:ext>
              </a:extLst>
            </p:cNvPr>
            <p:cNvPicPr>
              <a:picLocks noChangeAspect="1"/>
            </p:cNvPicPr>
            <p:nvPr/>
          </p:nvPicPr>
          <p:blipFill rotWithShape="1">
            <a:blip r:embed="rId31">
              <a:extLst>
                <a:ext uri="{28A0092B-C50C-407E-A947-70E740481C1C}">
                  <a14:useLocalDpi xmlns:a14="http://schemas.microsoft.com/office/drawing/2010/main" val="0"/>
                </a:ext>
              </a:extLst>
            </a:blip>
            <a:srcRect l="10000" t="10487" r="10784" b="24847"/>
            <a:stretch/>
          </p:blipFill>
          <p:spPr>
            <a:xfrm>
              <a:off x="510317" y="2521862"/>
              <a:ext cx="321704" cy="262615"/>
            </a:xfrm>
            <a:prstGeom prst="rect">
              <a:avLst/>
            </a:prstGeom>
            <a:grpFill/>
          </p:spPr>
        </p:pic>
        <p:sp>
          <p:nvSpPr>
            <p:cNvPr id="1096" name="TextBox 1095">
              <a:hlinkClick r:id="rId32"/>
              <a:extLst>
                <a:ext uri="{FF2B5EF4-FFF2-40B4-BE49-F238E27FC236}">
                  <a16:creationId xmlns:a16="http://schemas.microsoft.com/office/drawing/2014/main" id="{A7E3BD12-AF4D-66D5-CF31-8530197FA833}"/>
                </a:ext>
              </a:extLst>
            </p:cNvPr>
            <p:cNvSpPr txBox="1"/>
            <p:nvPr/>
          </p:nvSpPr>
          <p:spPr>
            <a:xfrm>
              <a:off x="821317" y="2144891"/>
              <a:ext cx="356188" cy="246221"/>
            </a:xfrm>
            <a:prstGeom prst="rect">
              <a:avLst/>
            </a:prstGeom>
            <a:noFill/>
          </p:spPr>
          <p:txBody>
            <a:bodyPr wrap="none" rtlCol="0">
              <a:spAutoFit/>
            </a:bodyPr>
            <a:lstStyle/>
            <a:p>
              <a:r>
                <a:rPr lang="en-SG" sz="1000"/>
                <a:t>API</a:t>
              </a:r>
            </a:p>
          </p:txBody>
        </p:sp>
        <p:sp>
          <p:nvSpPr>
            <p:cNvPr id="1097" name="TextBox 1096">
              <a:hlinkClick r:id="rId32"/>
              <a:extLst>
                <a:ext uri="{FF2B5EF4-FFF2-40B4-BE49-F238E27FC236}">
                  <a16:creationId xmlns:a16="http://schemas.microsoft.com/office/drawing/2014/main" id="{0C1619EC-18DC-E4D9-DF87-EBAA2A45F298}"/>
                </a:ext>
              </a:extLst>
            </p:cNvPr>
            <p:cNvSpPr txBox="1"/>
            <p:nvPr/>
          </p:nvSpPr>
          <p:spPr>
            <a:xfrm>
              <a:off x="810983" y="2516947"/>
              <a:ext cx="771365" cy="246221"/>
            </a:xfrm>
            <a:prstGeom prst="rect">
              <a:avLst/>
            </a:prstGeom>
            <a:noFill/>
          </p:spPr>
          <p:txBody>
            <a:bodyPr wrap="none" lIns="91440" tIns="45720" rIns="91440" bIns="45720" rtlCol="0" anchor="t">
              <a:spAutoFit/>
            </a:bodyPr>
            <a:lstStyle/>
            <a:p>
              <a:r>
                <a:rPr lang="en-SG" sz="1000" dirty="0" err="1"/>
                <a:t>Webscrape</a:t>
              </a:r>
            </a:p>
          </p:txBody>
        </p:sp>
      </p:grpSp>
      <p:sp>
        <p:nvSpPr>
          <p:cNvPr id="1101" name="Arrow: Right 1100">
            <a:extLst>
              <a:ext uri="{FF2B5EF4-FFF2-40B4-BE49-F238E27FC236}">
                <a16:creationId xmlns:a16="http://schemas.microsoft.com/office/drawing/2014/main" id="{5AE19857-67DE-4377-2991-7223CF4AE6E5}"/>
              </a:ext>
            </a:extLst>
          </p:cNvPr>
          <p:cNvSpPr/>
          <p:nvPr/>
        </p:nvSpPr>
        <p:spPr>
          <a:xfrm>
            <a:off x="6045562" y="2449734"/>
            <a:ext cx="502000" cy="385058"/>
          </a:xfrm>
          <a:prstGeom prst="rightArrow">
            <a:avLst/>
          </a:prstGeom>
          <a:solidFill>
            <a:schemeClr val="accent2">
              <a:lumMod val="7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02" name="Arrow: Right 1101">
            <a:extLst>
              <a:ext uri="{FF2B5EF4-FFF2-40B4-BE49-F238E27FC236}">
                <a16:creationId xmlns:a16="http://schemas.microsoft.com/office/drawing/2014/main" id="{9061C406-A155-354B-94C7-62D6674EB10A}"/>
              </a:ext>
            </a:extLst>
          </p:cNvPr>
          <p:cNvSpPr/>
          <p:nvPr/>
        </p:nvSpPr>
        <p:spPr>
          <a:xfrm>
            <a:off x="8111165" y="2422623"/>
            <a:ext cx="461999" cy="385058"/>
          </a:xfrm>
          <a:prstGeom prst="rightArrow">
            <a:avLst/>
          </a:prstGeom>
          <a:solidFill>
            <a:schemeClr val="accent2">
              <a:lumMod val="75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08" name="TextBox 1107">
            <a:extLst>
              <a:ext uri="{FF2B5EF4-FFF2-40B4-BE49-F238E27FC236}">
                <a16:creationId xmlns:a16="http://schemas.microsoft.com/office/drawing/2014/main" id="{E90A683E-2D98-99CC-B266-1162895CA00B}"/>
              </a:ext>
            </a:extLst>
          </p:cNvPr>
          <p:cNvSpPr txBox="1"/>
          <p:nvPr/>
        </p:nvSpPr>
        <p:spPr>
          <a:xfrm>
            <a:off x="1676526" y="2055916"/>
            <a:ext cx="2626040" cy="1477328"/>
          </a:xfrm>
          <a:prstGeom prst="rect">
            <a:avLst/>
          </a:prstGeom>
          <a:noFill/>
        </p:spPr>
        <p:txBody>
          <a:bodyPr wrap="none" rtlCol="0">
            <a:spAutoFit/>
          </a:bodyPr>
          <a:lstStyle/>
          <a:p>
            <a:r>
              <a:rPr lang="en-SG" sz="1000"/>
              <a:t>- Large amount of data</a:t>
            </a:r>
          </a:p>
          <a:p>
            <a:r>
              <a:rPr lang="en-SG" sz="1000"/>
              <a:t>- </a:t>
            </a:r>
            <a:r>
              <a:rPr lang="en-SG" sz="1000" b="1">
                <a:solidFill>
                  <a:srgbClr val="C00000"/>
                </a:solidFill>
              </a:rPr>
              <a:t>Data Extraction/Retrieval &gt; 6hrs (Initial Test)</a:t>
            </a:r>
          </a:p>
          <a:p>
            <a:endParaRPr lang="en-SG" sz="1000" b="1">
              <a:solidFill>
                <a:srgbClr val="C00000"/>
              </a:solidFill>
            </a:endParaRPr>
          </a:p>
          <a:p>
            <a:endParaRPr lang="en-SG" sz="1000" b="1">
              <a:solidFill>
                <a:srgbClr val="C00000"/>
              </a:solidFill>
            </a:endParaRPr>
          </a:p>
          <a:p>
            <a:endParaRPr lang="en-SG" sz="1000"/>
          </a:p>
          <a:p>
            <a:r>
              <a:rPr lang="en-SG" sz="1000" b="1" u="sng">
                <a:solidFill>
                  <a:schemeClr val="accent5"/>
                </a:solidFill>
              </a:rPr>
              <a:t>Workaround</a:t>
            </a:r>
          </a:p>
          <a:p>
            <a:r>
              <a:rPr lang="en-SG" sz="1000"/>
              <a:t>- Split whole data into 40 groups</a:t>
            </a:r>
          </a:p>
          <a:p>
            <a:r>
              <a:rPr lang="en-SG" sz="1000"/>
              <a:t>- Run 40 jobs (workflows) </a:t>
            </a:r>
          </a:p>
          <a:p>
            <a:r>
              <a:rPr lang="en-SG" sz="1000" i="1"/>
              <a:t>(x2 20 concurrent jobs, ~ 12hrs/round)</a:t>
            </a:r>
          </a:p>
        </p:txBody>
      </p:sp>
      <p:grpSp>
        <p:nvGrpSpPr>
          <p:cNvPr id="2" name="Group 1">
            <a:extLst>
              <a:ext uri="{FF2B5EF4-FFF2-40B4-BE49-F238E27FC236}">
                <a16:creationId xmlns:a16="http://schemas.microsoft.com/office/drawing/2014/main" id="{19417635-FE67-DCD9-B591-9A25B8E6BE69}"/>
              </a:ext>
            </a:extLst>
          </p:cNvPr>
          <p:cNvGrpSpPr/>
          <p:nvPr/>
        </p:nvGrpSpPr>
        <p:grpSpPr>
          <a:xfrm>
            <a:off x="126573" y="3639023"/>
            <a:ext cx="2740237" cy="2400657"/>
            <a:chOff x="4203856" y="5040639"/>
            <a:chExt cx="2740237" cy="2400657"/>
          </a:xfrm>
        </p:grpSpPr>
        <p:sp>
          <p:nvSpPr>
            <p:cNvPr id="3" name="TextBox 2">
              <a:extLst>
                <a:ext uri="{FF2B5EF4-FFF2-40B4-BE49-F238E27FC236}">
                  <a16:creationId xmlns:a16="http://schemas.microsoft.com/office/drawing/2014/main" id="{A1D38690-7B34-BA32-C5DF-EBD9987C57D0}"/>
                </a:ext>
              </a:extLst>
            </p:cNvPr>
            <p:cNvSpPr txBox="1"/>
            <p:nvPr/>
          </p:nvSpPr>
          <p:spPr>
            <a:xfrm>
              <a:off x="4203856" y="5040639"/>
              <a:ext cx="2740237" cy="2400657"/>
            </a:xfrm>
            <a:prstGeom prst="rect">
              <a:avLst/>
            </a:prstGeom>
            <a:noFill/>
            <a:ln w="38100">
              <a:solidFill>
                <a:schemeClr val="tx1"/>
              </a:solidFill>
            </a:ln>
          </p:spPr>
          <p:txBody>
            <a:bodyPr wrap="none" lIns="91440" tIns="45720" rIns="91440" bIns="45720" rtlCol="0" anchor="t">
              <a:spAutoFit/>
            </a:bodyPr>
            <a:lstStyle/>
            <a:p>
              <a:r>
                <a:rPr lang="en-SG" sz="1100" b="1"/>
                <a:t>          </a:t>
              </a:r>
              <a:r>
                <a:rPr lang="en-SG" sz="1100" b="1" u="sng"/>
                <a:t>48 Workflows</a:t>
              </a:r>
            </a:p>
            <a:p>
              <a:r>
                <a:rPr lang="en-SG" sz="800"/>
                <a:t>              </a:t>
              </a:r>
              <a:endParaRPr lang="en-SG" sz="800">
                <a:highlight>
                  <a:srgbClr val="FFFF00"/>
                </a:highlight>
                <a:cs typeface="Calibri"/>
              </a:endParaRPr>
            </a:p>
            <a:p>
              <a:endParaRPr lang="en-SG" sz="1100"/>
            </a:p>
            <a:p>
              <a:r>
                <a:rPr lang="en-SG" sz="1200" b="1">
                  <a:solidFill>
                    <a:schemeClr val="accent5"/>
                  </a:solidFill>
                </a:rPr>
                <a:t>1-26:    Apple Data Ingestion</a:t>
              </a:r>
              <a:endParaRPr lang="en-SG" sz="1200" b="1">
                <a:solidFill>
                  <a:schemeClr val="accent5"/>
                </a:solidFill>
                <a:cs typeface="Calibri"/>
              </a:endParaRPr>
            </a:p>
            <a:p>
              <a:r>
                <a:rPr lang="en-SG" sz="1200" b="1">
                  <a:solidFill>
                    <a:schemeClr val="accent5"/>
                  </a:solidFill>
                </a:rPr>
                <a:t>27-40:  Google Data Ingestion</a:t>
              </a:r>
              <a:endParaRPr lang="en-SG" sz="1200" b="1">
                <a:solidFill>
                  <a:schemeClr val="accent5"/>
                </a:solidFill>
                <a:cs typeface="Calibri"/>
              </a:endParaRPr>
            </a:p>
            <a:p>
              <a:r>
                <a:rPr lang="en-SG" sz="1200" b="1">
                  <a:solidFill>
                    <a:schemeClr val="accent2">
                      <a:lumMod val="75000"/>
                    </a:schemeClr>
                  </a:solidFill>
                </a:rPr>
                <a:t>41:        Apple Data Wrangling</a:t>
              </a:r>
            </a:p>
            <a:p>
              <a:r>
                <a:rPr lang="en-SG" sz="1200" b="1">
                  <a:solidFill>
                    <a:schemeClr val="accent2">
                      <a:lumMod val="75000"/>
                    </a:schemeClr>
                  </a:solidFill>
                </a:rPr>
                <a:t>42:        Google Data Wrangling</a:t>
              </a:r>
            </a:p>
            <a:p>
              <a:r>
                <a:rPr lang="en-SG" sz="1200" b="1">
                  <a:solidFill>
                    <a:srgbClr val="7030A0"/>
                  </a:solidFill>
                </a:rPr>
                <a:t>43:        Apple Classification Model</a:t>
              </a:r>
              <a:endParaRPr lang="en-SG" sz="1200" b="1">
                <a:solidFill>
                  <a:srgbClr val="7030A0"/>
                </a:solidFill>
                <a:cs typeface="Calibri"/>
              </a:endParaRPr>
            </a:p>
            <a:p>
              <a:r>
                <a:rPr lang="en-SG" sz="1200" b="1">
                  <a:solidFill>
                    <a:srgbClr val="7030A0"/>
                  </a:solidFill>
                </a:rPr>
                <a:t>44:        Google Classification Model</a:t>
              </a:r>
              <a:endParaRPr lang="en-SG" sz="1200" b="1">
                <a:solidFill>
                  <a:srgbClr val="7030A0"/>
                </a:solidFill>
                <a:cs typeface="Calibri"/>
              </a:endParaRPr>
            </a:p>
            <a:p>
              <a:r>
                <a:rPr lang="en-SG" sz="1200" b="1">
                  <a:solidFill>
                    <a:srgbClr val="7030A0"/>
                  </a:solidFill>
                </a:rPr>
                <a:t>45:        Apple Recommendation Model</a:t>
              </a:r>
              <a:endParaRPr lang="en-SG" sz="1200" b="1">
                <a:solidFill>
                  <a:srgbClr val="7030A0"/>
                </a:solidFill>
                <a:cs typeface="Calibri"/>
              </a:endParaRPr>
            </a:p>
            <a:p>
              <a:r>
                <a:rPr lang="en-SG" sz="1200" b="1">
                  <a:solidFill>
                    <a:srgbClr val="7030A0"/>
                  </a:solidFill>
                </a:rPr>
                <a:t>46:        Google Recommendation Model</a:t>
              </a:r>
              <a:endParaRPr lang="en-SG" sz="1200" b="1">
                <a:solidFill>
                  <a:schemeClr val="accent2">
                    <a:lumMod val="75000"/>
                  </a:schemeClr>
                </a:solidFill>
              </a:endParaRPr>
            </a:p>
            <a:p>
              <a:r>
                <a:rPr lang="en-SG" sz="1200" b="1">
                  <a:solidFill>
                    <a:schemeClr val="bg2">
                      <a:lumMod val="50000"/>
                    </a:schemeClr>
                  </a:solidFill>
                </a:rPr>
                <a:t>47:        Date &amp; Time</a:t>
              </a:r>
            </a:p>
            <a:p>
              <a:r>
                <a:rPr lang="en-SG" sz="1200" b="1">
                  <a:solidFill>
                    <a:schemeClr val="accent6">
                      <a:lumMod val="75000"/>
                    </a:schemeClr>
                  </a:solidFill>
                </a:rPr>
                <a:t>48:        Create Development Raw Data</a:t>
              </a:r>
            </a:p>
          </p:txBody>
        </p:sp>
        <p:pic>
          <p:nvPicPr>
            <p:cNvPr id="13" name="Graphic 12" descr="Web design with solid fill">
              <a:extLst>
                <a:ext uri="{FF2B5EF4-FFF2-40B4-BE49-F238E27FC236}">
                  <a16:creationId xmlns:a16="http://schemas.microsoft.com/office/drawing/2014/main" id="{FA4398D3-E229-0996-B81F-2A730E69803C}"/>
                </a:ext>
              </a:extLst>
            </p:cNvPr>
            <p:cNvPicPr>
              <a:picLocks noChangeAspect="1"/>
            </p:cNvPicPr>
            <p:nvPr/>
          </p:nvPicPr>
          <p:blipFill rotWithShape="1">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l="5914" t="16015" r="6935" b="14661"/>
            <a:stretch/>
          </p:blipFill>
          <p:spPr>
            <a:xfrm>
              <a:off x="4272783" y="5128102"/>
              <a:ext cx="293540" cy="233499"/>
            </a:xfrm>
            <a:prstGeom prst="rect">
              <a:avLst/>
            </a:prstGeom>
          </p:spPr>
        </p:pic>
      </p:grpSp>
      <p:grpSp>
        <p:nvGrpSpPr>
          <p:cNvPr id="25" name="Group 24">
            <a:extLst>
              <a:ext uri="{FF2B5EF4-FFF2-40B4-BE49-F238E27FC236}">
                <a16:creationId xmlns:a16="http://schemas.microsoft.com/office/drawing/2014/main" id="{A7E6F2B8-7731-9BF1-BC23-DAFF53F32DE1}"/>
              </a:ext>
            </a:extLst>
          </p:cNvPr>
          <p:cNvGrpSpPr/>
          <p:nvPr/>
        </p:nvGrpSpPr>
        <p:grpSpPr>
          <a:xfrm>
            <a:off x="3566713" y="2835075"/>
            <a:ext cx="706070" cy="276999"/>
            <a:chOff x="4947550" y="2097688"/>
            <a:chExt cx="706070" cy="276999"/>
          </a:xfrm>
        </p:grpSpPr>
        <p:pic>
          <p:nvPicPr>
            <p:cNvPr id="14" name="Graphic 13" descr="Web design with solid fill">
              <a:extLst>
                <a:ext uri="{FF2B5EF4-FFF2-40B4-BE49-F238E27FC236}">
                  <a16:creationId xmlns:a16="http://schemas.microsoft.com/office/drawing/2014/main" id="{831ED956-979F-7293-EC3F-C3A304340B7D}"/>
                </a:ext>
              </a:extLst>
            </p:cNvPr>
            <p:cNvPicPr>
              <a:picLocks noChangeAspect="1"/>
            </p:cNvPicPr>
            <p:nvPr/>
          </p:nvPicPr>
          <p:blipFill rotWithShape="1">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l="5914" t="16015" r="6935" b="14661"/>
            <a:stretch/>
          </p:blipFill>
          <p:spPr>
            <a:xfrm>
              <a:off x="4947550" y="2106107"/>
              <a:ext cx="293540" cy="233499"/>
            </a:xfrm>
            <a:prstGeom prst="rect">
              <a:avLst/>
            </a:prstGeom>
          </p:spPr>
        </p:pic>
        <p:sp>
          <p:nvSpPr>
            <p:cNvPr id="18" name="TextBox 17">
              <a:extLst>
                <a:ext uri="{FF2B5EF4-FFF2-40B4-BE49-F238E27FC236}">
                  <a16:creationId xmlns:a16="http://schemas.microsoft.com/office/drawing/2014/main" id="{B9453B63-0459-D35C-A6E7-FFD9039FA784}"/>
                </a:ext>
              </a:extLst>
            </p:cNvPr>
            <p:cNvSpPr txBox="1"/>
            <p:nvPr/>
          </p:nvSpPr>
          <p:spPr>
            <a:xfrm>
              <a:off x="5186826" y="2097688"/>
              <a:ext cx="466794" cy="276999"/>
            </a:xfrm>
            <a:prstGeom prst="rect">
              <a:avLst/>
            </a:prstGeom>
            <a:noFill/>
          </p:spPr>
          <p:txBody>
            <a:bodyPr wrap="none" rtlCol="0">
              <a:spAutoFit/>
            </a:bodyPr>
            <a:lstStyle/>
            <a:p>
              <a:r>
                <a:rPr lang="en-SG" sz="1200" b="1">
                  <a:solidFill>
                    <a:schemeClr val="accent5"/>
                  </a:solidFill>
                </a:rPr>
                <a:t>1-40</a:t>
              </a:r>
            </a:p>
          </p:txBody>
        </p:sp>
      </p:grpSp>
      <p:sp>
        <p:nvSpPr>
          <p:cNvPr id="1107" name="Arrow: Right 1106">
            <a:extLst>
              <a:ext uri="{FF2B5EF4-FFF2-40B4-BE49-F238E27FC236}">
                <a16:creationId xmlns:a16="http://schemas.microsoft.com/office/drawing/2014/main" id="{4FEC4937-63F5-CFCD-460E-0CC18E80B17D}"/>
              </a:ext>
            </a:extLst>
          </p:cNvPr>
          <p:cNvSpPr/>
          <p:nvPr/>
        </p:nvSpPr>
        <p:spPr>
          <a:xfrm>
            <a:off x="1663608" y="2452540"/>
            <a:ext cx="3035808" cy="385058"/>
          </a:xfrm>
          <a:prstGeom prst="rightArrow">
            <a:avLst/>
          </a:prstGeom>
          <a:solidFill>
            <a:srgbClr val="5B9BD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8" name="Group 7">
            <a:extLst>
              <a:ext uri="{FF2B5EF4-FFF2-40B4-BE49-F238E27FC236}">
                <a16:creationId xmlns:a16="http://schemas.microsoft.com/office/drawing/2014/main" id="{31D6C1DB-C31E-F3FD-1C42-5AB93C45FD0E}"/>
              </a:ext>
            </a:extLst>
          </p:cNvPr>
          <p:cNvGrpSpPr/>
          <p:nvPr/>
        </p:nvGrpSpPr>
        <p:grpSpPr>
          <a:xfrm>
            <a:off x="6557290" y="4047118"/>
            <a:ext cx="1542519" cy="1574513"/>
            <a:chOff x="6337329" y="1987228"/>
            <a:chExt cx="1542519" cy="1574513"/>
          </a:xfrm>
        </p:grpSpPr>
        <p:grpSp>
          <p:nvGrpSpPr>
            <p:cNvPr id="10" name="Group 9">
              <a:extLst>
                <a:ext uri="{FF2B5EF4-FFF2-40B4-BE49-F238E27FC236}">
                  <a16:creationId xmlns:a16="http://schemas.microsoft.com/office/drawing/2014/main" id="{269BBFB1-5CF6-06EA-FC7F-E6B477A6B1F0}"/>
                </a:ext>
              </a:extLst>
            </p:cNvPr>
            <p:cNvGrpSpPr/>
            <p:nvPr/>
          </p:nvGrpSpPr>
          <p:grpSpPr>
            <a:xfrm>
              <a:off x="6422702" y="2021661"/>
              <a:ext cx="1457146" cy="1512643"/>
              <a:chOff x="6491983" y="1578581"/>
              <a:chExt cx="1457146" cy="1512643"/>
            </a:xfrm>
          </p:grpSpPr>
          <p:grpSp>
            <p:nvGrpSpPr>
              <p:cNvPr id="16" name="Group 15">
                <a:extLst>
                  <a:ext uri="{FF2B5EF4-FFF2-40B4-BE49-F238E27FC236}">
                    <a16:creationId xmlns:a16="http://schemas.microsoft.com/office/drawing/2014/main" id="{196ED513-A47F-8AA9-D46B-7847E4933424}"/>
                  </a:ext>
                </a:extLst>
              </p:cNvPr>
              <p:cNvGrpSpPr/>
              <p:nvPr/>
            </p:nvGrpSpPr>
            <p:grpSpPr>
              <a:xfrm>
                <a:off x="6593871" y="1578581"/>
                <a:ext cx="984565" cy="585491"/>
                <a:chOff x="5491652" y="2115552"/>
                <a:chExt cx="984565" cy="585491"/>
              </a:xfrm>
            </p:grpSpPr>
            <p:sp>
              <p:nvSpPr>
                <p:cNvPr id="33" name="TextBox 32">
                  <a:extLst>
                    <a:ext uri="{FF2B5EF4-FFF2-40B4-BE49-F238E27FC236}">
                      <a16:creationId xmlns:a16="http://schemas.microsoft.com/office/drawing/2014/main" id="{2E49EAA0-9E8E-032B-08DA-11FE8E58898C}"/>
                    </a:ext>
                  </a:extLst>
                </p:cNvPr>
                <p:cNvSpPr txBox="1"/>
                <p:nvPr/>
              </p:nvSpPr>
              <p:spPr>
                <a:xfrm>
                  <a:off x="5491652" y="2454822"/>
                  <a:ext cx="984565" cy="246221"/>
                </a:xfrm>
                <a:prstGeom prst="rect">
                  <a:avLst/>
                </a:prstGeom>
                <a:noFill/>
              </p:spPr>
              <p:txBody>
                <a:bodyPr wrap="none" lIns="91440" tIns="45720" rIns="91440" bIns="45720" rtlCol="0" anchor="t">
                  <a:spAutoFit/>
                </a:bodyPr>
                <a:lstStyle/>
                <a:p>
                  <a:r>
                    <a:rPr lang="en-SG" sz="1000" b="1" u="sng" err="1">
                      <a:solidFill>
                        <a:srgbClr val="0070C0"/>
                      </a:solidFill>
                    </a:rPr>
                    <a:t>dev_cleanData</a:t>
                  </a:r>
                </a:p>
              </p:txBody>
            </p:sp>
            <p:pic>
              <p:nvPicPr>
                <p:cNvPr id="34" name="Graphic 33" descr="Box with solid fill">
                  <a:extLst>
                    <a:ext uri="{FF2B5EF4-FFF2-40B4-BE49-F238E27FC236}">
                      <a16:creationId xmlns:a16="http://schemas.microsoft.com/office/drawing/2014/main" id="{E98701A3-0DA4-5A09-6332-AD191F12851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39868" y="2115552"/>
                  <a:ext cx="407606" cy="407606"/>
                </a:xfrm>
                <a:prstGeom prst="rect">
                  <a:avLst/>
                </a:prstGeom>
              </p:spPr>
            </p:pic>
          </p:grpSp>
          <p:pic>
            <p:nvPicPr>
              <p:cNvPr id="24" name="Graphic 23" descr="Table with solid fill">
                <a:extLst>
                  <a:ext uri="{FF2B5EF4-FFF2-40B4-BE49-F238E27FC236}">
                    <a16:creationId xmlns:a16="http://schemas.microsoft.com/office/drawing/2014/main" id="{6EC67F36-63C3-D6EA-F9DA-F30D1A5A70D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91983" y="2134067"/>
                <a:ext cx="276999" cy="276999"/>
              </a:xfrm>
              <a:prstGeom prst="rect">
                <a:avLst/>
              </a:prstGeom>
            </p:spPr>
          </p:pic>
          <p:pic>
            <p:nvPicPr>
              <p:cNvPr id="26" name="Graphic 25" descr="Table with solid fill">
                <a:extLst>
                  <a:ext uri="{FF2B5EF4-FFF2-40B4-BE49-F238E27FC236}">
                    <a16:creationId xmlns:a16="http://schemas.microsoft.com/office/drawing/2014/main" id="{DA8B01C9-A72B-B064-6A00-4400DFB7B9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91983" y="2360786"/>
                <a:ext cx="276999" cy="276999"/>
              </a:xfrm>
              <a:prstGeom prst="rect">
                <a:avLst/>
              </a:prstGeom>
            </p:spPr>
          </p:pic>
          <p:pic>
            <p:nvPicPr>
              <p:cNvPr id="27" name="Graphic 26" descr="Table with solid fill">
                <a:extLst>
                  <a:ext uri="{FF2B5EF4-FFF2-40B4-BE49-F238E27FC236}">
                    <a16:creationId xmlns:a16="http://schemas.microsoft.com/office/drawing/2014/main" id="{AF5CB722-E1EB-1E36-9056-56B24DE011B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91983" y="2814225"/>
                <a:ext cx="276999" cy="276999"/>
              </a:xfrm>
              <a:prstGeom prst="rect">
                <a:avLst/>
              </a:prstGeom>
            </p:spPr>
          </p:pic>
          <p:pic>
            <p:nvPicPr>
              <p:cNvPr id="28" name="Graphic 27" descr="Table with solid fill">
                <a:extLst>
                  <a:ext uri="{FF2B5EF4-FFF2-40B4-BE49-F238E27FC236}">
                    <a16:creationId xmlns:a16="http://schemas.microsoft.com/office/drawing/2014/main" id="{CC92B98D-650B-9FDA-0A26-D856F9556E1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91983" y="2587505"/>
                <a:ext cx="276999" cy="276999"/>
              </a:xfrm>
              <a:prstGeom prst="rect">
                <a:avLst/>
              </a:prstGeom>
            </p:spPr>
          </p:pic>
          <p:sp>
            <p:nvSpPr>
              <p:cNvPr id="29" name="TextBox 28">
                <a:extLst>
                  <a:ext uri="{FF2B5EF4-FFF2-40B4-BE49-F238E27FC236}">
                    <a16:creationId xmlns:a16="http://schemas.microsoft.com/office/drawing/2014/main" id="{38AE97B1-10A3-B97D-60FD-2CA5549B5EBC}"/>
                  </a:ext>
                </a:extLst>
              </p:cNvPr>
              <p:cNvSpPr txBox="1"/>
              <p:nvPr/>
            </p:nvSpPr>
            <p:spPr>
              <a:xfrm>
                <a:off x="6733773" y="2147406"/>
                <a:ext cx="1037463" cy="246221"/>
              </a:xfrm>
              <a:prstGeom prst="rect">
                <a:avLst/>
              </a:prstGeom>
              <a:noFill/>
            </p:spPr>
            <p:txBody>
              <a:bodyPr wrap="none" rtlCol="0">
                <a:spAutoFit/>
              </a:bodyPr>
              <a:lstStyle/>
              <a:p>
                <a:r>
                  <a:rPr lang="en-SG" sz="1000" i="1" err="1">
                    <a:solidFill>
                      <a:srgbClr val="0070C0"/>
                    </a:solidFill>
                  </a:rPr>
                  <a:t>CleanAppleMain</a:t>
                </a:r>
                <a:endParaRPr lang="en-SG" sz="1000" i="1">
                  <a:solidFill>
                    <a:srgbClr val="0070C0"/>
                  </a:solidFill>
                </a:endParaRPr>
              </a:p>
            </p:txBody>
          </p:sp>
          <p:sp>
            <p:nvSpPr>
              <p:cNvPr id="30" name="TextBox 29">
                <a:extLst>
                  <a:ext uri="{FF2B5EF4-FFF2-40B4-BE49-F238E27FC236}">
                    <a16:creationId xmlns:a16="http://schemas.microsoft.com/office/drawing/2014/main" id="{0EE00375-B69D-6E8C-8006-AE0D58D53BD4}"/>
                  </a:ext>
                </a:extLst>
              </p:cNvPr>
              <p:cNvSpPr txBox="1"/>
              <p:nvPr/>
            </p:nvSpPr>
            <p:spPr>
              <a:xfrm>
                <a:off x="6733772" y="2368904"/>
                <a:ext cx="1136850" cy="246221"/>
              </a:xfrm>
              <a:prstGeom prst="rect">
                <a:avLst/>
              </a:prstGeom>
              <a:noFill/>
            </p:spPr>
            <p:txBody>
              <a:bodyPr wrap="none" rtlCol="0">
                <a:spAutoFit/>
              </a:bodyPr>
              <a:lstStyle/>
              <a:p>
                <a:r>
                  <a:rPr lang="en-SG" sz="1000" i="1" err="1">
                    <a:solidFill>
                      <a:srgbClr val="0070C0"/>
                    </a:solidFill>
                  </a:rPr>
                  <a:t>CleanAppleReview</a:t>
                </a:r>
                <a:endParaRPr lang="en-SG" sz="1000" i="1">
                  <a:solidFill>
                    <a:srgbClr val="0070C0"/>
                  </a:solidFill>
                </a:endParaRPr>
              </a:p>
            </p:txBody>
          </p:sp>
          <p:sp>
            <p:nvSpPr>
              <p:cNvPr id="31" name="TextBox 30">
                <a:extLst>
                  <a:ext uri="{FF2B5EF4-FFF2-40B4-BE49-F238E27FC236}">
                    <a16:creationId xmlns:a16="http://schemas.microsoft.com/office/drawing/2014/main" id="{95C0288C-4497-E37D-A667-128C7CCA8F97}"/>
                  </a:ext>
                </a:extLst>
              </p:cNvPr>
              <p:cNvSpPr txBox="1"/>
              <p:nvPr/>
            </p:nvSpPr>
            <p:spPr>
              <a:xfrm>
                <a:off x="6740144" y="2811899"/>
                <a:ext cx="1208985" cy="246221"/>
              </a:xfrm>
              <a:prstGeom prst="rect">
                <a:avLst/>
              </a:prstGeom>
              <a:noFill/>
            </p:spPr>
            <p:txBody>
              <a:bodyPr wrap="none" rtlCol="0">
                <a:spAutoFit/>
              </a:bodyPr>
              <a:lstStyle/>
              <a:p>
                <a:r>
                  <a:rPr lang="en-SG" sz="1000" i="1" err="1">
                    <a:solidFill>
                      <a:srgbClr val="0070C0"/>
                    </a:solidFill>
                  </a:rPr>
                  <a:t>CleanGoogleReview</a:t>
                </a:r>
                <a:endParaRPr lang="en-SG" sz="1000" i="1">
                  <a:solidFill>
                    <a:srgbClr val="0070C0"/>
                  </a:solidFill>
                </a:endParaRPr>
              </a:p>
            </p:txBody>
          </p:sp>
          <p:sp>
            <p:nvSpPr>
              <p:cNvPr id="32" name="TextBox 31">
                <a:extLst>
                  <a:ext uri="{FF2B5EF4-FFF2-40B4-BE49-F238E27FC236}">
                    <a16:creationId xmlns:a16="http://schemas.microsoft.com/office/drawing/2014/main" id="{0459A9DF-E1AF-AC0C-EB2D-6270F578871F}"/>
                  </a:ext>
                </a:extLst>
              </p:cNvPr>
              <p:cNvSpPr txBox="1"/>
              <p:nvPr/>
            </p:nvSpPr>
            <p:spPr>
              <a:xfrm>
                <a:off x="6740144" y="2590402"/>
                <a:ext cx="1109599" cy="246221"/>
              </a:xfrm>
              <a:prstGeom prst="rect">
                <a:avLst/>
              </a:prstGeom>
              <a:noFill/>
            </p:spPr>
            <p:txBody>
              <a:bodyPr wrap="none" rtlCol="0">
                <a:spAutoFit/>
              </a:bodyPr>
              <a:lstStyle/>
              <a:p>
                <a:r>
                  <a:rPr lang="en-SG" sz="1000" i="1" err="1">
                    <a:solidFill>
                      <a:srgbClr val="0070C0"/>
                    </a:solidFill>
                  </a:rPr>
                  <a:t>CleanGoogleMain</a:t>
                </a:r>
                <a:endParaRPr lang="en-SG" sz="1000" i="1">
                  <a:solidFill>
                    <a:srgbClr val="0070C0"/>
                  </a:solidFill>
                </a:endParaRPr>
              </a:p>
            </p:txBody>
          </p:sp>
        </p:grpSp>
        <p:sp>
          <p:nvSpPr>
            <p:cNvPr id="11" name="Rectangle 10">
              <a:extLst>
                <a:ext uri="{FF2B5EF4-FFF2-40B4-BE49-F238E27FC236}">
                  <a16:creationId xmlns:a16="http://schemas.microsoft.com/office/drawing/2014/main" id="{795FD0F0-97E0-8D88-D6AD-71495772FBBD}"/>
                </a:ext>
              </a:extLst>
            </p:cNvPr>
            <p:cNvSpPr/>
            <p:nvPr/>
          </p:nvSpPr>
          <p:spPr>
            <a:xfrm>
              <a:off x="6337329" y="1987228"/>
              <a:ext cx="1530814" cy="1574513"/>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5" name="Group 34">
            <a:extLst>
              <a:ext uri="{FF2B5EF4-FFF2-40B4-BE49-F238E27FC236}">
                <a16:creationId xmlns:a16="http://schemas.microsoft.com/office/drawing/2014/main" id="{35E4B88D-28AE-CD24-21D0-B5D536A60986}"/>
              </a:ext>
            </a:extLst>
          </p:cNvPr>
          <p:cNvGrpSpPr/>
          <p:nvPr/>
        </p:nvGrpSpPr>
        <p:grpSpPr>
          <a:xfrm>
            <a:off x="8609344" y="3991222"/>
            <a:ext cx="1530814" cy="1583940"/>
            <a:chOff x="6337330" y="3911677"/>
            <a:chExt cx="1530814" cy="1583940"/>
          </a:xfrm>
        </p:grpSpPr>
        <p:grpSp>
          <p:nvGrpSpPr>
            <p:cNvPr id="36" name="Group 35">
              <a:extLst>
                <a:ext uri="{FF2B5EF4-FFF2-40B4-BE49-F238E27FC236}">
                  <a16:creationId xmlns:a16="http://schemas.microsoft.com/office/drawing/2014/main" id="{81D707C9-4D38-BBC7-E8F3-7575FA9F800F}"/>
                </a:ext>
              </a:extLst>
            </p:cNvPr>
            <p:cNvGrpSpPr/>
            <p:nvPr/>
          </p:nvGrpSpPr>
          <p:grpSpPr>
            <a:xfrm>
              <a:off x="6391264" y="3959962"/>
              <a:ext cx="1171935" cy="1535655"/>
              <a:chOff x="4588826" y="3393147"/>
              <a:chExt cx="1171935" cy="1535655"/>
            </a:xfrm>
          </p:grpSpPr>
          <p:grpSp>
            <p:nvGrpSpPr>
              <p:cNvPr id="39" name="Group 38">
                <a:extLst>
                  <a:ext uri="{FF2B5EF4-FFF2-40B4-BE49-F238E27FC236}">
                    <a16:creationId xmlns:a16="http://schemas.microsoft.com/office/drawing/2014/main" id="{46F62A6C-0250-E3E0-2953-CD6C4D01609B}"/>
                  </a:ext>
                </a:extLst>
              </p:cNvPr>
              <p:cNvGrpSpPr/>
              <p:nvPr/>
            </p:nvGrpSpPr>
            <p:grpSpPr>
              <a:xfrm>
                <a:off x="4729710" y="3393147"/>
                <a:ext cx="1031051" cy="585168"/>
                <a:chOff x="6723431" y="4877825"/>
                <a:chExt cx="1031051" cy="585168"/>
              </a:xfrm>
            </p:grpSpPr>
            <p:sp>
              <p:nvSpPr>
                <p:cNvPr id="1042" name="TextBox 1041">
                  <a:extLst>
                    <a:ext uri="{FF2B5EF4-FFF2-40B4-BE49-F238E27FC236}">
                      <a16:creationId xmlns:a16="http://schemas.microsoft.com/office/drawing/2014/main" id="{7E8501F1-E1EE-950D-882D-F75607AE824A}"/>
                    </a:ext>
                  </a:extLst>
                </p:cNvPr>
                <p:cNvSpPr txBox="1"/>
                <p:nvPr/>
              </p:nvSpPr>
              <p:spPr>
                <a:xfrm>
                  <a:off x="6723431" y="5216772"/>
                  <a:ext cx="1031051" cy="246221"/>
                </a:xfrm>
                <a:prstGeom prst="rect">
                  <a:avLst/>
                </a:prstGeom>
                <a:noFill/>
              </p:spPr>
              <p:txBody>
                <a:bodyPr wrap="none" lIns="91440" tIns="45720" rIns="91440" bIns="45720" rtlCol="0" anchor="t">
                  <a:spAutoFit/>
                </a:bodyPr>
                <a:lstStyle/>
                <a:p>
                  <a:r>
                    <a:rPr lang="en-SG" sz="1000" b="1" u="sng" err="1">
                      <a:solidFill>
                        <a:schemeClr val="accent6">
                          <a:lumMod val="50000"/>
                        </a:schemeClr>
                      </a:solidFill>
                    </a:rPr>
                    <a:t>dev_modelData</a:t>
                  </a:r>
                </a:p>
              </p:txBody>
            </p:sp>
            <p:pic>
              <p:nvPicPr>
                <p:cNvPr id="1043" name="Graphic 1042" descr="Box with solid fill">
                  <a:extLst>
                    <a:ext uri="{FF2B5EF4-FFF2-40B4-BE49-F238E27FC236}">
                      <a16:creationId xmlns:a16="http://schemas.microsoft.com/office/drawing/2014/main" id="{092882B9-A8F2-A4AF-8D69-EBB9352715A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894129" y="4877825"/>
                  <a:ext cx="407606" cy="407606"/>
                </a:xfrm>
                <a:prstGeom prst="rect">
                  <a:avLst/>
                </a:prstGeom>
              </p:spPr>
            </p:pic>
          </p:grpSp>
          <p:pic>
            <p:nvPicPr>
              <p:cNvPr id="46" name="Graphic 45" descr="Table with solid fill">
                <a:extLst>
                  <a:ext uri="{FF2B5EF4-FFF2-40B4-BE49-F238E27FC236}">
                    <a16:creationId xmlns:a16="http://schemas.microsoft.com/office/drawing/2014/main" id="{8A5B998A-4EAB-3F16-993B-74C2FBFA5FC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88826" y="3971645"/>
                <a:ext cx="276999" cy="276999"/>
              </a:xfrm>
              <a:prstGeom prst="rect">
                <a:avLst/>
              </a:prstGeom>
            </p:spPr>
          </p:pic>
          <p:pic>
            <p:nvPicPr>
              <p:cNvPr id="49" name="Graphic 48" descr="Table with solid fill">
                <a:extLst>
                  <a:ext uri="{FF2B5EF4-FFF2-40B4-BE49-F238E27FC236}">
                    <a16:creationId xmlns:a16="http://schemas.microsoft.com/office/drawing/2014/main" id="{CBD0BC15-5D99-6C53-425D-8D8140586BE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88826" y="4198364"/>
                <a:ext cx="276999" cy="276999"/>
              </a:xfrm>
              <a:prstGeom prst="rect">
                <a:avLst/>
              </a:prstGeom>
            </p:spPr>
          </p:pic>
          <p:pic>
            <p:nvPicPr>
              <p:cNvPr id="61" name="Graphic 60" descr="Table with solid fill">
                <a:extLst>
                  <a:ext uri="{FF2B5EF4-FFF2-40B4-BE49-F238E27FC236}">
                    <a16:creationId xmlns:a16="http://schemas.microsoft.com/office/drawing/2014/main" id="{0A6562F1-6A66-766F-8903-DC0F0AC6140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88826" y="4651803"/>
                <a:ext cx="276999" cy="276999"/>
              </a:xfrm>
              <a:prstGeom prst="rect">
                <a:avLst/>
              </a:prstGeom>
            </p:spPr>
          </p:pic>
          <p:pic>
            <p:nvPicPr>
              <p:cNvPr id="1026" name="Graphic 1025" descr="Table with solid fill">
                <a:extLst>
                  <a:ext uri="{FF2B5EF4-FFF2-40B4-BE49-F238E27FC236}">
                    <a16:creationId xmlns:a16="http://schemas.microsoft.com/office/drawing/2014/main" id="{D2D9F761-1458-EA3B-A8DB-96C8AF5753C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588826" y="4425083"/>
                <a:ext cx="276999" cy="276999"/>
              </a:xfrm>
              <a:prstGeom prst="rect">
                <a:avLst/>
              </a:prstGeom>
            </p:spPr>
          </p:pic>
        </p:grpSp>
        <p:sp>
          <p:nvSpPr>
            <p:cNvPr id="38" name="Rectangle 37">
              <a:extLst>
                <a:ext uri="{FF2B5EF4-FFF2-40B4-BE49-F238E27FC236}">
                  <a16:creationId xmlns:a16="http://schemas.microsoft.com/office/drawing/2014/main" id="{D4629316-86D9-34B9-9F8A-AEBBEE72F275}"/>
                </a:ext>
              </a:extLst>
            </p:cNvPr>
            <p:cNvSpPr/>
            <p:nvPr/>
          </p:nvSpPr>
          <p:spPr>
            <a:xfrm>
              <a:off x="6337330" y="3911677"/>
              <a:ext cx="1530814" cy="1574513"/>
            </a:xfrm>
            <a:prstGeom prst="rect">
              <a:avLst/>
            </a:prstGeom>
            <a:noFill/>
            <a:ln w="38100">
              <a:solidFill>
                <a:srgbClr val="3857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044" name="Group 1043">
            <a:extLst>
              <a:ext uri="{FF2B5EF4-FFF2-40B4-BE49-F238E27FC236}">
                <a16:creationId xmlns:a16="http://schemas.microsoft.com/office/drawing/2014/main" id="{B52F3BB4-2217-11A5-7553-38286B18CC1C}"/>
              </a:ext>
            </a:extLst>
          </p:cNvPr>
          <p:cNvGrpSpPr/>
          <p:nvPr/>
        </p:nvGrpSpPr>
        <p:grpSpPr>
          <a:xfrm>
            <a:off x="4633482" y="3943385"/>
            <a:ext cx="1414552" cy="1689720"/>
            <a:chOff x="4354747" y="3636661"/>
            <a:chExt cx="1414552" cy="1689720"/>
          </a:xfrm>
        </p:grpSpPr>
        <p:sp>
          <p:nvSpPr>
            <p:cNvPr id="1054" name="Rectangle 1053">
              <a:extLst>
                <a:ext uri="{FF2B5EF4-FFF2-40B4-BE49-F238E27FC236}">
                  <a16:creationId xmlns:a16="http://schemas.microsoft.com/office/drawing/2014/main" id="{2FF5B476-EA3C-0AC9-17CA-C1C6612D3E7C}"/>
                </a:ext>
              </a:extLst>
            </p:cNvPr>
            <p:cNvSpPr/>
            <p:nvPr/>
          </p:nvSpPr>
          <p:spPr>
            <a:xfrm>
              <a:off x="4450016" y="3705331"/>
              <a:ext cx="1319283" cy="162105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055" name="Group 1054">
              <a:extLst>
                <a:ext uri="{FF2B5EF4-FFF2-40B4-BE49-F238E27FC236}">
                  <a16:creationId xmlns:a16="http://schemas.microsoft.com/office/drawing/2014/main" id="{BED24788-F14C-8684-9FD6-CE8475ACFE1B}"/>
                </a:ext>
              </a:extLst>
            </p:cNvPr>
            <p:cNvGrpSpPr/>
            <p:nvPr/>
          </p:nvGrpSpPr>
          <p:grpSpPr>
            <a:xfrm>
              <a:off x="4354747" y="3636661"/>
              <a:ext cx="1303546" cy="1685351"/>
              <a:chOff x="4354747" y="3822508"/>
              <a:chExt cx="1303546" cy="1685351"/>
            </a:xfrm>
          </p:grpSpPr>
          <p:grpSp>
            <p:nvGrpSpPr>
              <p:cNvPr id="1056" name="Group 1055">
                <a:extLst>
                  <a:ext uri="{FF2B5EF4-FFF2-40B4-BE49-F238E27FC236}">
                    <a16:creationId xmlns:a16="http://schemas.microsoft.com/office/drawing/2014/main" id="{F874615D-483F-D087-28A9-643FB60F60F7}"/>
                  </a:ext>
                </a:extLst>
              </p:cNvPr>
              <p:cNvGrpSpPr/>
              <p:nvPr/>
            </p:nvGrpSpPr>
            <p:grpSpPr>
              <a:xfrm>
                <a:off x="4500909" y="3929842"/>
                <a:ext cx="1157384" cy="1578017"/>
                <a:chOff x="6224445" y="3051944"/>
                <a:chExt cx="1157384" cy="1578017"/>
              </a:xfrm>
            </p:grpSpPr>
            <p:grpSp>
              <p:nvGrpSpPr>
                <p:cNvPr id="1060" name="Group 1059">
                  <a:extLst>
                    <a:ext uri="{FF2B5EF4-FFF2-40B4-BE49-F238E27FC236}">
                      <a16:creationId xmlns:a16="http://schemas.microsoft.com/office/drawing/2014/main" id="{256F6541-976C-94B2-A43D-4A631923CE87}"/>
                    </a:ext>
                  </a:extLst>
                </p:cNvPr>
                <p:cNvGrpSpPr/>
                <p:nvPr/>
              </p:nvGrpSpPr>
              <p:grpSpPr>
                <a:xfrm>
                  <a:off x="6360396" y="3051944"/>
                  <a:ext cx="896399" cy="580869"/>
                  <a:chOff x="7627031" y="4873996"/>
                  <a:chExt cx="896399" cy="580869"/>
                </a:xfrm>
              </p:grpSpPr>
              <p:sp>
                <p:nvSpPr>
                  <p:cNvPr id="1079" name="TextBox 1078">
                    <a:extLst>
                      <a:ext uri="{FF2B5EF4-FFF2-40B4-BE49-F238E27FC236}">
                        <a16:creationId xmlns:a16="http://schemas.microsoft.com/office/drawing/2014/main" id="{81632D89-401D-E0B8-15D4-AEE96C5F1151}"/>
                      </a:ext>
                    </a:extLst>
                  </p:cNvPr>
                  <p:cNvSpPr txBox="1"/>
                  <p:nvPr/>
                </p:nvSpPr>
                <p:spPr>
                  <a:xfrm>
                    <a:off x="7627031" y="5208644"/>
                    <a:ext cx="896399" cy="246221"/>
                  </a:xfrm>
                  <a:prstGeom prst="rect">
                    <a:avLst/>
                  </a:prstGeom>
                  <a:noFill/>
                </p:spPr>
                <p:txBody>
                  <a:bodyPr wrap="none" lIns="91440" tIns="45720" rIns="91440" bIns="45720" rtlCol="0" anchor="t">
                    <a:spAutoFit/>
                  </a:bodyPr>
                  <a:lstStyle/>
                  <a:p>
                    <a:r>
                      <a:rPr lang="en-SG" sz="1000" b="1" u="sng" err="1">
                        <a:solidFill>
                          <a:srgbClr val="7030A0"/>
                        </a:solidFill>
                      </a:rPr>
                      <a:t>dev_rawData</a:t>
                    </a:r>
                  </a:p>
                </p:txBody>
              </p:sp>
              <p:pic>
                <p:nvPicPr>
                  <p:cNvPr id="1081" name="Graphic 1080" descr="Box with solid fill">
                    <a:extLst>
                      <a:ext uri="{FF2B5EF4-FFF2-40B4-BE49-F238E27FC236}">
                        <a16:creationId xmlns:a16="http://schemas.microsoft.com/office/drawing/2014/main" id="{7792AF5D-920D-C162-AF51-FAE3EBAE21A0}"/>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7867632" y="4873996"/>
                    <a:ext cx="407606" cy="407606"/>
                  </a:xfrm>
                  <a:prstGeom prst="rect">
                    <a:avLst/>
                  </a:prstGeom>
                </p:spPr>
              </p:pic>
            </p:grpSp>
            <p:pic>
              <p:nvPicPr>
                <p:cNvPr id="1061" name="Graphic 1060" descr="Table with solid fill">
                  <a:extLst>
                    <a:ext uri="{FF2B5EF4-FFF2-40B4-BE49-F238E27FC236}">
                      <a16:creationId xmlns:a16="http://schemas.microsoft.com/office/drawing/2014/main" id="{8F665C61-9E92-5884-F394-7D61D2C5B73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224445" y="3672804"/>
                  <a:ext cx="276999" cy="276999"/>
                </a:xfrm>
                <a:prstGeom prst="rect">
                  <a:avLst/>
                </a:prstGeom>
              </p:spPr>
            </p:pic>
            <p:pic>
              <p:nvPicPr>
                <p:cNvPr id="1062" name="Graphic 1061" descr="Table with solid fill">
                  <a:extLst>
                    <a:ext uri="{FF2B5EF4-FFF2-40B4-BE49-F238E27FC236}">
                      <a16:creationId xmlns:a16="http://schemas.microsoft.com/office/drawing/2014/main" id="{654CA8F1-7374-4109-CDE2-06096A564029}"/>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224445" y="3899523"/>
                  <a:ext cx="276999" cy="276999"/>
                </a:xfrm>
                <a:prstGeom prst="rect">
                  <a:avLst/>
                </a:prstGeom>
              </p:spPr>
            </p:pic>
            <p:pic>
              <p:nvPicPr>
                <p:cNvPr id="1067" name="Graphic 1066" descr="Table with solid fill">
                  <a:extLst>
                    <a:ext uri="{FF2B5EF4-FFF2-40B4-BE49-F238E27FC236}">
                      <a16:creationId xmlns:a16="http://schemas.microsoft.com/office/drawing/2014/main" id="{53298885-B68F-333B-CADF-52C9DFBE005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224445" y="4352962"/>
                  <a:ext cx="276999" cy="276999"/>
                </a:xfrm>
                <a:prstGeom prst="rect">
                  <a:avLst/>
                </a:prstGeom>
              </p:spPr>
            </p:pic>
            <p:pic>
              <p:nvPicPr>
                <p:cNvPr id="1072" name="Graphic 1071" descr="Table with solid fill">
                  <a:extLst>
                    <a:ext uri="{FF2B5EF4-FFF2-40B4-BE49-F238E27FC236}">
                      <a16:creationId xmlns:a16="http://schemas.microsoft.com/office/drawing/2014/main" id="{566A1556-D0F9-6469-3BA5-9E1328F65079}"/>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224445" y="4126242"/>
                  <a:ext cx="276999" cy="276999"/>
                </a:xfrm>
                <a:prstGeom prst="rect">
                  <a:avLst/>
                </a:prstGeom>
              </p:spPr>
            </p:pic>
            <p:sp>
              <p:nvSpPr>
                <p:cNvPr id="1075" name="TextBox 1074">
                  <a:extLst>
                    <a:ext uri="{FF2B5EF4-FFF2-40B4-BE49-F238E27FC236}">
                      <a16:creationId xmlns:a16="http://schemas.microsoft.com/office/drawing/2014/main" id="{583704E9-531E-3804-CC46-1091496F16E6}"/>
                    </a:ext>
                  </a:extLst>
                </p:cNvPr>
                <p:cNvSpPr txBox="1"/>
                <p:nvPr/>
              </p:nvSpPr>
              <p:spPr>
                <a:xfrm>
                  <a:off x="6466235" y="3686143"/>
                  <a:ext cx="739305" cy="246221"/>
                </a:xfrm>
                <a:prstGeom prst="rect">
                  <a:avLst/>
                </a:prstGeom>
                <a:noFill/>
              </p:spPr>
              <p:txBody>
                <a:bodyPr wrap="none" rtlCol="0">
                  <a:spAutoFit/>
                </a:bodyPr>
                <a:lstStyle/>
                <a:p>
                  <a:r>
                    <a:rPr lang="en-SG" sz="1000" i="1" err="1">
                      <a:solidFill>
                        <a:srgbClr val="7030A0"/>
                      </a:solidFill>
                    </a:rPr>
                    <a:t>appleMain</a:t>
                  </a:r>
                  <a:endParaRPr lang="en-SG" sz="1000" i="1">
                    <a:solidFill>
                      <a:srgbClr val="7030A0"/>
                    </a:solidFill>
                  </a:endParaRPr>
                </a:p>
              </p:txBody>
            </p:sp>
            <p:sp>
              <p:nvSpPr>
                <p:cNvPr id="1076" name="TextBox 1075">
                  <a:extLst>
                    <a:ext uri="{FF2B5EF4-FFF2-40B4-BE49-F238E27FC236}">
                      <a16:creationId xmlns:a16="http://schemas.microsoft.com/office/drawing/2014/main" id="{0F1E56D1-EE60-09D5-705B-3966BC2793FA}"/>
                    </a:ext>
                  </a:extLst>
                </p:cNvPr>
                <p:cNvSpPr txBox="1"/>
                <p:nvPr/>
              </p:nvSpPr>
              <p:spPr>
                <a:xfrm>
                  <a:off x="6466234" y="3907641"/>
                  <a:ext cx="848309" cy="246221"/>
                </a:xfrm>
                <a:prstGeom prst="rect">
                  <a:avLst/>
                </a:prstGeom>
                <a:noFill/>
              </p:spPr>
              <p:txBody>
                <a:bodyPr wrap="none" rtlCol="0">
                  <a:spAutoFit/>
                </a:bodyPr>
                <a:lstStyle/>
                <a:p>
                  <a:r>
                    <a:rPr lang="en-SG" sz="1000" i="1" err="1">
                      <a:solidFill>
                        <a:srgbClr val="7030A0"/>
                      </a:solidFill>
                    </a:rPr>
                    <a:t>appleReview</a:t>
                  </a:r>
                  <a:endParaRPr lang="en-SG" sz="1000" i="1">
                    <a:solidFill>
                      <a:srgbClr val="7030A0"/>
                    </a:solidFill>
                  </a:endParaRPr>
                </a:p>
              </p:txBody>
            </p:sp>
            <p:sp>
              <p:nvSpPr>
                <p:cNvPr id="1077" name="TextBox 1076">
                  <a:extLst>
                    <a:ext uri="{FF2B5EF4-FFF2-40B4-BE49-F238E27FC236}">
                      <a16:creationId xmlns:a16="http://schemas.microsoft.com/office/drawing/2014/main" id="{499DC973-3A72-B5FE-F8AF-169936B9DFDF}"/>
                    </a:ext>
                  </a:extLst>
                </p:cNvPr>
                <p:cNvSpPr txBox="1"/>
                <p:nvPr/>
              </p:nvSpPr>
              <p:spPr>
                <a:xfrm>
                  <a:off x="6472606" y="4350636"/>
                  <a:ext cx="909223" cy="246221"/>
                </a:xfrm>
                <a:prstGeom prst="rect">
                  <a:avLst/>
                </a:prstGeom>
                <a:noFill/>
              </p:spPr>
              <p:txBody>
                <a:bodyPr wrap="none" rtlCol="0">
                  <a:spAutoFit/>
                </a:bodyPr>
                <a:lstStyle/>
                <a:p>
                  <a:r>
                    <a:rPr lang="en-SG" sz="1000" i="1" err="1">
                      <a:solidFill>
                        <a:srgbClr val="7030A0"/>
                      </a:solidFill>
                    </a:rPr>
                    <a:t>googleReview</a:t>
                  </a:r>
                  <a:endParaRPr lang="en-SG" sz="1000" i="1">
                    <a:solidFill>
                      <a:srgbClr val="7030A0"/>
                    </a:solidFill>
                  </a:endParaRPr>
                </a:p>
              </p:txBody>
            </p:sp>
            <p:sp>
              <p:nvSpPr>
                <p:cNvPr id="1078" name="TextBox 1077">
                  <a:extLst>
                    <a:ext uri="{FF2B5EF4-FFF2-40B4-BE49-F238E27FC236}">
                      <a16:creationId xmlns:a16="http://schemas.microsoft.com/office/drawing/2014/main" id="{0A3968F7-5894-AD8D-61ED-3960D54AB8E1}"/>
                    </a:ext>
                  </a:extLst>
                </p:cNvPr>
                <p:cNvSpPr txBox="1"/>
                <p:nvPr/>
              </p:nvSpPr>
              <p:spPr>
                <a:xfrm>
                  <a:off x="6472606" y="4129139"/>
                  <a:ext cx="800219" cy="246221"/>
                </a:xfrm>
                <a:prstGeom prst="rect">
                  <a:avLst/>
                </a:prstGeom>
                <a:noFill/>
              </p:spPr>
              <p:txBody>
                <a:bodyPr wrap="none" rtlCol="0">
                  <a:spAutoFit/>
                </a:bodyPr>
                <a:lstStyle/>
                <a:p>
                  <a:r>
                    <a:rPr lang="en-SG" sz="1000" i="1" err="1">
                      <a:solidFill>
                        <a:srgbClr val="7030A0"/>
                      </a:solidFill>
                    </a:rPr>
                    <a:t>googleMain</a:t>
                  </a:r>
                  <a:endParaRPr lang="en-SG" sz="1000" i="1">
                    <a:solidFill>
                      <a:srgbClr val="7030A0"/>
                    </a:solidFill>
                  </a:endParaRPr>
                </a:p>
              </p:txBody>
            </p:sp>
          </p:grpSp>
          <p:grpSp>
            <p:nvGrpSpPr>
              <p:cNvPr id="1057" name="Group 1056">
                <a:extLst>
                  <a:ext uri="{FF2B5EF4-FFF2-40B4-BE49-F238E27FC236}">
                    <a16:creationId xmlns:a16="http://schemas.microsoft.com/office/drawing/2014/main" id="{777688F9-5D0D-93F6-85A8-51D24944103E}"/>
                  </a:ext>
                </a:extLst>
              </p:cNvPr>
              <p:cNvGrpSpPr/>
              <p:nvPr/>
            </p:nvGrpSpPr>
            <p:grpSpPr>
              <a:xfrm>
                <a:off x="4354747" y="3822508"/>
                <a:ext cx="303308" cy="297623"/>
                <a:chOff x="629261" y="3905595"/>
                <a:chExt cx="481972" cy="472939"/>
              </a:xfrm>
            </p:grpSpPr>
            <p:sp>
              <p:nvSpPr>
                <p:cNvPr id="1058" name="Oval 1057">
                  <a:extLst>
                    <a:ext uri="{FF2B5EF4-FFF2-40B4-BE49-F238E27FC236}">
                      <a16:creationId xmlns:a16="http://schemas.microsoft.com/office/drawing/2014/main" id="{34A83547-A317-87B5-D0F2-B22C01A8657A}"/>
                    </a:ext>
                  </a:extLst>
                </p:cNvPr>
                <p:cNvSpPr/>
                <p:nvPr/>
              </p:nvSpPr>
              <p:spPr>
                <a:xfrm>
                  <a:off x="647325" y="3914630"/>
                  <a:ext cx="463908" cy="463904"/>
                </a:xfrm>
                <a:prstGeom prst="ellipse">
                  <a:avLst/>
                </a:prstGeom>
                <a:solidFill>
                  <a:schemeClr val="bg1"/>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59" name="Graphic 1058" descr="Bucket and shovel with solid fill">
                  <a:extLst>
                    <a:ext uri="{FF2B5EF4-FFF2-40B4-BE49-F238E27FC236}">
                      <a16:creationId xmlns:a16="http://schemas.microsoft.com/office/drawing/2014/main" id="{F0E83B95-C8F5-3B76-8EA8-B141543C3DF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29261" y="3905595"/>
                  <a:ext cx="463116" cy="463116"/>
                </a:xfrm>
                <a:prstGeom prst="rect">
                  <a:avLst/>
                </a:prstGeom>
              </p:spPr>
            </p:pic>
          </p:grpSp>
        </p:grpSp>
      </p:grpSp>
      <p:sp>
        <p:nvSpPr>
          <p:cNvPr id="1082" name="Arrow: Right 1081">
            <a:extLst>
              <a:ext uri="{FF2B5EF4-FFF2-40B4-BE49-F238E27FC236}">
                <a16:creationId xmlns:a16="http://schemas.microsoft.com/office/drawing/2014/main" id="{1E0D8C1A-1E09-7491-DE84-8E9478FD9C9C}"/>
              </a:ext>
            </a:extLst>
          </p:cNvPr>
          <p:cNvSpPr/>
          <p:nvPr/>
        </p:nvSpPr>
        <p:spPr>
          <a:xfrm>
            <a:off x="6071094" y="4664148"/>
            <a:ext cx="476467" cy="385058"/>
          </a:xfrm>
          <a:prstGeom prst="rightArrow">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83" name="Arrow: Right 1082">
            <a:extLst>
              <a:ext uri="{FF2B5EF4-FFF2-40B4-BE49-F238E27FC236}">
                <a16:creationId xmlns:a16="http://schemas.microsoft.com/office/drawing/2014/main" id="{F12DF335-A174-75C9-EC91-A2CCB506A83E}"/>
              </a:ext>
            </a:extLst>
          </p:cNvPr>
          <p:cNvSpPr/>
          <p:nvPr/>
        </p:nvSpPr>
        <p:spPr>
          <a:xfrm>
            <a:off x="8111165" y="4637037"/>
            <a:ext cx="461999" cy="385058"/>
          </a:xfrm>
          <a:prstGeom prst="rightArrow">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086" name="Group 1085">
            <a:extLst>
              <a:ext uri="{FF2B5EF4-FFF2-40B4-BE49-F238E27FC236}">
                <a16:creationId xmlns:a16="http://schemas.microsoft.com/office/drawing/2014/main" id="{F3919D3E-4C56-DBC2-BC61-6C9C779E60F0}"/>
              </a:ext>
            </a:extLst>
          </p:cNvPr>
          <p:cNvGrpSpPr/>
          <p:nvPr/>
        </p:nvGrpSpPr>
        <p:grpSpPr>
          <a:xfrm>
            <a:off x="10606521" y="4380255"/>
            <a:ext cx="1258897" cy="824007"/>
            <a:chOff x="5524428" y="5832529"/>
            <a:chExt cx="1258897" cy="824007"/>
          </a:xfrm>
        </p:grpSpPr>
        <p:grpSp>
          <p:nvGrpSpPr>
            <p:cNvPr id="1087" name="Group 1086">
              <a:extLst>
                <a:ext uri="{FF2B5EF4-FFF2-40B4-BE49-F238E27FC236}">
                  <a16:creationId xmlns:a16="http://schemas.microsoft.com/office/drawing/2014/main" id="{07EA9E83-9C85-EEBF-7730-F0128BBC5D0B}"/>
                </a:ext>
              </a:extLst>
            </p:cNvPr>
            <p:cNvGrpSpPr/>
            <p:nvPr/>
          </p:nvGrpSpPr>
          <p:grpSpPr>
            <a:xfrm>
              <a:off x="5528224" y="5846314"/>
              <a:ext cx="1197764" cy="810222"/>
              <a:chOff x="3640176" y="3230728"/>
              <a:chExt cx="1197764" cy="810222"/>
            </a:xfrm>
          </p:grpSpPr>
          <p:grpSp>
            <p:nvGrpSpPr>
              <p:cNvPr id="1090" name="Group 1089">
                <a:extLst>
                  <a:ext uri="{FF2B5EF4-FFF2-40B4-BE49-F238E27FC236}">
                    <a16:creationId xmlns:a16="http://schemas.microsoft.com/office/drawing/2014/main" id="{96A28D10-C783-54AC-9143-5B7C9009EC88}"/>
                  </a:ext>
                </a:extLst>
              </p:cNvPr>
              <p:cNvGrpSpPr/>
              <p:nvPr/>
            </p:nvGrpSpPr>
            <p:grpSpPr>
              <a:xfrm>
                <a:off x="3640176" y="3230728"/>
                <a:ext cx="1197764" cy="585566"/>
                <a:chOff x="5589745" y="4875102"/>
                <a:chExt cx="1197764" cy="585566"/>
              </a:xfrm>
            </p:grpSpPr>
            <p:sp>
              <p:nvSpPr>
                <p:cNvPr id="1094" name="TextBox 1093">
                  <a:extLst>
                    <a:ext uri="{FF2B5EF4-FFF2-40B4-BE49-F238E27FC236}">
                      <a16:creationId xmlns:a16="http://schemas.microsoft.com/office/drawing/2014/main" id="{5EE654D6-8F8D-6A46-D31C-5548670BAFDB}"/>
                    </a:ext>
                  </a:extLst>
                </p:cNvPr>
                <p:cNvSpPr txBox="1"/>
                <p:nvPr/>
              </p:nvSpPr>
              <p:spPr>
                <a:xfrm>
                  <a:off x="5589745" y="5214447"/>
                  <a:ext cx="1197764" cy="246221"/>
                </a:xfrm>
                <a:prstGeom prst="rect">
                  <a:avLst/>
                </a:prstGeom>
                <a:noFill/>
              </p:spPr>
              <p:txBody>
                <a:bodyPr wrap="none" lIns="91440" tIns="45720" rIns="91440" bIns="45720" rtlCol="0" anchor="t">
                  <a:spAutoFit/>
                </a:bodyPr>
                <a:lstStyle/>
                <a:p>
                  <a:r>
                    <a:rPr lang="en-SG" sz="1000" b="1" u="sng" err="1">
                      <a:solidFill>
                        <a:schemeClr val="tx1">
                          <a:lumMod val="65000"/>
                          <a:lumOff val="35000"/>
                        </a:schemeClr>
                      </a:solidFill>
                    </a:rPr>
                    <a:t>dev_dateTimeData</a:t>
                  </a:r>
                  <a:endParaRPr lang="en-SG" sz="1000" b="1" u="sng" err="1">
                    <a:solidFill>
                      <a:schemeClr val="tx1">
                        <a:lumMod val="65000"/>
                        <a:lumOff val="35000"/>
                      </a:schemeClr>
                    </a:solidFill>
                    <a:cs typeface="Calibri" panose="020F0502020204030204"/>
                  </a:endParaRPr>
                </a:p>
              </p:txBody>
            </p:sp>
            <p:pic>
              <p:nvPicPr>
                <p:cNvPr id="1095" name="Graphic 1094" descr="Box with solid fill">
                  <a:extLst>
                    <a:ext uri="{FF2B5EF4-FFF2-40B4-BE49-F238E27FC236}">
                      <a16:creationId xmlns:a16="http://schemas.microsoft.com/office/drawing/2014/main" id="{D5196CF5-A268-E858-E038-E122B53E9C7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841540" y="4875102"/>
                  <a:ext cx="407606" cy="407606"/>
                </a:xfrm>
                <a:prstGeom prst="rect">
                  <a:avLst/>
                </a:prstGeom>
              </p:spPr>
            </p:pic>
          </p:grpSp>
          <p:pic>
            <p:nvPicPr>
              <p:cNvPr id="1091" name="Graphic 1090" descr="Table with solid fill">
                <a:extLst>
                  <a:ext uri="{FF2B5EF4-FFF2-40B4-BE49-F238E27FC236}">
                    <a16:creationId xmlns:a16="http://schemas.microsoft.com/office/drawing/2014/main" id="{33DBC435-A0D1-4F4A-04D6-A5EBEDEEB2B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83721" y="3763951"/>
                <a:ext cx="276999" cy="276999"/>
              </a:xfrm>
              <a:prstGeom prst="rect">
                <a:avLst/>
              </a:prstGeom>
            </p:spPr>
          </p:pic>
          <p:sp>
            <p:nvSpPr>
              <p:cNvPr id="1093" name="TextBox 1092">
                <a:extLst>
                  <a:ext uri="{FF2B5EF4-FFF2-40B4-BE49-F238E27FC236}">
                    <a16:creationId xmlns:a16="http://schemas.microsoft.com/office/drawing/2014/main" id="{CEACF479-5695-4453-2887-C623ED6B0882}"/>
                  </a:ext>
                </a:extLst>
              </p:cNvPr>
              <p:cNvSpPr txBox="1"/>
              <p:nvPr/>
            </p:nvSpPr>
            <p:spPr>
              <a:xfrm>
                <a:off x="3925511" y="3777290"/>
                <a:ext cx="654346" cy="246221"/>
              </a:xfrm>
              <a:prstGeom prst="rect">
                <a:avLst/>
              </a:prstGeom>
              <a:noFill/>
            </p:spPr>
            <p:txBody>
              <a:bodyPr wrap="none" rtlCol="0">
                <a:spAutoFit/>
              </a:bodyPr>
              <a:lstStyle/>
              <a:p>
                <a:r>
                  <a:rPr lang="en-SG" sz="1000" i="1">
                    <a:solidFill>
                      <a:srgbClr val="595959"/>
                    </a:solidFill>
                  </a:rPr>
                  <a:t>datetime</a:t>
                </a:r>
              </a:p>
            </p:txBody>
          </p:sp>
        </p:grpSp>
        <p:sp>
          <p:nvSpPr>
            <p:cNvPr id="1089" name="Rectangle 1088">
              <a:extLst>
                <a:ext uri="{FF2B5EF4-FFF2-40B4-BE49-F238E27FC236}">
                  <a16:creationId xmlns:a16="http://schemas.microsoft.com/office/drawing/2014/main" id="{E03254CC-AB30-B9E8-A936-F8B678FA75A6}"/>
                </a:ext>
              </a:extLst>
            </p:cNvPr>
            <p:cNvSpPr/>
            <p:nvPr/>
          </p:nvSpPr>
          <p:spPr>
            <a:xfrm>
              <a:off x="5524428" y="5832529"/>
              <a:ext cx="1258897" cy="816690"/>
            </a:xfrm>
            <a:prstGeom prst="rect">
              <a:avLst/>
            </a:prstGeom>
            <a:noFill/>
            <a:ln w="38100">
              <a:solidFill>
                <a:srgbClr val="5959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098" name="Rectangle: Rounded Corners 1097">
            <a:extLst>
              <a:ext uri="{FF2B5EF4-FFF2-40B4-BE49-F238E27FC236}">
                <a16:creationId xmlns:a16="http://schemas.microsoft.com/office/drawing/2014/main" id="{BAAA279F-D83A-6BCF-3B82-AEBDED9BB134}"/>
              </a:ext>
            </a:extLst>
          </p:cNvPr>
          <p:cNvSpPr/>
          <p:nvPr/>
        </p:nvSpPr>
        <p:spPr>
          <a:xfrm>
            <a:off x="4532533" y="3795102"/>
            <a:ext cx="7503212" cy="2288619"/>
          </a:xfrm>
          <a:prstGeom prst="roundRect">
            <a:avLst/>
          </a:prstGeom>
          <a:noFill/>
          <a:ln w="762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00" name="TextBox 1099">
            <a:extLst>
              <a:ext uri="{FF2B5EF4-FFF2-40B4-BE49-F238E27FC236}">
                <a16:creationId xmlns:a16="http://schemas.microsoft.com/office/drawing/2014/main" id="{A9A6B473-AA82-CB65-64DD-4C68F7E5F55C}"/>
              </a:ext>
            </a:extLst>
          </p:cNvPr>
          <p:cNvSpPr txBox="1"/>
          <p:nvPr/>
        </p:nvSpPr>
        <p:spPr>
          <a:xfrm>
            <a:off x="7735836" y="1428179"/>
            <a:ext cx="1236621" cy="369332"/>
          </a:xfrm>
          <a:prstGeom prst="rect">
            <a:avLst/>
          </a:prstGeom>
          <a:noFill/>
        </p:spPr>
        <p:txBody>
          <a:bodyPr wrap="none" rtlCol="0">
            <a:spAutoFit/>
          </a:bodyPr>
          <a:lstStyle/>
          <a:p>
            <a:r>
              <a:rPr lang="en-US" b="1">
                <a:solidFill>
                  <a:srgbClr val="00B0F0"/>
                </a:solidFill>
              </a:rPr>
              <a:t>Production</a:t>
            </a:r>
            <a:endParaRPr lang="en-SG" b="1">
              <a:solidFill>
                <a:srgbClr val="00B0F0"/>
              </a:solidFill>
            </a:endParaRPr>
          </a:p>
        </p:txBody>
      </p:sp>
      <p:sp>
        <p:nvSpPr>
          <p:cNvPr id="1103" name="TextBox 1102">
            <a:extLst>
              <a:ext uri="{FF2B5EF4-FFF2-40B4-BE49-F238E27FC236}">
                <a16:creationId xmlns:a16="http://schemas.microsoft.com/office/drawing/2014/main" id="{49EF509D-0086-C600-F32F-231533112EDC}"/>
              </a:ext>
            </a:extLst>
          </p:cNvPr>
          <p:cNvSpPr txBox="1"/>
          <p:nvPr/>
        </p:nvSpPr>
        <p:spPr>
          <a:xfrm>
            <a:off x="7723853" y="5657014"/>
            <a:ext cx="1474506" cy="369332"/>
          </a:xfrm>
          <a:prstGeom prst="rect">
            <a:avLst/>
          </a:prstGeom>
          <a:noFill/>
        </p:spPr>
        <p:txBody>
          <a:bodyPr wrap="none" rtlCol="0">
            <a:spAutoFit/>
          </a:bodyPr>
          <a:lstStyle/>
          <a:p>
            <a:r>
              <a:rPr lang="en-US" b="1">
                <a:solidFill>
                  <a:srgbClr val="70AD47"/>
                </a:solidFill>
              </a:rPr>
              <a:t>Development</a:t>
            </a:r>
            <a:endParaRPr lang="en-SG" b="1">
              <a:solidFill>
                <a:srgbClr val="70AD47"/>
              </a:solidFill>
            </a:endParaRPr>
          </a:p>
        </p:txBody>
      </p:sp>
      <p:sp>
        <p:nvSpPr>
          <p:cNvPr id="1084" name="Arrow: Right 1083">
            <a:extLst>
              <a:ext uri="{FF2B5EF4-FFF2-40B4-BE49-F238E27FC236}">
                <a16:creationId xmlns:a16="http://schemas.microsoft.com/office/drawing/2014/main" id="{632CF35D-DCCE-5B91-0902-5D30FD98490D}"/>
              </a:ext>
            </a:extLst>
          </p:cNvPr>
          <p:cNvSpPr/>
          <p:nvPr/>
        </p:nvSpPr>
        <p:spPr>
          <a:xfrm rot="5400000">
            <a:off x="5095019" y="3543275"/>
            <a:ext cx="552507" cy="385058"/>
          </a:xfrm>
          <a:prstGeom prst="rightArrow">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BBB1E4D6-5A01-3730-DBA4-BB0FD4DC9123}"/>
              </a:ext>
            </a:extLst>
          </p:cNvPr>
          <p:cNvSpPr txBox="1"/>
          <p:nvPr/>
        </p:nvSpPr>
        <p:spPr>
          <a:xfrm>
            <a:off x="1676526" y="1866233"/>
            <a:ext cx="1745326" cy="246221"/>
          </a:xfrm>
          <a:prstGeom prst="rect">
            <a:avLst/>
          </a:prstGeom>
          <a:noFill/>
        </p:spPr>
        <p:txBody>
          <a:bodyPr wrap="square" rtlCol="0">
            <a:spAutoFit/>
          </a:bodyPr>
          <a:lstStyle/>
          <a:p>
            <a:r>
              <a:rPr lang="en-SG" sz="1000" u="sng"/>
              <a:t>Data ingestion</a:t>
            </a:r>
          </a:p>
        </p:txBody>
      </p:sp>
      <p:sp>
        <p:nvSpPr>
          <p:cNvPr id="7" name="TextBox 6">
            <a:extLst>
              <a:ext uri="{FF2B5EF4-FFF2-40B4-BE49-F238E27FC236}">
                <a16:creationId xmlns:a16="http://schemas.microsoft.com/office/drawing/2014/main" id="{88393566-FDF1-2BCB-2BAE-87F8D4EC7894}"/>
              </a:ext>
            </a:extLst>
          </p:cNvPr>
          <p:cNvSpPr txBox="1"/>
          <p:nvPr/>
        </p:nvSpPr>
        <p:spPr>
          <a:xfrm>
            <a:off x="8978420" y="4635424"/>
            <a:ext cx="1096775" cy="400110"/>
          </a:xfrm>
          <a:prstGeom prst="rect">
            <a:avLst/>
          </a:prstGeom>
          <a:noFill/>
        </p:spPr>
        <p:txBody>
          <a:bodyPr wrap="none" lIns="91440" tIns="45720" rIns="91440" bIns="45720" rtlCol="0" anchor="t">
            <a:spAutoFit/>
          </a:bodyPr>
          <a:lstStyle/>
          <a:p>
            <a:r>
              <a:rPr lang="en-SG" sz="1000" i="1" err="1">
                <a:solidFill>
                  <a:srgbClr val="385723"/>
                </a:solidFill>
              </a:rPr>
              <a:t>ModelApple</a:t>
            </a:r>
            <a:endParaRPr lang="en-US" err="1">
              <a:solidFill>
                <a:srgbClr val="000000"/>
              </a:solidFill>
            </a:endParaRPr>
          </a:p>
          <a:p>
            <a:r>
              <a:rPr lang="en-SG" sz="1000" i="1">
                <a:solidFill>
                  <a:srgbClr val="385723"/>
                </a:solidFill>
              </a:rPr>
              <a:t>Recommendation</a:t>
            </a:r>
            <a:endParaRPr lang="en-US">
              <a:cs typeface="Calibri"/>
            </a:endParaRPr>
          </a:p>
        </p:txBody>
      </p:sp>
      <p:sp>
        <p:nvSpPr>
          <p:cNvPr id="17" name="TextBox 16">
            <a:extLst>
              <a:ext uri="{FF2B5EF4-FFF2-40B4-BE49-F238E27FC236}">
                <a16:creationId xmlns:a16="http://schemas.microsoft.com/office/drawing/2014/main" id="{4B3A8636-AED9-68EC-1F81-A91B8C995A26}"/>
              </a:ext>
            </a:extLst>
          </p:cNvPr>
          <p:cNvSpPr txBox="1"/>
          <p:nvPr/>
        </p:nvSpPr>
        <p:spPr>
          <a:xfrm>
            <a:off x="8970414" y="5055502"/>
            <a:ext cx="1096775" cy="400110"/>
          </a:xfrm>
          <a:prstGeom prst="rect">
            <a:avLst/>
          </a:prstGeom>
          <a:noFill/>
        </p:spPr>
        <p:txBody>
          <a:bodyPr wrap="none" lIns="91440" tIns="45720" rIns="91440" bIns="45720" rtlCol="0" anchor="t">
            <a:spAutoFit/>
          </a:bodyPr>
          <a:lstStyle/>
          <a:p>
            <a:r>
              <a:rPr lang="en-SG" sz="1000" i="1" err="1">
                <a:solidFill>
                  <a:srgbClr val="385723"/>
                </a:solidFill>
              </a:rPr>
              <a:t>ModelGoogle</a:t>
            </a:r>
            <a:endParaRPr lang="en-US" err="1"/>
          </a:p>
          <a:p>
            <a:r>
              <a:rPr lang="en-SG" sz="1000" i="1">
                <a:solidFill>
                  <a:srgbClr val="385723"/>
                </a:solidFill>
              </a:rPr>
              <a:t>Recommendation</a:t>
            </a:r>
            <a:endParaRPr lang="en-SG" sz="1000" i="1">
              <a:solidFill>
                <a:srgbClr val="385723"/>
              </a:solidFill>
              <a:cs typeface="Calibri"/>
            </a:endParaRPr>
          </a:p>
        </p:txBody>
      </p:sp>
      <p:sp>
        <p:nvSpPr>
          <p:cNvPr id="4" name="Slide Number Placeholder 3">
            <a:extLst>
              <a:ext uri="{FF2B5EF4-FFF2-40B4-BE49-F238E27FC236}">
                <a16:creationId xmlns:a16="http://schemas.microsoft.com/office/drawing/2014/main" id="{4BF0B566-BE1D-DFAB-FE92-F73D1DFC8B3B}"/>
              </a:ext>
            </a:extLst>
          </p:cNvPr>
          <p:cNvSpPr>
            <a:spLocks noGrp="1"/>
          </p:cNvSpPr>
          <p:nvPr>
            <p:ph type="sldNum" sz="quarter" idx="12"/>
          </p:nvPr>
        </p:nvSpPr>
        <p:spPr/>
        <p:txBody>
          <a:bodyPr/>
          <a:lstStyle/>
          <a:p>
            <a:fld id="{12BE2F63-B7EF-4841-ABD0-0804B0ABBEFB}" type="slidenum">
              <a:rPr lang="en-SG" smtClean="0"/>
              <a:t>22</a:t>
            </a:fld>
            <a:endParaRPr lang="en-SG"/>
          </a:p>
        </p:txBody>
      </p:sp>
    </p:spTree>
    <p:extLst>
      <p:ext uri="{BB962C8B-B14F-4D97-AF65-F5344CB8AC3E}">
        <p14:creationId xmlns:p14="http://schemas.microsoft.com/office/powerpoint/2010/main" val="19691634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9AD5-0F82-C30A-0147-1424472643B5}"/>
              </a:ext>
            </a:extLst>
          </p:cNvPr>
          <p:cNvSpPr>
            <a:spLocks noGrp="1"/>
          </p:cNvSpPr>
          <p:nvPr>
            <p:ph type="title"/>
          </p:nvPr>
        </p:nvSpPr>
        <p:spPr>
          <a:xfrm>
            <a:off x="842962" y="471308"/>
            <a:ext cx="10506075" cy="535531"/>
          </a:xfrm>
          <a:noFill/>
        </p:spPr>
        <p:txBody>
          <a:bodyPr wrap="square" rtlCol="0">
            <a:spAutoFit/>
          </a:bodyPr>
          <a:lstStyle/>
          <a:p>
            <a:pPr algn="ctr"/>
            <a:r>
              <a:rPr lang="en-SG" sz="3200">
                <a:solidFill>
                  <a:schemeClr val="tx1">
                    <a:lumMod val="75000"/>
                    <a:lumOff val="25000"/>
                  </a:schemeClr>
                </a:solidFill>
                <a:latin typeface="+mn-lt"/>
                <a:ea typeface="+mn-ea"/>
                <a:cs typeface="+mn-cs"/>
              </a:rPr>
              <a:t>GitHub repository structure</a:t>
            </a:r>
          </a:p>
        </p:txBody>
      </p:sp>
      <p:sp>
        <p:nvSpPr>
          <p:cNvPr id="4" name="Rectangle: Rounded Corners 3">
            <a:extLst>
              <a:ext uri="{FF2B5EF4-FFF2-40B4-BE49-F238E27FC236}">
                <a16:creationId xmlns:a16="http://schemas.microsoft.com/office/drawing/2014/main" id="{1BD6EB53-88AC-F4CD-43D8-9CBD84C158F9}"/>
              </a:ext>
            </a:extLst>
          </p:cNvPr>
          <p:cNvSpPr/>
          <p:nvPr/>
        </p:nvSpPr>
        <p:spPr>
          <a:xfrm>
            <a:off x="3417469" y="1660944"/>
            <a:ext cx="5580668" cy="810705"/>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400">
                <a:solidFill>
                  <a:schemeClr val="bg1">
                    <a:lumMod val="95000"/>
                  </a:schemeClr>
                </a:solidFill>
              </a:rPr>
              <a:t>actions1-48.yml files (workflows)</a:t>
            </a:r>
          </a:p>
        </p:txBody>
      </p:sp>
      <p:sp>
        <p:nvSpPr>
          <p:cNvPr id="5" name="Rectangle: Rounded Corners 4">
            <a:extLst>
              <a:ext uri="{FF2B5EF4-FFF2-40B4-BE49-F238E27FC236}">
                <a16:creationId xmlns:a16="http://schemas.microsoft.com/office/drawing/2014/main" id="{CAF13BD4-D7F0-8881-DE4A-800737DA621E}"/>
              </a:ext>
            </a:extLst>
          </p:cNvPr>
          <p:cNvSpPr/>
          <p:nvPr/>
        </p:nvSpPr>
        <p:spPr>
          <a:xfrm>
            <a:off x="3417469" y="2818084"/>
            <a:ext cx="5580668" cy="733083"/>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solidFill>
                  <a:schemeClr val="bg1">
                    <a:lumMod val="95000"/>
                  </a:schemeClr>
                </a:solidFill>
              </a:rPr>
              <a:t>main.py</a:t>
            </a:r>
          </a:p>
        </p:txBody>
      </p:sp>
      <p:sp>
        <p:nvSpPr>
          <p:cNvPr id="7" name="Rectangle: Rounded Corners 6">
            <a:extLst>
              <a:ext uri="{FF2B5EF4-FFF2-40B4-BE49-F238E27FC236}">
                <a16:creationId xmlns:a16="http://schemas.microsoft.com/office/drawing/2014/main" id="{4BB693CF-0A18-8605-2774-E079FD01B69A}"/>
              </a:ext>
            </a:extLst>
          </p:cNvPr>
          <p:cNvSpPr/>
          <p:nvPr/>
        </p:nvSpPr>
        <p:spPr>
          <a:xfrm>
            <a:off x="3417469" y="3897602"/>
            <a:ext cx="5580668" cy="959029"/>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a:solidFill>
                  <a:schemeClr val="bg1">
                    <a:lumMod val="95000"/>
                  </a:schemeClr>
                </a:solidFill>
              </a:rPr>
              <a:t>dataIngestionApple.py, dataIngestionGoogle.py,</a:t>
            </a:r>
          </a:p>
          <a:p>
            <a:pPr algn="ctr"/>
            <a:r>
              <a:rPr lang="en-SG" sz="1400">
                <a:solidFill>
                  <a:schemeClr val="bg1">
                    <a:lumMod val="95000"/>
                  </a:schemeClr>
                </a:solidFill>
              </a:rPr>
              <a:t>dataWrangling.py, models.py</a:t>
            </a:r>
          </a:p>
        </p:txBody>
      </p:sp>
      <p:sp>
        <p:nvSpPr>
          <p:cNvPr id="8" name="Rectangle: Rounded Corners 7">
            <a:extLst>
              <a:ext uri="{FF2B5EF4-FFF2-40B4-BE49-F238E27FC236}">
                <a16:creationId xmlns:a16="http://schemas.microsoft.com/office/drawing/2014/main" id="{89857BBE-329B-93F3-EBBC-22FEEEDC7771}"/>
              </a:ext>
            </a:extLst>
          </p:cNvPr>
          <p:cNvSpPr/>
          <p:nvPr/>
        </p:nvSpPr>
        <p:spPr>
          <a:xfrm>
            <a:off x="2290968" y="5189708"/>
            <a:ext cx="7871382" cy="810705"/>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SG" sz="1400">
                <a:solidFill>
                  <a:schemeClr val="bg1">
                    <a:lumMod val="95000"/>
                  </a:schemeClr>
                </a:solidFill>
              </a:rPr>
              <a:t>Common.py, requirements.txt, etc</a:t>
            </a:r>
          </a:p>
        </p:txBody>
      </p:sp>
      <p:sp>
        <p:nvSpPr>
          <p:cNvPr id="9" name="Arrow: Down 8">
            <a:extLst>
              <a:ext uri="{FF2B5EF4-FFF2-40B4-BE49-F238E27FC236}">
                <a16:creationId xmlns:a16="http://schemas.microsoft.com/office/drawing/2014/main" id="{276B8646-FC30-458D-7DE4-AA805AFEF026}"/>
              </a:ext>
            </a:extLst>
          </p:cNvPr>
          <p:cNvSpPr/>
          <p:nvPr/>
        </p:nvSpPr>
        <p:spPr>
          <a:xfrm>
            <a:off x="6094684" y="2547064"/>
            <a:ext cx="263951" cy="216815"/>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Arrow: Down 9">
            <a:extLst>
              <a:ext uri="{FF2B5EF4-FFF2-40B4-BE49-F238E27FC236}">
                <a16:creationId xmlns:a16="http://schemas.microsoft.com/office/drawing/2014/main" id="{B7150491-615A-DB05-CD9C-EE9D2FA26D7E}"/>
              </a:ext>
            </a:extLst>
          </p:cNvPr>
          <p:cNvSpPr/>
          <p:nvPr/>
        </p:nvSpPr>
        <p:spPr>
          <a:xfrm>
            <a:off x="5931286" y="3613863"/>
            <a:ext cx="263951" cy="216815"/>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AD9E3294-2616-FF0C-E6F1-0AD99A262A42}"/>
              </a:ext>
            </a:extLst>
          </p:cNvPr>
          <p:cNvSpPr txBox="1"/>
          <p:nvPr/>
        </p:nvSpPr>
        <p:spPr>
          <a:xfrm>
            <a:off x="3417469" y="1375691"/>
            <a:ext cx="1687401" cy="276999"/>
          </a:xfrm>
          <a:prstGeom prst="rect">
            <a:avLst/>
          </a:prstGeom>
          <a:noFill/>
        </p:spPr>
        <p:txBody>
          <a:bodyPr wrap="square" rtlCol="0">
            <a:spAutoFit/>
          </a:bodyPr>
          <a:lstStyle/>
          <a:p>
            <a:r>
              <a:rPr lang="en-SG" sz="1200" b="1">
                <a:solidFill>
                  <a:schemeClr val="tx1">
                    <a:lumMod val="75000"/>
                    <a:lumOff val="25000"/>
                  </a:schemeClr>
                </a:solidFill>
              </a:rPr>
              <a:t>Top layer</a:t>
            </a:r>
          </a:p>
        </p:txBody>
      </p:sp>
      <p:sp>
        <p:nvSpPr>
          <p:cNvPr id="13" name="TextBox 12">
            <a:extLst>
              <a:ext uri="{FF2B5EF4-FFF2-40B4-BE49-F238E27FC236}">
                <a16:creationId xmlns:a16="http://schemas.microsoft.com/office/drawing/2014/main" id="{CA4CE950-A98E-F632-83C8-181265D9BB47}"/>
              </a:ext>
            </a:extLst>
          </p:cNvPr>
          <p:cNvSpPr txBox="1"/>
          <p:nvPr/>
        </p:nvSpPr>
        <p:spPr>
          <a:xfrm>
            <a:off x="3417467" y="2535665"/>
            <a:ext cx="1687401" cy="276999"/>
          </a:xfrm>
          <a:prstGeom prst="rect">
            <a:avLst/>
          </a:prstGeom>
          <a:noFill/>
        </p:spPr>
        <p:txBody>
          <a:bodyPr wrap="square" rtlCol="0">
            <a:spAutoFit/>
          </a:bodyPr>
          <a:lstStyle/>
          <a:p>
            <a:r>
              <a:rPr lang="en-SG" sz="1200" b="1">
                <a:solidFill>
                  <a:schemeClr val="tx1">
                    <a:lumMod val="75000"/>
                    <a:lumOff val="25000"/>
                  </a:schemeClr>
                </a:solidFill>
              </a:rPr>
              <a:t>Middle layer</a:t>
            </a:r>
          </a:p>
        </p:txBody>
      </p:sp>
      <p:sp>
        <p:nvSpPr>
          <p:cNvPr id="14" name="TextBox 13">
            <a:extLst>
              <a:ext uri="{FF2B5EF4-FFF2-40B4-BE49-F238E27FC236}">
                <a16:creationId xmlns:a16="http://schemas.microsoft.com/office/drawing/2014/main" id="{A0723D1C-1262-2A7A-7A03-4776CCB60A57}"/>
              </a:ext>
            </a:extLst>
          </p:cNvPr>
          <p:cNvSpPr txBox="1"/>
          <p:nvPr/>
        </p:nvSpPr>
        <p:spPr>
          <a:xfrm>
            <a:off x="3417468" y="3620603"/>
            <a:ext cx="1687401" cy="276999"/>
          </a:xfrm>
          <a:prstGeom prst="rect">
            <a:avLst/>
          </a:prstGeom>
          <a:noFill/>
        </p:spPr>
        <p:txBody>
          <a:bodyPr wrap="square" rtlCol="0">
            <a:spAutoFit/>
          </a:bodyPr>
          <a:lstStyle/>
          <a:p>
            <a:r>
              <a:rPr lang="en-SG" sz="1200" b="1">
                <a:solidFill>
                  <a:schemeClr val="tx1">
                    <a:lumMod val="75000"/>
                    <a:lumOff val="25000"/>
                  </a:schemeClr>
                </a:solidFill>
              </a:rPr>
              <a:t>Bottom layer</a:t>
            </a:r>
          </a:p>
        </p:txBody>
      </p:sp>
      <p:pic>
        <p:nvPicPr>
          <p:cNvPr id="17" name="Picture 4" descr="Dynamic Secrets for GitHub Actions | by David Ricardo Dager Mora | Globant  | Medium">
            <a:extLst>
              <a:ext uri="{FF2B5EF4-FFF2-40B4-BE49-F238E27FC236}">
                <a16:creationId xmlns:a16="http://schemas.microsoft.com/office/drawing/2014/main" id="{ECA787F6-D77E-B588-3E85-479234009F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71" t="18329" r="26739" b="17252"/>
          <a:stretch/>
        </p:blipFill>
        <p:spPr bwMode="auto">
          <a:xfrm>
            <a:off x="260581" y="1600908"/>
            <a:ext cx="1353712" cy="106036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9" name="Arrow: Left-Right 18">
            <a:extLst>
              <a:ext uri="{FF2B5EF4-FFF2-40B4-BE49-F238E27FC236}">
                <a16:creationId xmlns:a16="http://schemas.microsoft.com/office/drawing/2014/main" id="{DD47A41A-FDDE-65AB-FAD2-4C5E4536FBC9}"/>
              </a:ext>
            </a:extLst>
          </p:cNvPr>
          <p:cNvSpPr/>
          <p:nvPr/>
        </p:nvSpPr>
        <p:spPr>
          <a:xfrm>
            <a:off x="1745195" y="1860575"/>
            <a:ext cx="1282045" cy="422090"/>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75000"/>
                  <a:lumOff val="25000"/>
                </a:schemeClr>
              </a:solidFill>
            </a:endParaRPr>
          </a:p>
        </p:txBody>
      </p:sp>
      <p:sp>
        <p:nvSpPr>
          <p:cNvPr id="20" name="Arrow: Down 19">
            <a:extLst>
              <a:ext uri="{FF2B5EF4-FFF2-40B4-BE49-F238E27FC236}">
                <a16:creationId xmlns:a16="http://schemas.microsoft.com/office/drawing/2014/main" id="{9EC3F5AC-0862-AA83-6AC5-D4FD99A2545E}"/>
              </a:ext>
            </a:extLst>
          </p:cNvPr>
          <p:cNvSpPr/>
          <p:nvPr/>
        </p:nvSpPr>
        <p:spPr>
          <a:xfrm rot="10800000">
            <a:off x="6302957" y="3593985"/>
            <a:ext cx="263951" cy="216815"/>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Arrow: Down 20">
            <a:extLst>
              <a:ext uri="{FF2B5EF4-FFF2-40B4-BE49-F238E27FC236}">
                <a16:creationId xmlns:a16="http://schemas.microsoft.com/office/drawing/2014/main" id="{E2B3A1DA-0330-5E7F-FDCA-33C8662539BD}"/>
              </a:ext>
            </a:extLst>
          </p:cNvPr>
          <p:cNvSpPr/>
          <p:nvPr/>
        </p:nvSpPr>
        <p:spPr>
          <a:xfrm>
            <a:off x="5931286" y="4943433"/>
            <a:ext cx="263951" cy="216815"/>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Arrow: Down 21">
            <a:extLst>
              <a:ext uri="{FF2B5EF4-FFF2-40B4-BE49-F238E27FC236}">
                <a16:creationId xmlns:a16="http://schemas.microsoft.com/office/drawing/2014/main" id="{DE211707-D71C-AC6D-CACD-19082F4A4077}"/>
              </a:ext>
            </a:extLst>
          </p:cNvPr>
          <p:cNvSpPr/>
          <p:nvPr/>
        </p:nvSpPr>
        <p:spPr>
          <a:xfrm rot="10800000">
            <a:off x="6226659" y="4910145"/>
            <a:ext cx="263951" cy="216815"/>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944D6950-4456-15D9-D95E-EE6769294923}"/>
              </a:ext>
            </a:extLst>
          </p:cNvPr>
          <p:cNvSpPr txBox="1"/>
          <p:nvPr/>
        </p:nvSpPr>
        <p:spPr>
          <a:xfrm>
            <a:off x="2290967" y="4913342"/>
            <a:ext cx="1687401" cy="276999"/>
          </a:xfrm>
          <a:prstGeom prst="rect">
            <a:avLst/>
          </a:prstGeom>
          <a:noFill/>
        </p:spPr>
        <p:txBody>
          <a:bodyPr wrap="square" rtlCol="0">
            <a:spAutoFit/>
          </a:bodyPr>
          <a:lstStyle/>
          <a:p>
            <a:r>
              <a:rPr lang="en-SG" sz="1200" b="1">
                <a:solidFill>
                  <a:schemeClr val="tx1">
                    <a:lumMod val="75000"/>
                    <a:lumOff val="25000"/>
                  </a:schemeClr>
                </a:solidFill>
              </a:rPr>
              <a:t>Supporting files</a:t>
            </a:r>
          </a:p>
        </p:txBody>
      </p:sp>
      <p:sp>
        <p:nvSpPr>
          <p:cNvPr id="24" name="TextBox 23">
            <a:extLst>
              <a:ext uri="{FF2B5EF4-FFF2-40B4-BE49-F238E27FC236}">
                <a16:creationId xmlns:a16="http://schemas.microsoft.com/office/drawing/2014/main" id="{62E37712-8A73-98B1-8DC4-2147B20CC4F8}"/>
              </a:ext>
            </a:extLst>
          </p:cNvPr>
          <p:cNvSpPr txBox="1"/>
          <p:nvPr/>
        </p:nvSpPr>
        <p:spPr>
          <a:xfrm>
            <a:off x="246439" y="2547064"/>
            <a:ext cx="2030386" cy="276999"/>
          </a:xfrm>
          <a:prstGeom prst="rect">
            <a:avLst/>
          </a:prstGeom>
          <a:noFill/>
        </p:spPr>
        <p:txBody>
          <a:bodyPr wrap="square" rtlCol="0">
            <a:spAutoFit/>
          </a:bodyPr>
          <a:lstStyle/>
          <a:p>
            <a:r>
              <a:rPr lang="en-SG" sz="1200" i="1">
                <a:solidFill>
                  <a:schemeClr val="tx1">
                    <a:lumMod val="75000"/>
                    <a:lumOff val="25000"/>
                  </a:schemeClr>
                </a:solidFill>
              </a:rPr>
              <a:t>Runners (‘virtual machines’)</a:t>
            </a:r>
          </a:p>
        </p:txBody>
      </p:sp>
      <p:sp>
        <p:nvSpPr>
          <p:cNvPr id="3" name="Slide Number Placeholder 2">
            <a:extLst>
              <a:ext uri="{FF2B5EF4-FFF2-40B4-BE49-F238E27FC236}">
                <a16:creationId xmlns:a16="http://schemas.microsoft.com/office/drawing/2014/main" id="{D904358E-E394-3341-9913-222B315A3534}"/>
              </a:ext>
            </a:extLst>
          </p:cNvPr>
          <p:cNvSpPr>
            <a:spLocks noGrp="1"/>
          </p:cNvSpPr>
          <p:nvPr>
            <p:ph type="sldNum" sz="quarter" idx="12"/>
          </p:nvPr>
        </p:nvSpPr>
        <p:spPr/>
        <p:txBody>
          <a:bodyPr/>
          <a:lstStyle/>
          <a:p>
            <a:fld id="{12BE2F63-B7EF-4841-ABD0-0804B0ABBEFB}" type="slidenum">
              <a:rPr lang="en-SG" smtClean="0"/>
              <a:t>23</a:t>
            </a:fld>
            <a:endParaRPr lang="en-SG"/>
          </a:p>
        </p:txBody>
      </p:sp>
    </p:spTree>
    <p:extLst>
      <p:ext uri="{BB962C8B-B14F-4D97-AF65-F5344CB8AC3E}">
        <p14:creationId xmlns:p14="http://schemas.microsoft.com/office/powerpoint/2010/main" val="1088915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4" descr="A screen shot of a computer program&#10;&#10;Description automatically generated">
            <a:extLst>
              <a:ext uri="{FF2B5EF4-FFF2-40B4-BE49-F238E27FC236}">
                <a16:creationId xmlns:a16="http://schemas.microsoft.com/office/drawing/2014/main" id="{2B86D15C-0154-707D-FD04-7458F0176625}"/>
              </a:ext>
            </a:extLst>
          </p:cNvPr>
          <p:cNvPicPr>
            <a:picLocks noChangeAspect="1"/>
          </p:cNvPicPr>
          <p:nvPr/>
        </p:nvPicPr>
        <p:blipFill>
          <a:blip r:embed="rId3"/>
          <a:stretch>
            <a:fillRect/>
          </a:stretch>
        </p:blipFill>
        <p:spPr>
          <a:xfrm>
            <a:off x="4536307" y="2603462"/>
            <a:ext cx="4989106" cy="3961450"/>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A4592236-CF33-50D6-462E-C81B8B24A2E7}"/>
              </a:ext>
            </a:extLst>
          </p:cNvPr>
          <p:cNvSpPr>
            <a:spLocks noGrp="1"/>
          </p:cNvSpPr>
          <p:nvPr>
            <p:ph type="title"/>
          </p:nvPr>
        </p:nvSpPr>
        <p:spPr>
          <a:xfrm>
            <a:off x="339023" y="205450"/>
            <a:ext cx="3889734" cy="535531"/>
          </a:xfrm>
          <a:noFill/>
        </p:spPr>
        <p:txBody>
          <a:bodyPr wrap="square" rtlCol="0">
            <a:spAutoFit/>
          </a:bodyPr>
          <a:lstStyle/>
          <a:p>
            <a:r>
              <a:rPr lang="en-SG" sz="3200" b="1" err="1">
                <a:solidFill>
                  <a:schemeClr val="tx1">
                    <a:lumMod val="75000"/>
                    <a:lumOff val="25000"/>
                  </a:schemeClr>
                </a:solidFill>
                <a:latin typeface="+mn-lt"/>
                <a:ea typeface="+mn-ea"/>
                <a:cs typeface="+mn-cs"/>
              </a:rPr>
              <a:t>Yml</a:t>
            </a:r>
            <a:r>
              <a:rPr lang="en-SG" sz="3200" b="1">
                <a:solidFill>
                  <a:schemeClr val="tx1">
                    <a:lumMod val="75000"/>
                    <a:lumOff val="25000"/>
                  </a:schemeClr>
                </a:solidFill>
                <a:latin typeface="+mn-lt"/>
                <a:ea typeface="+mn-ea"/>
                <a:cs typeface="+mn-cs"/>
              </a:rPr>
              <a:t> files</a:t>
            </a:r>
          </a:p>
        </p:txBody>
      </p:sp>
      <p:sp>
        <p:nvSpPr>
          <p:cNvPr id="3" name="Content Placeholder 2">
            <a:extLst>
              <a:ext uri="{FF2B5EF4-FFF2-40B4-BE49-F238E27FC236}">
                <a16:creationId xmlns:a16="http://schemas.microsoft.com/office/drawing/2014/main" id="{C3FE7179-2D8F-7365-482D-2DC7405BC259}"/>
              </a:ext>
            </a:extLst>
          </p:cNvPr>
          <p:cNvSpPr>
            <a:spLocks noGrp="1"/>
          </p:cNvSpPr>
          <p:nvPr>
            <p:ph idx="1"/>
          </p:nvPr>
        </p:nvSpPr>
        <p:spPr>
          <a:xfrm>
            <a:off x="398860" y="810269"/>
            <a:ext cx="8904797" cy="1713017"/>
          </a:xfrm>
        </p:spPr>
        <p:txBody>
          <a:bodyPr vert="horz" lIns="91440" tIns="45720" rIns="91440" bIns="45720" rtlCol="0" anchor="t">
            <a:normAutofit/>
          </a:bodyPr>
          <a:lstStyle/>
          <a:p>
            <a:r>
              <a:rPr lang="en-SG" sz="1800" dirty="0">
                <a:solidFill>
                  <a:schemeClr val="tx1">
                    <a:lumMod val="75000"/>
                    <a:lumOff val="25000"/>
                  </a:schemeClr>
                </a:solidFill>
              </a:rPr>
              <a:t>Workflow files that instructs GitHub Actions to carry out a set of actions</a:t>
            </a:r>
          </a:p>
          <a:p>
            <a:r>
              <a:rPr lang="en-SG" sz="1800" b="1" dirty="0">
                <a:solidFill>
                  <a:schemeClr val="tx1">
                    <a:lumMod val="75000"/>
                    <a:lumOff val="25000"/>
                  </a:schemeClr>
                </a:solidFill>
              </a:rPr>
              <a:t>40</a:t>
            </a:r>
            <a:r>
              <a:rPr lang="en-SG" sz="1800" dirty="0">
                <a:solidFill>
                  <a:schemeClr val="tx1">
                    <a:lumMod val="75000"/>
                    <a:lumOff val="25000"/>
                  </a:schemeClr>
                </a:solidFill>
              </a:rPr>
              <a:t> for data ingestion, </a:t>
            </a:r>
            <a:r>
              <a:rPr lang="en-SG" sz="1800" b="1" dirty="0">
                <a:solidFill>
                  <a:schemeClr val="tx1">
                    <a:lumMod val="75000"/>
                    <a:lumOff val="25000"/>
                  </a:schemeClr>
                </a:solidFill>
              </a:rPr>
              <a:t>2</a:t>
            </a:r>
            <a:r>
              <a:rPr lang="en-SG" sz="1800" dirty="0">
                <a:solidFill>
                  <a:schemeClr val="tx1">
                    <a:lumMod val="75000"/>
                    <a:lumOff val="25000"/>
                  </a:schemeClr>
                </a:solidFill>
              </a:rPr>
              <a:t> for data wrangling, </a:t>
            </a:r>
            <a:r>
              <a:rPr lang="en-SG" sz="1800" b="1" dirty="0">
                <a:solidFill>
                  <a:schemeClr val="tx1">
                    <a:lumMod val="75000"/>
                    <a:lumOff val="25000"/>
                  </a:schemeClr>
                </a:solidFill>
              </a:rPr>
              <a:t>4</a:t>
            </a:r>
            <a:r>
              <a:rPr lang="en-SG" sz="1800" dirty="0">
                <a:solidFill>
                  <a:schemeClr val="tx1">
                    <a:lumMod val="75000"/>
                    <a:lumOff val="25000"/>
                  </a:schemeClr>
                </a:solidFill>
              </a:rPr>
              <a:t> for ML modelling, </a:t>
            </a:r>
            <a:r>
              <a:rPr lang="en-SG" sz="1800" b="1" dirty="0">
                <a:solidFill>
                  <a:schemeClr val="tx1">
                    <a:lumMod val="75000"/>
                    <a:lumOff val="25000"/>
                  </a:schemeClr>
                </a:solidFill>
              </a:rPr>
              <a:t>1</a:t>
            </a:r>
            <a:r>
              <a:rPr lang="en-SG" sz="1800" dirty="0">
                <a:solidFill>
                  <a:schemeClr val="tx1">
                    <a:lumMod val="75000"/>
                    <a:lumOff val="25000"/>
                  </a:schemeClr>
                </a:solidFill>
              </a:rPr>
              <a:t> to create training dataset, </a:t>
            </a:r>
            <a:r>
              <a:rPr lang="en-SG" sz="1800" b="1" dirty="0">
                <a:solidFill>
                  <a:schemeClr val="tx1">
                    <a:lumMod val="75000"/>
                    <a:lumOff val="25000"/>
                  </a:schemeClr>
                </a:solidFill>
              </a:rPr>
              <a:t>1</a:t>
            </a:r>
            <a:r>
              <a:rPr lang="en-SG" sz="1800" dirty="0">
                <a:solidFill>
                  <a:schemeClr val="tx1">
                    <a:lumMod val="75000"/>
                    <a:lumOff val="25000"/>
                  </a:schemeClr>
                </a:solidFill>
              </a:rPr>
              <a:t> to create date &amp; time table</a:t>
            </a:r>
            <a:endParaRPr lang="en-SG" sz="1800" dirty="0">
              <a:solidFill>
                <a:schemeClr val="tx1">
                  <a:lumMod val="75000"/>
                  <a:lumOff val="25000"/>
                </a:schemeClr>
              </a:solidFill>
              <a:cs typeface="Calibri"/>
            </a:endParaRPr>
          </a:p>
          <a:p>
            <a:r>
              <a:rPr lang="en-SG" sz="1800" dirty="0">
                <a:solidFill>
                  <a:schemeClr val="tx1">
                    <a:lumMod val="75000"/>
                    <a:lumOff val="25000"/>
                  </a:schemeClr>
                </a:solidFill>
                <a:cs typeface="Calibri"/>
              </a:rPr>
              <a:t>A Runner will be assigned</a:t>
            </a:r>
          </a:p>
          <a:p>
            <a:pPr lvl="1"/>
            <a:r>
              <a:rPr lang="en-SG" sz="1600" dirty="0">
                <a:solidFill>
                  <a:schemeClr val="tx1">
                    <a:lumMod val="75000"/>
                    <a:lumOff val="25000"/>
                  </a:schemeClr>
                </a:solidFill>
                <a:cs typeface="Calibri"/>
              </a:rPr>
              <a:t>ubuntu-latest (LINUX machine, quad-core processor)</a:t>
            </a:r>
            <a:endParaRPr lang="en-SG" sz="2800" dirty="0">
              <a:solidFill>
                <a:schemeClr val="tx1">
                  <a:lumMod val="75000"/>
                  <a:lumOff val="25000"/>
                </a:schemeClr>
              </a:solidFill>
            </a:endParaRPr>
          </a:p>
        </p:txBody>
      </p:sp>
      <p:grpSp>
        <p:nvGrpSpPr>
          <p:cNvPr id="19" name="Group 18">
            <a:extLst>
              <a:ext uri="{FF2B5EF4-FFF2-40B4-BE49-F238E27FC236}">
                <a16:creationId xmlns:a16="http://schemas.microsoft.com/office/drawing/2014/main" id="{FD9671AD-6014-6532-7456-641F02E853A5}"/>
              </a:ext>
            </a:extLst>
          </p:cNvPr>
          <p:cNvGrpSpPr/>
          <p:nvPr/>
        </p:nvGrpSpPr>
        <p:grpSpPr>
          <a:xfrm>
            <a:off x="622647" y="2592576"/>
            <a:ext cx="3586268" cy="3972338"/>
            <a:chOff x="47212" y="2665452"/>
            <a:chExt cx="3721898" cy="4183069"/>
          </a:xfrm>
          <a:effectLst>
            <a:outerShdw blurRad="50800" dist="38100" dir="2700000" algn="tl" rotWithShape="0">
              <a:prstClr val="black">
                <a:alpha val="40000"/>
              </a:prstClr>
            </a:outerShdw>
          </a:effectLst>
        </p:grpSpPr>
        <p:pic>
          <p:nvPicPr>
            <p:cNvPr id="6" name="Picture 5">
              <a:extLst>
                <a:ext uri="{FF2B5EF4-FFF2-40B4-BE49-F238E27FC236}">
                  <a16:creationId xmlns:a16="http://schemas.microsoft.com/office/drawing/2014/main" id="{8572C8AA-9603-478F-CE3B-CC2ABC65BB00}"/>
                </a:ext>
              </a:extLst>
            </p:cNvPr>
            <p:cNvPicPr>
              <a:picLocks noChangeAspect="1"/>
            </p:cNvPicPr>
            <p:nvPr/>
          </p:nvPicPr>
          <p:blipFill>
            <a:blip r:embed="rId4"/>
            <a:stretch>
              <a:fillRect/>
            </a:stretch>
          </p:blipFill>
          <p:spPr>
            <a:xfrm>
              <a:off x="914400" y="4577995"/>
              <a:ext cx="2854709" cy="2270526"/>
            </a:xfrm>
            <a:prstGeom prst="rect">
              <a:avLst/>
            </a:prstGeom>
          </p:spPr>
        </p:pic>
        <p:grpSp>
          <p:nvGrpSpPr>
            <p:cNvPr id="18" name="Group 17">
              <a:extLst>
                <a:ext uri="{FF2B5EF4-FFF2-40B4-BE49-F238E27FC236}">
                  <a16:creationId xmlns:a16="http://schemas.microsoft.com/office/drawing/2014/main" id="{97B4BB62-1505-FFDA-7C96-35B9BCF86A2D}"/>
                </a:ext>
              </a:extLst>
            </p:cNvPr>
            <p:cNvGrpSpPr/>
            <p:nvPr/>
          </p:nvGrpSpPr>
          <p:grpSpPr>
            <a:xfrm>
              <a:off x="47212" y="2668359"/>
              <a:ext cx="867188" cy="4180160"/>
              <a:chOff x="353267" y="2879727"/>
              <a:chExt cx="1041488" cy="5020352"/>
            </a:xfrm>
          </p:grpSpPr>
          <p:pic>
            <p:nvPicPr>
              <p:cNvPr id="12" name="Picture 11">
                <a:extLst>
                  <a:ext uri="{FF2B5EF4-FFF2-40B4-BE49-F238E27FC236}">
                    <a16:creationId xmlns:a16="http://schemas.microsoft.com/office/drawing/2014/main" id="{7967F1DB-1603-1C3F-BC41-69BB0D41BD22}"/>
                  </a:ext>
                </a:extLst>
              </p:cNvPr>
              <p:cNvPicPr>
                <a:picLocks noChangeAspect="1"/>
              </p:cNvPicPr>
              <p:nvPr/>
            </p:nvPicPr>
            <p:blipFill rotWithShape="1">
              <a:blip r:embed="rId5"/>
              <a:srcRect b="47972"/>
              <a:stretch/>
            </p:blipFill>
            <p:spPr>
              <a:xfrm>
                <a:off x="353267" y="2879727"/>
                <a:ext cx="1041488" cy="2621818"/>
              </a:xfrm>
              <a:prstGeom prst="rect">
                <a:avLst/>
              </a:prstGeom>
            </p:spPr>
          </p:pic>
          <p:pic>
            <p:nvPicPr>
              <p:cNvPr id="13" name="Picture 12">
                <a:extLst>
                  <a:ext uri="{FF2B5EF4-FFF2-40B4-BE49-F238E27FC236}">
                    <a16:creationId xmlns:a16="http://schemas.microsoft.com/office/drawing/2014/main" id="{555615E9-3B7E-1662-B1A7-B285470F61EA}"/>
                  </a:ext>
                </a:extLst>
              </p:cNvPr>
              <p:cNvPicPr>
                <a:picLocks noChangeAspect="1"/>
              </p:cNvPicPr>
              <p:nvPr/>
            </p:nvPicPr>
            <p:blipFill rotWithShape="1">
              <a:blip r:embed="rId5"/>
              <a:srcRect l="-234" t="51865"/>
              <a:stretch/>
            </p:blipFill>
            <p:spPr>
              <a:xfrm>
                <a:off x="353267" y="5480085"/>
                <a:ext cx="1041488" cy="2419994"/>
              </a:xfrm>
              <a:prstGeom prst="rect">
                <a:avLst/>
              </a:prstGeom>
            </p:spPr>
          </p:pic>
        </p:grpSp>
        <p:pic>
          <p:nvPicPr>
            <p:cNvPr id="14" name="Picture 13">
              <a:extLst>
                <a:ext uri="{FF2B5EF4-FFF2-40B4-BE49-F238E27FC236}">
                  <a16:creationId xmlns:a16="http://schemas.microsoft.com/office/drawing/2014/main" id="{6C799B19-4C31-ECC1-BFB7-1B08FCDB88E7}"/>
                </a:ext>
              </a:extLst>
            </p:cNvPr>
            <p:cNvPicPr>
              <a:picLocks noChangeAspect="1"/>
            </p:cNvPicPr>
            <p:nvPr/>
          </p:nvPicPr>
          <p:blipFill rotWithShape="1">
            <a:blip r:embed="rId6"/>
            <a:srcRect b="7919"/>
            <a:stretch/>
          </p:blipFill>
          <p:spPr>
            <a:xfrm>
              <a:off x="914400" y="2665452"/>
              <a:ext cx="810659" cy="1912543"/>
            </a:xfrm>
            <a:prstGeom prst="rect">
              <a:avLst/>
            </a:prstGeom>
          </p:spPr>
        </p:pic>
        <p:pic>
          <p:nvPicPr>
            <p:cNvPr id="15" name="Picture 14">
              <a:extLst>
                <a:ext uri="{FF2B5EF4-FFF2-40B4-BE49-F238E27FC236}">
                  <a16:creationId xmlns:a16="http://schemas.microsoft.com/office/drawing/2014/main" id="{786F6B95-6894-C0D2-CFE9-1060FFF01622}"/>
                </a:ext>
              </a:extLst>
            </p:cNvPr>
            <p:cNvPicPr>
              <a:picLocks noChangeAspect="1"/>
            </p:cNvPicPr>
            <p:nvPr/>
          </p:nvPicPr>
          <p:blipFill rotWithShape="1">
            <a:blip r:embed="rId7">
              <a:duotone>
                <a:prstClr val="black"/>
                <a:schemeClr val="tx1">
                  <a:tint val="45000"/>
                  <a:satMod val="400000"/>
                </a:schemeClr>
              </a:duotone>
            </a:blip>
            <a:srcRect r="796"/>
            <a:stretch/>
          </p:blipFill>
          <p:spPr>
            <a:xfrm>
              <a:off x="1725060" y="2677212"/>
              <a:ext cx="2044050" cy="1900783"/>
            </a:xfrm>
            <a:prstGeom prst="rect">
              <a:avLst/>
            </a:prstGeom>
          </p:spPr>
        </p:pic>
      </p:grpSp>
      <p:sp>
        <p:nvSpPr>
          <p:cNvPr id="5" name="Rectangle: Rounded Corners 4">
            <a:extLst>
              <a:ext uri="{FF2B5EF4-FFF2-40B4-BE49-F238E27FC236}">
                <a16:creationId xmlns:a16="http://schemas.microsoft.com/office/drawing/2014/main" id="{DB7E42AD-BB69-5DE6-EC34-2282E5FE4542}"/>
              </a:ext>
            </a:extLst>
          </p:cNvPr>
          <p:cNvSpPr/>
          <p:nvPr/>
        </p:nvSpPr>
        <p:spPr>
          <a:xfrm>
            <a:off x="11083233" y="3023647"/>
            <a:ext cx="5580668" cy="733083"/>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400">
                <a:solidFill>
                  <a:schemeClr val="bg1">
                    <a:lumMod val="95000"/>
                  </a:schemeClr>
                </a:solidFill>
              </a:rPr>
              <a:t>main.py</a:t>
            </a:r>
          </a:p>
        </p:txBody>
      </p:sp>
      <p:sp>
        <p:nvSpPr>
          <p:cNvPr id="7" name="Rectangle: Rounded Corners 6">
            <a:extLst>
              <a:ext uri="{FF2B5EF4-FFF2-40B4-BE49-F238E27FC236}">
                <a16:creationId xmlns:a16="http://schemas.microsoft.com/office/drawing/2014/main" id="{73E64B70-C6C6-219A-F820-E28105FEFE24}"/>
              </a:ext>
            </a:extLst>
          </p:cNvPr>
          <p:cNvSpPr/>
          <p:nvPr/>
        </p:nvSpPr>
        <p:spPr>
          <a:xfrm>
            <a:off x="11083233" y="4103165"/>
            <a:ext cx="5580668" cy="959029"/>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400">
                <a:solidFill>
                  <a:schemeClr val="bg1">
                    <a:lumMod val="95000"/>
                  </a:schemeClr>
                </a:solidFill>
              </a:rPr>
              <a:t>dataIngestionApple.py, dataIngestionGoogle.py,</a:t>
            </a:r>
          </a:p>
          <a:p>
            <a:pPr algn="r"/>
            <a:r>
              <a:rPr lang="en-SG" sz="1400">
                <a:solidFill>
                  <a:schemeClr val="bg1">
                    <a:lumMod val="95000"/>
                  </a:schemeClr>
                </a:solidFill>
              </a:rPr>
              <a:t>dataWrangling.py, models.py</a:t>
            </a:r>
          </a:p>
        </p:txBody>
      </p:sp>
      <p:sp>
        <p:nvSpPr>
          <p:cNvPr id="9" name="TextBox 8">
            <a:extLst>
              <a:ext uri="{FF2B5EF4-FFF2-40B4-BE49-F238E27FC236}">
                <a16:creationId xmlns:a16="http://schemas.microsoft.com/office/drawing/2014/main" id="{05C43FD4-9624-6506-6460-061393893A55}"/>
              </a:ext>
            </a:extLst>
          </p:cNvPr>
          <p:cNvSpPr txBox="1"/>
          <p:nvPr/>
        </p:nvSpPr>
        <p:spPr>
          <a:xfrm>
            <a:off x="10038035" y="1581254"/>
            <a:ext cx="1687401" cy="276999"/>
          </a:xfrm>
          <a:prstGeom prst="rect">
            <a:avLst/>
          </a:prstGeom>
          <a:noFill/>
        </p:spPr>
        <p:txBody>
          <a:bodyPr wrap="square" rtlCol="0">
            <a:spAutoFit/>
          </a:bodyPr>
          <a:lstStyle/>
          <a:p>
            <a:r>
              <a:rPr lang="en-SG" sz="1200" i="1">
                <a:solidFill>
                  <a:schemeClr val="bg1">
                    <a:lumMod val="50000"/>
                  </a:schemeClr>
                </a:solidFill>
              </a:rPr>
              <a:t>Top layer</a:t>
            </a:r>
          </a:p>
        </p:txBody>
      </p:sp>
      <p:sp>
        <p:nvSpPr>
          <p:cNvPr id="10" name="TextBox 9">
            <a:extLst>
              <a:ext uri="{FF2B5EF4-FFF2-40B4-BE49-F238E27FC236}">
                <a16:creationId xmlns:a16="http://schemas.microsoft.com/office/drawing/2014/main" id="{27B6641B-63D5-008F-4BAC-11498AF5D73E}"/>
              </a:ext>
            </a:extLst>
          </p:cNvPr>
          <p:cNvSpPr txBox="1"/>
          <p:nvPr/>
        </p:nvSpPr>
        <p:spPr>
          <a:xfrm>
            <a:off x="11083233" y="2741228"/>
            <a:ext cx="1687401" cy="276999"/>
          </a:xfrm>
          <a:prstGeom prst="rect">
            <a:avLst/>
          </a:prstGeom>
          <a:noFill/>
        </p:spPr>
        <p:txBody>
          <a:bodyPr wrap="square" rtlCol="0">
            <a:spAutoFit/>
          </a:bodyPr>
          <a:lstStyle/>
          <a:p>
            <a:r>
              <a:rPr lang="en-SG" sz="1200" i="1">
                <a:solidFill>
                  <a:schemeClr val="bg1">
                    <a:lumMod val="50000"/>
                  </a:schemeClr>
                </a:solidFill>
              </a:rPr>
              <a:t>Middle layer</a:t>
            </a:r>
          </a:p>
        </p:txBody>
      </p:sp>
      <p:sp>
        <p:nvSpPr>
          <p:cNvPr id="11" name="TextBox 10">
            <a:extLst>
              <a:ext uri="{FF2B5EF4-FFF2-40B4-BE49-F238E27FC236}">
                <a16:creationId xmlns:a16="http://schemas.microsoft.com/office/drawing/2014/main" id="{721D3895-BA04-A707-7CAC-84D364279977}"/>
              </a:ext>
            </a:extLst>
          </p:cNvPr>
          <p:cNvSpPr txBox="1"/>
          <p:nvPr/>
        </p:nvSpPr>
        <p:spPr>
          <a:xfrm>
            <a:off x="11083233" y="3826166"/>
            <a:ext cx="1687401" cy="276999"/>
          </a:xfrm>
          <a:prstGeom prst="rect">
            <a:avLst/>
          </a:prstGeom>
          <a:noFill/>
        </p:spPr>
        <p:txBody>
          <a:bodyPr wrap="square" rtlCol="0">
            <a:spAutoFit/>
          </a:bodyPr>
          <a:lstStyle/>
          <a:p>
            <a:r>
              <a:rPr lang="en-SG" sz="1200" i="1">
                <a:solidFill>
                  <a:schemeClr val="bg1">
                    <a:lumMod val="50000"/>
                  </a:schemeClr>
                </a:solidFill>
              </a:rPr>
              <a:t>Bottom layer</a:t>
            </a:r>
          </a:p>
        </p:txBody>
      </p:sp>
      <p:sp>
        <p:nvSpPr>
          <p:cNvPr id="17" name="TextBox 16">
            <a:extLst>
              <a:ext uri="{FF2B5EF4-FFF2-40B4-BE49-F238E27FC236}">
                <a16:creationId xmlns:a16="http://schemas.microsoft.com/office/drawing/2014/main" id="{4E8D470F-DBC4-B6D4-1647-5098259CBA15}"/>
              </a:ext>
            </a:extLst>
          </p:cNvPr>
          <p:cNvSpPr txBox="1"/>
          <p:nvPr/>
        </p:nvSpPr>
        <p:spPr>
          <a:xfrm>
            <a:off x="11979804" y="-1061195"/>
            <a:ext cx="5933099" cy="830997"/>
          </a:xfrm>
          <a:prstGeom prst="rect">
            <a:avLst/>
          </a:prstGeom>
          <a:noFill/>
        </p:spPr>
        <p:txBody>
          <a:bodyPr wrap="none" rtlCol="0">
            <a:spAutoFit/>
          </a:bodyPr>
          <a:lstStyle/>
          <a:p>
            <a:r>
              <a:rPr lang="en-US" sz="3200">
                <a:solidFill>
                  <a:schemeClr val="tx1">
                    <a:lumMod val="75000"/>
                    <a:lumOff val="25000"/>
                  </a:schemeClr>
                </a:solidFill>
              </a:rPr>
              <a:t>Data Batch Processing and Storage</a:t>
            </a:r>
          </a:p>
          <a:p>
            <a:r>
              <a:rPr lang="en-US" sz="1600" i="1">
                <a:solidFill>
                  <a:schemeClr val="bg1">
                    <a:lumMod val="75000"/>
                  </a:schemeClr>
                </a:solidFill>
              </a:rPr>
              <a:t>GitHub Scheduler, Workflow and everything in between</a:t>
            </a:r>
            <a:endParaRPr lang="en-US" sz="3200" i="1">
              <a:solidFill>
                <a:schemeClr val="bg1">
                  <a:lumMod val="75000"/>
                </a:schemeClr>
              </a:solidFill>
            </a:endParaRPr>
          </a:p>
        </p:txBody>
      </p:sp>
      <p:sp>
        <p:nvSpPr>
          <p:cNvPr id="21" name="Rectangle: Rounded Corners 20">
            <a:extLst>
              <a:ext uri="{FF2B5EF4-FFF2-40B4-BE49-F238E27FC236}">
                <a16:creationId xmlns:a16="http://schemas.microsoft.com/office/drawing/2014/main" id="{68EA64AD-157E-7D83-B506-98CA27A6CD66}"/>
              </a:ext>
            </a:extLst>
          </p:cNvPr>
          <p:cNvSpPr/>
          <p:nvPr/>
        </p:nvSpPr>
        <p:spPr>
          <a:xfrm>
            <a:off x="10038035" y="1866507"/>
            <a:ext cx="5580668" cy="810705"/>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SG" sz="1400">
                <a:solidFill>
                  <a:schemeClr val="bg1">
                    <a:lumMod val="95000"/>
                  </a:schemeClr>
                </a:solidFill>
              </a:rPr>
              <a:t>actions1-48.yml files (workflows)</a:t>
            </a:r>
          </a:p>
        </p:txBody>
      </p:sp>
      <p:sp>
        <p:nvSpPr>
          <p:cNvPr id="4" name="Slide Number Placeholder 3">
            <a:extLst>
              <a:ext uri="{FF2B5EF4-FFF2-40B4-BE49-F238E27FC236}">
                <a16:creationId xmlns:a16="http://schemas.microsoft.com/office/drawing/2014/main" id="{93A0F338-8201-02A7-F90F-55AD38E63996}"/>
              </a:ext>
            </a:extLst>
          </p:cNvPr>
          <p:cNvSpPr>
            <a:spLocks noGrp="1"/>
          </p:cNvSpPr>
          <p:nvPr>
            <p:ph type="sldNum" sz="quarter" idx="12"/>
          </p:nvPr>
        </p:nvSpPr>
        <p:spPr/>
        <p:txBody>
          <a:bodyPr/>
          <a:lstStyle/>
          <a:p>
            <a:fld id="{12BE2F63-B7EF-4841-ABD0-0804B0ABBEFB}" type="slidenum">
              <a:rPr lang="en-SG" smtClean="0"/>
              <a:t>24</a:t>
            </a:fld>
            <a:endParaRPr lang="en-SG"/>
          </a:p>
        </p:txBody>
      </p:sp>
    </p:spTree>
    <p:extLst>
      <p:ext uri="{BB962C8B-B14F-4D97-AF65-F5344CB8AC3E}">
        <p14:creationId xmlns:p14="http://schemas.microsoft.com/office/powerpoint/2010/main" val="42625488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E307-F22C-6EF0-D7D3-348E210442F2}"/>
              </a:ext>
            </a:extLst>
          </p:cNvPr>
          <p:cNvSpPr>
            <a:spLocks noGrp="1"/>
          </p:cNvSpPr>
          <p:nvPr>
            <p:ph type="title"/>
          </p:nvPr>
        </p:nvSpPr>
        <p:spPr>
          <a:xfrm>
            <a:off x="332968" y="204937"/>
            <a:ext cx="4241800" cy="535531"/>
          </a:xfrm>
          <a:noFill/>
        </p:spPr>
        <p:txBody>
          <a:bodyPr vert="horz" wrap="square" lIns="91440" tIns="45720" rIns="91440" bIns="45720" rtlCol="0" anchor="ctr">
            <a:spAutoFit/>
          </a:bodyPr>
          <a:lstStyle/>
          <a:p>
            <a:r>
              <a:rPr lang="en-SG" sz="3200" b="1">
                <a:solidFill>
                  <a:schemeClr val="tx1">
                    <a:lumMod val="75000"/>
                    <a:lumOff val="25000"/>
                  </a:schemeClr>
                </a:solidFill>
                <a:latin typeface="+mn-lt"/>
                <a:ea typeface="+mn-ea"/>
                <a:cs typeface="+mn-cs"/>
              </a:rPr>
              <a:t>Main.py</a:t>
            </a:r>
          </a:p>
        </p:txBody>
      </p:sp>
      <p:sp>
        <p:nvSpPr>
          <p:cNvPr id="3" name="Content Placeholder 2">
            <a:extLst>
              <a:ext uri="{FF2B5EF4-FFF2-40B4-BE49-F238E27FC236}">
                <a16:creationId xmlns:a16="http://schemas.microsoft.com/office/drawing/2014/main" id="{69FE40B6-BDDA-67A0-F0CA-004DD7B417AA}"/>
              </a:ext>
            </a:extLst>
          </p:cNvPr>
          <p:cNvSpPr>
            <a:spLocks noGrp="1"/>
          </p:cNvSpPr>
          <p:nvPr>
            <p:ph idx="1"/>
          </p:nvPr>
        </p:nvSpPr>
        <p:spPr>
          <a:xfrm>
            <a:off x="332968" y="832659"/>
            <a:ext cx="10081032" cy="1352176"/>
          </a:xfrm>
        </p:spPr>
        <p:txBody>
          <a:bodyPr vert="horz" lIns="91440" tIns="45720" rIns="91440" bIns="45720" rtlCol="0">
            <a:normAutofit/>
          </a:bodyPr>
          <a:lstStyle/>
          <a:p>
            <a:r>
              <a:rPr lang="en-SG" sz="1800">
                <a:solidFill>
                  <a:schemeClr val="tx1">
                    <a:lumMod val="75000"/>
                    <a:lumOff val="25000"/>
                  </a:schemeClr>
                </a:solidFill>
              </a:rPr>
              <a:t>To create a dictionary to store respective downstream functions</a:t>
            </a:r>
          </a:p>
          <a:p>
            <a:pPr lvl="1"/>
            <a:r>
              <a:rPr lang="en-SG" sz="1600">
                <a:solidFill>
                  <a:schemeClr val="tx1">
                    <a:lumMod val="75000"/>
                    <a:lumOff val="25000"/>
                  </a:schemeClr>
                </a:solidFill>
              </a:rPr>
              <a:t>Data ingestions, data wrangling, ML modelling</a:t>
            </a:r>
          </a:p>
          <a:p>
            <a:r>
              <a:rPr lang="en-SG" sz="1800">
                <a:solidFill>
                  <a:schemeClr val="tx1">
                    <a:lumMod val="75000"/>
                    <a:lumOff val="25000"/>
                  </a:schemeClr>
                </a:solidFill>
              </a:rPr>
              <a:t>Read .</a:t>
            </a:r>
            <a:r>
              <a:rPr lang="en-SG" sz="1800" err="1">
                <a:solidFill>
                  <a:schemeClr val="tx1">
                    <a:lumMod val="75000"/>
                    <a:lumOff val="25000"/>
                  </a:schemeClr>
                </a:solidFill>
              </a:rPr>
              <a:t>yml</a:t>
            </a:r>
            <a:r>
              <a:rPr lang="en-SG" sz="1800">
                <a:solidFill>
                  <a:schemeClr val="tx1">
                    <a:lumMod val="75000"/>
                    <a:lumOff val="25000"/>
                  </a:schemeClr>
                </a:solidFill>
              </a:rPr>
              <a:t> variables under ‘execute Python script’ section to run the functions</a:t>
            </a:r>
          </a:p>
        </p:txBody>
      </p:sp>
      <p:sp>
        <p:nvSpPr>
          <p:cNvPr id="4" name="Rectangle: Rounded Corners 3">
            <a:extLst>
              <a:ext uri="{FF2B5EF4-FFF2-40B4-BE49-F238E27FC236}">
                <a16:creationId xmlns:a16="http://schemas.microsoft.com/office/drawing/2014/main" id="{55844BA7-7721-A71F-C279-B9FA2931A7FC}"/>
              </a:ext>
            </a:extLst>
          </p:cNvPr>
          <p:cNvSpPr/>
          <p:nvPr/>
        </p:nvSpPr>
        <p:spPr>
          <a:xfrm>
            <a:off x="11083233" y="1866507"/>
            <a:ext cx="5580668" cy="810705"/>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400">
                <a:solidFill>
                  <a:schemeClr val="bg1">
                    <a:lumMod val="95000"/>
                  </a:schemeClr>
                </a:solidFill>
              </a:rPr>
              <a:t>actions1-48.yaml files (workflows)</a:t>
            </a:r>
          </a:p>
        </p:txBody>
      </p:sp>
      <p:sp>
        <p:nvSpPr>
          <p:cNvPr id="5" name="Rectangle: Rounded Corners 4">
            <a:extLst>
              <a:ext uri="{FF2B5EF4-FFF2-40B4-BE49-F238E27FC236}">
                <a16:creationId xmlns:a16="http://schemas.microsoft.com/office/drawing/2014/main" id="{B5A11B4E-E3A3-F614-5613-9A560677195D}"/>
              </a:ext>
            </a:extLst>
          </p:cNvPr>
          <p:cNvSpPr/>
          <p:nvPr/>
        </p:nvSpPr>
        <p:spPr>
          <a:xfrm>
            <a:off x="10038035" y="3023647"/>
            <a:ext cx="5580668" cy="733083"/>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400">
                <a:solidFill>
                  <a:schemeClr val="bg1">
                    <a:lumMod val="95000"/>
                  </a:schemeClr>
                </a:solidFill>
              </a:rPr>
              <a:t>main.py</a:t>
            </a:r>
          </a:p>
        </p:txBody>
      </p:sp>
      <p:sp>
        <p:nvSpPr>
          <p:cNvPr id="6" name="Rectangle: Rounded Corners 5">
            <a:extLst>
              <a:ext uri="{FF2B5EF4-FFF2-40B4-BE49-F238E27FC236}">
                <a16:creationId xmlns:a16="http://schemas.microsoft.com/office/drawing/2014/main" id="{6C2F70DA-6747-6741-1973-E3E359067096}"/>
              </a:ext>
            </a:extLst>
          </p:cNvPr>
          <p:cNvSpPr/>
          <p:nvPr/>
        </p:nvSpPr>
        <p:spPr>
          <a:xfrm>
            <a:off x="11083233" y="4103165"/>
            <a:ext cx="5580668" cy="959029"/>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400">
                <a:solidFill>
                  <a:schemeClr val="bg1">
                    <a:lumMod val="95000"/>
                  </a:schemeClr>
                </a:solidFill>
              </a:rPr>
              <a:t>dataIngestionApple.py, dataIngestionGoogle.py,</a:t>
            </a:r>
          </a:p>
          <a:p>
            <a:pPr algn="r"/>
            <a:r>
              <a:rPr lang="en-SG" sz="1400">
                <a:solidFill>
                  <a:schemeClr val="bg1">
                    <a:lumMod val="95000"/>
                  </a:schemeClr>
                </a:solidFill>
              </a:rPr>
              <a:t>dataWrangling.py, models.py</a:t>
            </a:r>
          </a:p>
        </p:txBody>
      </p:sp>
      <p:sp>
        <p:nvSpPr>
          <p:cNvPr id="8" name="TextBox 7">
            <a:extLst>
              <a:ext uri="{FF2B5EF4-FFF2-40B4-BE49-F238E27FC236}">
                <a16:creationId xmlns:a16="http://schemas.microsoft.com/office/drawing/2014/main" id="{47D0A2CC-76CF-79AB-DC9A-F8B4B84E02A9}"/>
              </a:ext>
            </a:extLst>
          </p:cNvPr>
          <p:cNvSpPr txBox="1"/>
          <p:nvPr/>
        </p:nvSpPr>
        <p:spPr>
          <a:xfrm>
            <a:off x="11083233" y="1581254"/>
            <a:ext cx="1687401" cy="276999"/>
          </a:xfrm>
          <a:prstGeom prst="rect">
            <a:avLst/>
          </a:prstGeom>
          <a:noFill/>
        </p:spPr>
        <p:txBody>
          <a:bodyPr wrap="square" rtlCol="0">
            <a:spAutoFit/>
          </a:bodyPr>
          <a:lstStyle/>
          <a:p>
            <a:r>
              <a:rPr lang="en-SG" sz="1200" i="1">
                <a:solidFill>
                  <a:schemeClr val="bg1">
                    <a:lumMod val="50000"/>
                  </a:schemeClr>
                </a:solidFill>
              </a:rPr>
              <a:t>Top layer</a:t>
            </a:r>
          </a:p>
        </p:txBody>
      </p:sp>
      <p:sp>
        <p:nvSpPr>
          <p:cNvPr id="9" name="TextBox 8">
            <a:extLst>
              <a:ext uri="{FF2B5EF4-FFF2-40B4-BE49-F238E27FC236}">
                <a16:creationId xmlns:a16="http://schemas.microsoft.com/office/drawing/2014/main" id="{D0104C2C-3C43-D6F8-77BE-C403ABA4B408}"/>
              </a:ext>
            </a:extLst>
          </p:cNvPr>
          <p:cNvSpPr txBox="1"/>
          <p:nvPr/>
        </p:nvSpPr>
        <p:spPr>
          <a:xfrm>
            <a:off x="10038035" y="2741228"/>
            <a:ext cx="1687401" cy="276999"/>
          </a:xfrm>
          <a:prstGeom prst="rect">
            <a:avLst/>
          </a:prstGeom>
          <a:noFill/>
        </p:spPr>
        <p:txBody>
          <a:bodyPr wrap="square" rtlCol="0">
            <a:spAutoFit/>
          </a:bodyPr>
          <a:lstStyle/>
          <a:p>
            <a:r>
              <a:rPr lang="en-SG" sz="1200" i="1">
                <a:solidFill>
                  <a:schemeClr val="bg1">
                    <a:lumMod val="50000"/>
                  </a:schemeClr>
                </a:solidFill>
              </a:rPr>
              <a:t>Middle layer</a:t>
            </a:r>
          </a:p>
        </p:txBody>
      </p:sp>
      <p:sp>
        <p:nvSpPr>
          <p:cNvPr id="10" name="TextBox 9">
            <a:extLst>
              <a:ext uri="{FF2B5EF4-FFF2-40B4-BE49-F238E27FC236}">
                <a16:creationId xmlns:a16="http://schemas.microsoft.com/office/drawing/2014/main" id="{0A04A3D9-C4BC-A604-3645-CACF654ADC10}"/>
              </a:ext>
            </a:extLst>
          </p:cNvPr>
          <p:cNvSpPr txBox="1"/>
          <p:nvPr/>
        </p:nvSpPr>
        <p:spPr>
          <a:xfrm>
            <a:off x="11083233" y="3826166"/>
            <a:ext cx="1687401" cy="276999"/>
          </a:xfrm>
          <a:prstGeom prst="rect">
            <a:avLst/>
          </a:prstGeom>
          <a:noFill/>
        </p:spPr>
        <p:txBody>
          <a:bodyPr wrap="square" rtlCol="0">
            <a:spAutoFit/>
          </a:bodyPr>
          <a:lstStyle/>
          <a:p>
            <a:r>
              <a:rPr lang="en-SG" sz="1200" i="1">
                <a:solidFill>
                  <a:schemeClr val="bg1">
                    <a:lumMod val="50000"/>
                  </a:schemeClr>
                </a:solidFill>
              </a:rPr>
              <a:t>Bottom layer</a:t>
            </a:r>
          </a:p>
        </p:txBody>
      </p:sp>
      <p:pic>
        <p:nvPicPr>
          <p:cNvPr id="14" name="Picture 13">
            <a:extLst>
              <a:ext uri="{FF2B5EF4-FFF2-40B4-BE49-F238E27FC236}">
                <a16:creationId xmlns:a16="http://schemas.microsoft.com/office/drawing/2014/main" id="{1203AB03-0718-CA31-1915-CD60F97D0034}"/>
              </a:ext>
            </a:extLst>
          </p:cNvPr>
          <p:cNvPicPr>
            <a:picLocks noChangeAspect="1"/>
          </p:cNvPicPr>
          <p:nvPr/>
        </p:nvPicPr>
        <p:blipFill>
          <a:blip r:embed="rId2"/>
          <a:stretch>
            <a:fillRect/>
          </a:stretch>
        </p:blipFill>
        <p:spPr>
          <a:xfrm>
            <a:off x="3127169" y="1975447"/>
            <a:ext cx="3983072" cy="1383874"/>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2A4902F6-30B1-B364-9CA7-AD12FBB97A91}"/>
              </a:ext>
            </a:extLst>
          </p:cNvPr>
          <p:cNvSpPr txBox="1"/>
          <p:nvPr/>
        </p:nvSpPr>
        <p:spPr>
          <a:xfrm>
            <a:off x="600740" y="2063158"/>
            <a:ext cx="2415685" cy="307777"/>
          </a:xfrm>
          <a:prstGeom prst="rect">
            <a:avLst/>
          </a:prstGeom>
          <a:noFill/>
        </p:spPr>
        <p:txBody>
          <a:bodyPr wrap="square" rtlCol="0">
            <a:spAutoFit/>
          </a:bodyPr>
          <a:lstStyle/>
          <a:p>
            <a:r>
              <a:rPr lang="en-SG" sz="1400" i="1">
                <a:solidFill>
                  <a:schemeClr val="tx1">
                    <a:lumMod val="75000"/>
                    <a:lumOff val="25000"/>
                  </a:schemeClr>
                </a:solidFill>
              </a:rPr>
              <a:t>(1. Define Ingestion function)</a:t>
            </a:r>
          </a:p>
        </p:txBody>
      </p:sp>
      <p:sp>
        <p:nvSpPr>
          <p:cNvPr id="17" name="TextBox 16">
            <a:extLst>
              <a:ext uri="{FF2B5EF4-FFF2-40B4-BE49-F238E27FC236}">
                <a16:creationId xmlns:a16="http://schemas.microsoft.com/office/drawing/2014/main" id="{DDB6BC08-8CA3-23BA-EDC7-11CF0DAA5795}"/>
              </a:ext>
            </a:extLst>
          </p:cNvPr>
          <p:cNvSpPr txBox="1"/>
          <p:nvPr/>
        </p:nvSpPr>
        <p:spPr>
          <a:xfrm>
            <a:off x="600740" y="3493047"/>
            <a:ext cx="2415685" cy="738664"/>
          </a:xfrm>
          <a:prstGeom prst="rect">
            <a:avLst/>
          </a:prstGeom>
          <a:noFill/>
        </p:spPr>
        <p:txBody>
          <a:bodyPr wrap="square" rtlCol="0">
            <a:spAutoFit/>
          </a:bodyPr>
          <a:lstStyle>
            <a:defPPr>
              <a:defRPr lang="en-US"/>
            </a:defPPr>
            <a:lvl1pPr>
              <a:defRPr sz="1200" i="1">
                <a:solidFill>
                  <a:schemeClr val="bg1">
                    <a:lumMod val="50000"/>
                  </a:schemeClr>
                </a:solidFill>
              </a:defRPr>
            </a:lvl1pPr>
          </a:lstStyle>
          <a:p>
            <a:r>
              <a:rPr lang="en-SG" sz="1400">
                <a:solidFill>
                  <a:schemeClr val="tx1">
                    <a:lumMod val="75000"/>
                    <a:lumOff val="25000"/>
                  </a:schemeClr>
                </a:solidFill>
              </a:rPr>
              <a:t>(2. Define Wrangling/ ML/ Date Time/ create training data functions)</a:t>
            </a:r>
          </a:p>
        </p:txBody>
      </p:sp>
      <p:grpSp>
        <p:nvGrpSpPr>
          <p:cNvPr id="22" name="Group 21">
            <a:extLst>
              <a:ext uri="{FF2B5EF4-FFF2-40B4-BE49-F238E27FC236}">
                <a16:creationId xmlns:a16="http://schemas.microsoft.com/office/drawing/2014/main" id="{102BEB0C-5F36-C7A6-ED88-4A511B93107B}"/>
              </a:ext>
            </a:extLst>
          </p:cNvPr>
          <p:cNvGrpSpPr/>
          <p:nvPr/>
        </p:nvGrpSpPr>
        <p:grpSpPr>
          <a:xfrm>
            <a:off x="3127169" y="3449167"/>
            <a:ext cx="5113078" cy="2307576"/>
            <a:chOff x="4759989" y="3397386"/>
            <a:chExt cx="5113078" cy="2307576"/>
          </a:xfrm>
          <a:effectLst>
            <a:outerShdw blurRad="50800" dist="38100" dir="2700000" algn="tl" rotWithShape="0">
              <a:prstClr val="black">
                <a:alpha val="40000"/>
              </a:prstClr>
            </a:outerShdw>
          </a:effectLst>
        </p:grpSpPr>
        <p:pic>
          <p:nvPicPr>
            <p:cNvPr id="16" name="Picture 15">
              <a:extLst>
                <a:ext uri="{FF2B5EF4-FFF2-40B4-BE49-F238E27FC236}">
                  <a16:creationId xmlns:a16="http://schemas.microsoft.com/office/drawing/2014/main" id="{0574CD6C-6A44-0A7A-59DB-E2BB5B50753A}"/>
                </a:ext>
              </a:extLst>
            </p:cNvPr>
            <p:cNvPicPr>
              <a:picLocks noChangeAspect="1"/>
            </p:cNvPicPr>
            <p:nvPr/>
          </p:nvPicPr>
          <p:blipFill>
            <a:blip r:embed="rId3"/>
            <a:stretch>
              <a:fillRect/>
            </a:stretch>
          </p:blipFill>
          <p:spPr>
            <a:xfrm>
              <a:off x="4759989" y="3397386"/>
              <a:ext cx="2531139" cy="2307576"/>
            </a:xfrm>
            <a:prstGeom prst="rect">
              <a:avLst/>
            </a:prstGeom>
          </p:spPr>
        </p:pic>
        <p:pic>
          <p:nvPicPr>
            <p:cNvPr id="18" name="Picture 17">
              <a:extLst>
                <a:ext uri="{FF2B5EF4-FFF2-40B4-BE49-F238E27FC236}">
                  <a16:creationId xmlns:a16="http://schemas.microsoft.com/office/drawing/2014/main" id="{464EEF9A-5C28-14FB-14BF-9B212DC27008}"/>
                </a:ext>
              </a:extLst>
            </p:cNvPr>
            <p:cNvPicPr>
              <a:picLocks noChangeAspect="1"/>
            </p:cNvPicPr>
            <p:nvPr/>
          </p:nvPicPr>
          <p:blipFill>
            <a:blip r:embed="rId4"/>
            <a:stretch>
              <a:fillRect/>
            </a:stretch>
          </p:blipFill>
          <p:spPr>
            <a:xfrm>
              <a:off x="7341928" y="3912884"/>
              <a:ext cx="2531139" cy="846573"/>
            </a:xfrm>
            <a:prstGeom prst="rect">
              <a:avLst/>
            </a:prstGeom>
          </p:spPr>
        </p:pic>
      </p:grpSp>
      <p:pic>
        <p:nvPicPr>
          <p:cNvPr id="20" name="Picture 19">
            <a:extLst>
              <a:ext uri="{FF2B5EF4-FFF2-40B4-BE49-F238E27FC236}">
                <a16:creationId xmlns:a16="http://schemas.microsoft.com/office/drawing/2014/main" id="{0653C0CB-CA42-D445-7BBF-29C38FF01A12}"/>
              </a:ext>
            </a:extLst>
          </p:cNvPr>
          <p:cNvPicPr>
            <a:picLocks noChangeAspect="1"/>
          </p:cNvPicPr>
          <p:nvPr/>
        </p:nvPicPr>
        <p:blipFill>
          <a:blip r:embed="rId5"/>
          <a:stretch>
            <a:fillRect/>
          </a:stretch>
        </p:blipFill>
        <p:spPr>
          <a:xfrm>
            <a:off x="3127169" y="5846589"/>
            <a:ext cx="6395530" cy="806474"/>
          </a:xfrm>
          <a:prstGeom prst="rect">
            <a:avLst/>
          </a:prstGeom>
          <a:effectLst>
            <a:outerShdw blurRad="50800" dist="38100" dir="2700000" algn="tl" rotWithShape="0">
              <a:prstClr val="black">
                <a:alpha val="40000"/>
              </a:prstClr>
            </a:outerShdw>
          </a:effectLst>
        </p:spPr>
      </p:pic>
      <p:sp>
        <p:nvSpPr>
          <p:cNvPr id="21" name="TextBox 20">
            <a:extLst>
              <a:ext uri="{FF2B5EF4-FFF2-40B4-BE49-F238E27FC236}">
                <a16:creationId xmlns:a16="http://schemas.microsoft.com/office/drawing/2014/main" id="{07199EEA-7DC0-A9E2-91E0-8926AA7CF8BE}"/>
              </a:ext>
            </a:extLst>
          </p:cNvPr>
          <p:cNvSpPr txBox="1"/>
          <p:nvPr/>
        </p:nvSpPr>
        <p:spPr>
          <a:xfrm>
            <a:off x="600740" y="5898199"/>
            <a:ext cx="2415685" cy="307777"/>
          </a:xfrm>
          <a:prstGeom prst="rect">
            <a:avLst/>
          </a:prstGeom>
          <a:noFill/>
        </p:spPr>
        <p:txBody>
          <a:bodyPr wrap="square" rtlCol="0">
            <a:spAutoFit/>
          </a:bodyPr>
          <a:lstStyle>
            <a:defPPr>
              <a:defRPr lang="en-US"/>
            </a:defPPr>
            <a:lvl1pPr>
              <a:defRPr sz="1200" i="1">
                <a:solidFill>
                  <a:schemeClr val="bg1">
                    <a:lumMod val="50000"/>
                  </a:schemeClr>
                </a:solidFill>
              </a:defRPr>
            </a:lvl1pPr>
          </a:lstStyle>
          <a:p>
            <a:r>
              <a:rPr lang="en-SG" sz="1400">
                <a:solidFill>
                  <a:schemeClr val="tx1">
                    <a:lumMod val="75000"/>
                    <a:lumOff val="25000"/>
                  </a:schemeClr>
                </a:solidFill>
              </a:rPr>
              <a:t>(3. Run functions)</a:t>
            </a:r>
          </a:p>
        </p:txBody>
      </p:sp>
      <p:sp>
        <p:nvSpPr>
          <p:cNvPr id="7" name="Slide Number Placeholder 6">
            <a:extLst>
              <a:ext uri="{FF2B5EF4-FFF2-40B4-BE49-F238E27FC236}">
                <a16:creationId xmlns:a16="http://schemas.microsoft.com/office/drawing/2014/main" id="{B086E74E-C069-81CC-AC99-CCAC796655E8}"/>
              </a:ext>
            </a:extLst>
          </p:cNvPr>
          <p:cNvSpPr>
            <a:spLocks noGrp="1"/>
          </p:cNvSpPr>
          <p:nvPr>
            <p:ph type="sldNum" sz="quarter" idx="12"/>
          </p:nvPr>
        </p:nvSpPr>
        <p:spPr/>
        <p:txBody>
          <a:bodyPr/>
          <a:lstStyle/>
          <a:p>
            <a:fld id="{12BE2F63-B7EF-4841-ABD0-0804B0ABBEFB}" type="slidenum">
              <a:rPr lang="en-SG" smtClean="0"/>
              <a:t>25</a:t>
            </a:fld>
            <a:endParaRPr lang="en-SG"/>
          </a:p>
        </p:txBody>
      </p:sp>
    </p:spTree>
    <p:extLst>
      <p:ext uri="{BB962C8B-B14F-4D97-AF65-F5344CB8AC3E}">
        <p14:creationId xmlns:p14="http://schemas.microsoft.com/office/powerpoint/2010/main" val="4356718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6F63B-EB59-98F3-D5CF-178D2148A764}"/>
              </a:ext>
            </a:extLst>
          </p:cNvPr>
          <p:cNvSpPr>
            <a:spLocks noGrp="1"/>
          </p:cNvSpPr>
          <p:nvPr>
            <p:ph type="title"/>
          </p:nvPr>
        </p:nvSpPr>
        <p:spPr>
          <a:xfrm>
            <a:off x="325397" y="200965"/>
            <a:ext cx="5639975" cy="535531"/>
          </a:xfrm>
          <a:noFill/>
        </p:spPr>
        <p:txBody>
          <a:bodyPr vert="horz" wrap="square" lIns="91440" tIns="45720" rIns="91440" bIns="45720" rtlCol="0" anchor="ctr">
            <a:spAutoFit/>
          </a:bodyPr>
          <a:lstStyle/>
          <a:p>
            <a:r>
              <a:rPr lang="en-SG" sz="3200" b="1">
                <a:solidFill>
                  <a:schemeClr val="tx1">
                    <a:lumMod val="75000"/>
                    <a:lumOff val="25000"/>
                  </a:schemeClr>
                </a:solidFill>
                <a:latin typeface="+mn-lt"/>
                <a:ea typeface="+mn-ea"/>
                <a:cs typeface="+mn-cs"/>
              </a:rPr>
              <a:t>Data Ingestion</a:t>
            </a:r>
          </a:p>
        </p:txBody>
      </p:sp>
      <p:sp>
        <p:nvSpPr>
          <p:cNvPr id="3" name="Content Placeholder 2">
            <a:extLst>
              <a:ext uri="{FF2B5EF4-FFF2-40B4-BE49-F238E27FC236}">
                <a16:creationId xmlns:a16="http://schemas.microsoft.com/office/drawing/2014/main" id="{9377E85B-B315-6BFF-796E-135AC0CA3C8B}"/>
              </a:ext>
            </a:extLst>
          </p:cNvPr>
          <p:cNvSpPr>
            <a:spLocks noGrp="1"/>
          </p:cNvSpPr>
          <p:nvPr>
            <p:ph idx="1"/>
          </p:nvPr>
        </p:nvSpPr>
        <p:spPr>
          <a:xfrm>
            <a:off x="420913" y="901723"/>
            <a:ext cx="6272253" cy="2720467"/>
          </a:xfrm>
        </p:spPr>
        <p:txBody>
          <a:bodyPr vert="horz" lIns="91440" tIns="45720" rIns="91440" bIns="45720" rtlCol="0" anchor="t">
            <a:normAutofit/>
          </a:bodyPr>
          <a:lstStyle/>
          <a:p>
            <a:pPr>
              <a:spcBef>
                <a:spcPts val="300"/>
              </a:spcBef>
              <a:spcAft>
                <a:spcPts val="300"/>
              </a:spcAft>
            </a:pPr>
            <a:r>
              <a:rPr lang="en-US" sz="1800">
                <a:solidFill>
                  <a:schemeClr val="tx1">
                    <a:lumMod val="75000"/>
                    <a:lumOff val="25000"/>
                  </a:schemeClr>
                </a:solidFill>
              </a:rPr>
              <a:t>Done via reading a list of Apple &amp; Google application IDs that is found on GitHub</a:t>
            </a:r>
          </a:p>
          <a:p>
            <a:pPr>
              <a:spcBef>
                <a:spcPts val="300"/>
              </a:spcBef>
              <a:spcAft>
                <a:spcPts val="300"/>
              </a:spcAft>
            </a:pPr>
            <a:endParaRPr lang="en-US" sz="1800">
              <a:solidFill>
                <a:schemeClr val="tx1">
                  <a:lumMod val="75000"/>
                  <a:lumOff val="25000"/>
                </a:schemeClr>
              </a:solidFill>
            </a:endParaRPr>
          </a:p>
          <a:p>
            <a:pPr marL="0" indent="0">
              <a:spcBef>
                <a:spcPts val="300"/>
              </a:spcBef>
              <a:spcAft>
                <a:spcPts val="300"/>
              </a:spcAft>
              <a:buNone/>
            </a:pPr>
            <a:r>
              <a:rPr lang="en-US" sz="1800" b="1">
                <a:solidFill>
                  <a:schemeClr val="accent2">
                    <a:lumMod val="75000"/>
                  </a:schemeClr>
                </a:solidFill>
              </a:rPr>
              <a:t>[Limitations]</a:t>
            </a:r>
            <a:endParaRPr lang="en-US" sz="1800" b="1">
              <a:solidFill>
                <a:schemeClr val="accent2">
                  <a:lumMod val="75000"/>
                </a:schemeClr>
              </a:solidFill>
              <a:cs typeface="Calibri"/>
            </a:endParaRPr>
          </a:p>
          <a:p>
            <a:pPr>
              <a:spcBef>
                <a:spcPts val="300"/>
              </a:spcBef>
              <a:spcAft>
                <a:spcPts val="300"/>
              </a:spcAft>
            </a:pPr>
            <a:r>
              <a:rPr lang="en-US" sz="1600">
                <a:solidFill>
                  <a:schemeClr val="tx1">
                    <a:lumMod val="75000"/>
                    <a:lumOff val="25000"/>
                  </a:schemeClr>
                </a:solidFill>
              </a:rPr>
              <a:t>API &amp; web scrapping method runs too slowly</a:t>
            </a:r>
            <a:endParaRPr lang="en-US" sz="1600">
              <a:solidFill>
                <a:schemeClr val="tx1">
                  <a:lumMod val="75000"/>
                  <a:lumOff val="25000"/>
                </a:schemeClr>
              </a:solidFill>
              <a:cs typeface="Calibri"/>
            </a:endParaRPr>
          </a:p>
          <a:p>
            <a:pPr>
              <a:spcBef>
                <a:spcPts val="300"/>
              </a:spcBef>
              <a:spcAft>
                <a:spcPts val="300"/>
              </a:spcAft>
            </a:pPr>
            <a:r>
              <a:rPr lang="en-US" sz="1600">
                <a:solidFill>
                  <a:schemeClr val="tx1">
                    <a:lumMod val="75000"/>
                    <a:lumOff val="25000"/>
                  </a:schemeClr>
                </a:solidFill>
              </a:rPr>
              <a:t>GitHub Actions (free)</a:t>
            </a:r>
            <a:endParaRPr lang="en-US" sz="1600">
              <a:solidFill>
                <a:schemeClr val="tx1">
                  <a:lumMod val="75000"/>
                  <a:lumOff val="25000"/>
                </a:schemeClr>
              </a:solidFill>
              <a:cs typeface="Calibri"/>
            </a:endParaRPr>
          </a:p>
          <a:p>
            <a:pPr lvl="2">
              <a:spcBef>
                <a:spcPts val="300"/>
              </a:spcBef>
              <a:spcAft>
                <a:spcPts val="300"/>
              </a:spcAft>
            </a:pPr>
            <a:r>
              <a:rPr lang="en-US" sz="1400" b="1">
                <a:solidFill>
                  <a:schemeClr val="tx1">
                    <a:lumMod val="75000"/>
                    <a:lumOff val="25000"/>
                  </a:schemeClr>
                </a:solidFill>
              </a:rPr>
              <a:t>Maximum of 6 hours </a:t>
            </a:r>
            <a:r>
              <a:rPr lang="en-US" sz="1400">
                <a:solidFill>
                  <a:schemeClr val="tx1">
                    <a:lumMod val="75000"/>
                    <a:lumOff val="25000"/>
                  </a:schemeClr>
                </a:solidFill>
              </a:rPr>
              <a:t>runtime per Runner’s workflow</a:t>
            </a:r>
            <a:endParaRPr lang="en-US" sz="1400">
              <a:solidFill>
                <a:schemeClr val="tx1">
                  <a:lumMod val="75000"/>
                  <a:lumOff val="25000"/>
                </a:schemeClr>
              </a:solidFill>
              <a:cs typeface="Calibri"/>
            </a:endParaRPr>
          </a:p>
          <a:p>
            <a:pPr lvl="2">
              <a:spcBef>
                <a:spcPts val="300"/>
              </a:spcBef>
              <a:spcAft>
                <a:spcPts val="300"/>
              </a:spcAft>
            </a:pPr>
            <a:r>
              <a:rPr lang="en-US" sz="1400" b="1">
                <a:solidFill>
                  <a:schemeClr val="tx1">
                    <a:lumMod val="75000"/>
                    <a:lumOff val="25000"/>
                  </a:schemeClr>
                </a:solidFill>
              </a:rPr>
              <a:t>Maximum of 20 Runners </a:t>
            </a:r>
            <a:r>
              <a:rPr lang="en-US" sz="1400">
                <a:solidFill>
                  <a:schemeClr val="tx1">
                    <a:lumMod val="75000"/>
                    <a:lumOff val="25000"/>
                  </a:schemeClr>
                </a:solidFill>
              </a:rPr>
              <a:t>deployable simultaneously</a:t>
            </a:r>
            <a:endParaRPr lang="en-US" sz="1400">
              <a:solidFill>
                <a:schemeClr val="tx1">
                  <a:lumMod val="75000"/>
                  <a:lumOff val="25000"/>
                </a:schemeClr>
              </a:solidFill>
              <a:cs typeface="Calibri"/>
            </a:endParaRPr>
          </a:p>
        </p:txBody>
      </p:sp>
      <p:sp>
        <p:nvSpPr>
          <p:cNvPr id="4" name="Rectangle: Rounded Corners 3">
            <a:extLst>
              <a:ext uri="{FF2B5EF4-FFF2-40B4-BE49-F238E27FC236}">
                <a16:creationId xmlns:a16="http://schemas.microsoft.com/office/drawing/2014/main" id="{9869C995-87F2-8FC2-7106-9C60EE844492}"/>
              </a:ext>
            </a:extLst>
          </p:cNvPr>
          <p:cNvSpPr/>
          <p:nvPr/>
        </p:nvSpPr>
        <p:spPr>
          <a:xfrm>
            <a:off x="11083233" y="1866507"/>
            <a:ext cx="5580668" cy="810705"/>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400">
                <a:solidFill>
                  <a:schemeClr val="bg1">
                    <a:lumMod val="95000"/>
                  </a:schemeClr>
                </a:solidFill>
              </a:rPr>
              <a:t>actions1-48.yaml files (workflows)</a:t>
            </a:r>
          </a:p>
        </p:txBody>
      </p:sp>
      <p:sp>
        <p:nvSpPr>
          <p:cNvPr id="5" name="Rectangle: Rounded Corners 4">
            <a:extLst>
              <a:ext uri="{FF2B5EF4-FFF2-40B4-BE49-F238E27FC236}">
                <a16:creationId xmlns:a16="http://schemas.microsoft.com/office/drawing/2014/main" id="{C168878B-A8AF-14FF-4918-C49446A509CD}"/>
              </a:ext>
            </a:extLst>
          </p:cNvPr>
          <p:cNvSpPr/>
          <p:nvPr/>
        </p:nvSpPr>
        <p:spPr>
          <a:xfrm>
            <a:off x="11083233" y="3023647"/>
            <a:ext cx="5580668" cy="733083"/>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400">
                <a:solidFill>
                  <a:schemeClr val="bg1">
                    <a:lumMod val="95000"/>
                  </a:schemeClr>
                </a:solidFill>
              </a:rPr>
              <a:t>main.py</a:t>
            </a:r>
          </a:p>
        </p:txBody>
      </p:sp>
      <p:sp>
        <p:nvSpPr>
          <p:cNvPr id="8" name="TextBox 7">
            <a:extLst>
              <a:ext uri="{FF2B5EF4-FFF2-40B4-BE49-F238E27FC236}">
                <a16:creationId xmlns:a16="http://schemas.microsoft.com/office/drawing/2014/main" id="{AE090DA8-BA4D-85BB-A9AC-B52A0E3E555D}"/>
              </a:ext>
            </a:extLst>
          </p:cNvPr>
          <p:cNvSpPr txBox="1"/>
          <p:nvPr/>
        </p:nvSpPr>
        <p:spPr>
          <a:xfrm>
            <a:off x="11083233" y="1581254"/>
            <a:ext cx="1687401" cy="276999"/>
          </a:xfrm>
          <a:prstGeom prst="rect">
            <a:avLst/>
          </a:prstGeom>
          <a:noFill/>
        </p:spPr>
        <p:txBody>
          <a:bodyPr wrap="square" rtlCol="0">
            <a:spAutoFit/>
          </a:bodyPr>
          <a:lstStyle/>
          <a:p>
            <a:r>
              <a:rPr lang="en-SG" sz="1200" i="1">
                <a:solidFill>
                  <a:schemeClr val="bg1">
                    <a:lumMod val="50000"/>
                  </a:schemeClr>
                </a:solidFill>
              </a:rPr>
              <a:t>Top layer</a:t>
            </a:r>
          </a:p>
        </p:txBody>
      </p:sp>
      <p:sp>
        <p:nvSpPr>
          <p:cNvPr id="9" name="TextBox 8">
            <a:extLst>
              <a:ext uri="{FF2B5EF4-FFF2-40B4-BE49-F238E27FC236}">
                <a16:creationId xmlns:a16="http://schemas.microsoft.com/office/drawing/2014/main" id="{B002E80A-FE20-6BC1-762E-CBA1973489ED}"/>
              </a:ext>
            </a:extLst>
          </p:cNvPr>
          <p:cNvSpPr txBox="1"/>
          <p:nvPr/>
        </p:nvSpPr>
        <p:spPr>
          <a:xfrm>
            <a:off x="11083233" y="2741228"/>
            <a:ext cx="1687401" cy="276999"/>
          </a:xfrm>
          <a:prstGeom prst="rect">
            <a:avLst/>
          </a:prstGeom>
          <a:noFill/>
        </p:spPr>
        <p:txBody>
          <a:bodyPr wrap="square" rtlCol="0">
            <a:spAutoFit/>
          </a:bodyPr>
          <a:lstStyle/>
          <a:p>
            <a:r>
              <a:rPr lang="en-SG" sz="1200" i="1">
                <a:solidFill>
                  <a:schemeClr val="bg1">
                    <a:lumMod val="50000"/>
                  </a:schemeClr>
                </a:solidFill>
              </a:rPr>
              <a:t>Middle layer</a:t>
            </a:r>
          </a:p>
        </p:txBody>
      </p:sp>
      <p:sp>
        <p:nvSpPr>
          <p:cNvPr id="10" name="TextBox 9">
            <a:extLst>
              <a:ext uri="{FF2B5EF4-FFF2-40B4-BE49-F238E27FC236}">
                <a16:creationId xmlns:a16="http://schemas.microsoft.com/office/drawing/2014/main" id="{0EDC0DEF-E78D-8F62-7E0D-1E2E5253332B}"/>
              </a:ext>
            </a:extLst>
          </p:cNvPr>
          <p:cNvSpPr txBox="1"/>
          <p:nvPr/>
        </p:nvSpPr>
        <p:spPr>
          <a:xfrm>
            <a:off x="10038035" y="3826166"/>
            <a:ext cx="1687401" cy="276999"/>
          </a:xfrm>
          <a:prstGeom prst="rect">
            <a:avLst/>
          </a:prstGeom>
          <a:noFill/>
        </p:spPr>
        <p:txBody>
          <a:bodyPr wrap="square" rtlCol="0">
            <a:spAutoFit/>
          </a:bodyPr>
          <a:lstStyle/>
          <a:p>
            <a:r>
              <a:rPr lang="en-SG" sz="1200" i="1">
                <a:solidFill>
                  <a:schemeClr val="bg1">
                    <a:lumMod val="50000"/>
                  </a:schemeClr>
                </a:solidFill>
              </a:rPr>
              <a:t>Bottom layer</a:t>
            </a:r>
          </a:p>
        </p:txBody>
      </p:sp>
      <p:sp>
        <p:nvSpPr>
          <p:cNvPr id="14" name="Content Placeholder 2">
            <a:extLst>
              <a:ext uri="{FF2B5EF4-FFF2-40B4-BE49-F238E27FC236}">
                <a16:creationId xmlns:a16="http://schemas.microsoft.com/office/drawing/2014/main" id="{47E18F87-48DD-303B-3560-C4C673D6BBF6}"/>
              </a:ext>
            </a:extLst>
          </p:cNvPr>
          <p:cNvSpPr txBox="1">
            <a:spLocks/>
          </p:cNvSpPr>
          <p:nvPr/>
        </p:nvSpPr>
        <p:spPr>
          <a:xfrm>
            <a:off x="420913" y="3622190"/>
            <a:ext cx="6272253" cy="282941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00"/>
              </a:spcBef>
              <a:spcAft>
                <a:spcPts val="300"/>
              </a:spcAft>
              <a:buNone/>
            </a:pPr>
            <a:r>
              <a:rPr lang="en-SG" sz="1800" b="1">
                <a:solidFill>
                  <a:schemeClr val="accent6">
                    <a:lumMod val="50000"/>
                  </a:schemeClr>
                </a:solidFill>
              </a:rPr>
              <a:t>[Solutions]</a:t>
            </a:r>
          </a:p>
          <a:p>
            <a:pPr>
              <a:spcBef>
                <a:spcPts val="300"/>
              </a:spcBef>
              <a:spcAft>
                <a:spcPts val="300"/>
              </a:spcAft>
            </a:pPr>
            <a:r>
              <a:rPr lang="en-SG" sz="1600">
                <a:solidFill>
                  <a:schemeClr val="tx1">
                    <a:lumMod val="75000"/>
                    <a:lumOff val="25000"/>
                  </a:schemeClr>
                </a:solidFill>
              </a:rPr>
              <a:t>Split into </a:t>
            </a:r>
            <a:r>
              <a:rPr lang="en-SG" sz="1600" b="1">
                <a:solidFill>
                  <a:schemeClr val="tx1">
                    <a:lumMod val="75000"/>
                    <a:lumOff val="25000"/>
                  </a:schemeClr>
                </a:solidFill>
              </a:rPr>
              <a:t>40 </a:t>
            </a:r>
            <a:r>
              <a:rPr lang="en-SG" sz="1600">
                <a:solidFill>
                  <a:schemeClr val="tx1">
                    <a:lumMod val="75000"/>
                    <a:lumOff val="25000"/>
                  </a:schemeClr>
                </a:solidFill>
              </a:rPr>
              <a:t>separate workflows (</a:t>
            </a:r>
            <a:r>
              <a:rPr lang="en-SG" sz="1600" b="1">
                <a:solidFill>
                  <a:schemeClr val="tx1">
                    <a:lumMod val="75000"/>
                    <a:lumOff val="25000"/>
                  </a:schemeClr>
                </a:solidFill>
              </a:rPr>
              <a:t>26 </a:t>
            </a:r>
            <a:r>
              <a:rPr lang="en-SG" sz="1600">
                <a:solidFill>
                  <a:schemeClr val="tx1">
                    <a:lumMod val="75000"/>
                    <a:lumOff val="25000"/>
                  </a:schemeClr>
                </a:solidFill>
              </a:rPr>
              <a:t>Apple &amp; </a:t>
            </a:r>
            <a:r>
              <a:rPr lang="en-SG" sz="1600" b="1">
                <a:solidFill>
                  <a:schemeClr val="tx1">
                    <a:lumMod val="75000"/>
                    <a:lumOff val="25000"/>
                  </a:schemeClr>
                </a:solidFill>
              </a:rPr>
              <a:t>14 </a:t>
            </a:r>
            <a:r>
              <a:rPr lang="en-SG" sz="1600">
                <a:solidFill>
                  <a:schemeClr val="tx1">
                    <a:lumMod val="75000"/>
                    <a:lumOff val="25000"/>
                  </a:schemeClr>
                </a:solidFill>
              </a:rPr>
              <a:t>Google), running 20 workflows simultaneously 2 times, back-to-back</a:t>
            </a:r>
            <a:endParaRPr lang="en-SG" sz="1600">
              <a:solidFill>
                <a:schemeClr val="tx1">
                  <a:lumMod val="75000"/>
                  <a:lumOff val="25000"/>
                </a:schemeClr>
              </a:solidFill>
              <a:cs typeface="Calibri"/>
            </a:endParaRPr>
          </a:p>
          <a:p>
            <a:pPr lvl="1">
              <a:spcBef>
                <a:spcPts val="300"/>
              </a:spcBef>
              <a:spcAft>
                <a:spcPts val="300"/>
              </a:spcAft>
            </a:pPr>
            <a:r>
              <a:rPr lang="en-SG" sz="1400">
                <a:solidFill>
                  <a:schemeClr val="tx1">
                    <a:lumMod val="75000"/>
                    <a:lumOff val="25000"/>
                  </a:schemeClr>
                </a:solidFill>
              </a:rPr>
              <a:t>API/ web scrapping function will iterate through sub list and append outputs to a data frame</a:t>
            </a:r>
            <a:endParaRPr lang="en-SG" sz="1400">
              <a:solidFill>
                <a:schemeClr val="tx1">
                  <a:lumMod val="75000"/>
                  <a:lumOff val="25000"/>
                </a:schemeClr>
              </a:solidFill>
              <a:cs typeface="Calibri"/>
            </a:endParaRPr>
          </a:p>
          <a:p>
            <a:pPr lvl="1">
              <a:spcBef>
                <a:spcPts val="300"/>
              </a:spcBef>
              <a:spcAft>
                <a:spcPts val="300"/>
              </a:spcAft>
            </a:pPr>
            <a:r>
              <a:rPr lang="en-SG" sz="1400">
                <a:solidFill>
                  <a:schemeClr val="tx1">
                    <a:lumMod val="75000"/>
                    <a:lumOff val="25000"/>
                  </a:schemeClr>
                </a:solidFill>
              </a:rPr>
              <a:t>Once completed, each of the runner will append the results to the respective GBQ tables</a:t>
            </a:r>
            <a:endParaRPr lang="en-SG" sz="1400">
              <a:solidFill>
                <a:schemeClr val="tx1">
                  <a:lumMod val="75000"/>
                  <a:lumOff val="25000"/>
                </a:schemeClr>
              </a:solidFill>
              <a:cs typeface="Calibri"/>
            </a:endParaRPr>
          </a:p>
          <a:p>
            <a:pPr lvl="1">
              <a:spcBef>
                <a:spcPts val="300"/>
              </a:spcBef>
              <a:spcAft>
                <a:spcPts val="300"/>
              </a:spcAft>
            </a:pPr>
            <a:r>
              <a:rPr lang="en-SG" sz="1400">
                <a:solidFill>
                  <a:schemeClr val="tx1">
                    <a:lumMod val="75000"/>
                    <a:lumOff val="25000"/>
                  </a:schemeClr>
                </a:solidFill>
              </a:rPr>
              <a:t>Split function created in Common.py</a:t>
            </a:r>
            <a:endParaRPr lang="en-SG" sz="1400">
              <a:solidFill>
                <a:schemeClr val="tx1">
                  <a:lumMod val="75000"/>
                  <a:lumOff val="25000"/>
                </a:schemeClr>
              </a:solidFill>
              <a:cs typeface="Calibri"/>
            </a:endParaRPr>
          </a:p>
          <a:p>
            <a:pPr>
              <a:spcBef>
                <a:spcPts val="300"/>
              </a:spcBef>
              <a:spcAft>
                <a:spcPts val="300"/>
              </a:spcAft>
            </a:pPr>
            <a:r>
              <a:rPr lang="en-SG" sz="1600">
                <a:solidFill>
                  <a:schemeClr val="tx1">
                    <a:lumMod val="75000"/>
                    <a:lumOff val="25000"/>
                  </a:schemeClr>
                </a:solidFill>
              </a:rPr>
              <a:t>Enabled multi-threading to run all </a:t>
            </a:r>
            <a:r>
              <a:rPr lang="en-SG" sz="1600" b="1">
                <a:solidFill>
                  <a:schemeClr val="tx1">
                    <a:lumMod val="75000"/>
                    <a:lumOff val="25000"/>
                  </a:schemeClr>
                </a:solidFill>
              </a:rPr>
              <a:t>4 </a:t>
            </a:r>
            <a:r>
              <a:rPr lang="en-SG" sz="1600">
                <a:solidFill>
                  <a:schemeClr val="tx1">
                    <a:lumMod val="75000"/>
                    <a:lumOff val="25000"/>
                  </a:schemeClr>
                </a:solidFill>
              </a:rPr>
              <a:t>worker threads per runner in parallel, </a:t>
            </a:r>
            <a:r>
              <a:rPr lang="en-SG" sz="1600" b="1">
                <a:solidFill>
                  <a:schemeClr val="tx1">
                    <a:lumMod val="75000"/>
                    <a:lumOff val="25000"/>
                  </a:schemeClr>
                </a:solidFill>
              </a:rPr>
              <a:t>increasing processing speed by 4x</a:t>
            </a:r>
            <a:endParaRPr lang="en-SG" sz="1600" b="1">
              <a:solidFill>
                <a:schemeClr val="tx1">
                  <a:lumMod val="75000"/>
                  <a:lumOff val="25000"/>
                </a:schemeClr>
              </a:solidFill>
              <a:cs typeface="Calibri"/>
            </a:endParaRPr>
          </a:p>
          <a:p>
            <a:pPr lvl="1">
              <a:spcBef>
                <a:spcPts val="300"/>
              </a:spcBef>
              <a:spcAft>
                <a:spcPts val="300"/>
              </a:spcAft>
            </a:pPr>
            <a:endParaRPr lang="en-SG" sz="1600">
              <a:solidFill>
                <a:schemeClr val="tx1">
                  <a:lumMod val="50000"/>
                  <a:lumOff val="50000"/>
                </a:schemeClr>
              </a:solidFill>
            </a:endParaRPr>
          </a:p>
        </p:txBody>
      </p:sp>
      <p:pic>
        <p:nvPicPr>
          <p:cNvPr id="15" name="Picture 14">
            <a:extLst>
              <a:ext uri="{FF2B5EF4-FFF2-40B4-BE49-F238E27FC236}">
                <a16:creationId xmlns:a16="http://schemas.microsoft.com/office/drawing/2014/main" id="{08C86BF9-4EAA-51D7-58C6-28AD329B9E4F}"/>
              </a:ext>
            </a:extLst>
          </p:cNvPr>
          <p:cNvPicPr>
            <a:picLocks noChangeAspect="1"/>
          </p:cNvPicPr>
          <p:nvPr/>
        </p:nvPicPr>
        <p:blipFill>
          <a:blip r:embed="rId3"/>
          <a:stretch>
            <a:fillRect/>
          </a:stretch>
        </p:blipFill>
        <p:spPr>
          <a:xfrm>
            <a:off x="6984140" y="1710765"/>
            <a:ext cx="2636635" cy="2337923"/>
          </a:xfrm>
          <a:prstGeom prst="rect">
            <a:avLst/>
          </a:prstGeom>
          <a:effectLst>
            <a:outerShdw blurRad="50800" dist="38100" dir="2700000" algn="tl" rotWithShape="0">
              <a:prstClr val="black">
                <a:alpha val="40000"/>
              </a:prstClr>
            </a:outerShdw>
          </a:effectLst>
        </p:spPr>
      </p:pic>
      <p:pic>
        <p:nvPicPr>
          <p:cNvPr id="16" name="Content Placeholder 4">
            <a:extLst>
              <a:ext uri="{FF2B5EF4-FFF2-40B4-BE49-F238E27FC236}">
                <a16:creationId xmlns:a16="http://schemas.microsoft.com/office/drawing/2014/main" id="{A83E4DAF-218D-24F2-6C70-7F901FEE63DD}"/>
              </a:ext>
            </a:extLst>
          </p:cNvPr>
          <p:cNvPicPr>
            <a:picLocks noChangeAspect="1"/>
          </p:cNvPicPr>
          <p:nvPr/>
        </p:nvPicPr>
        <p:blipFill>
          <a:blip r:embed="rId4"/>
          <a:stretch>
            <a:fillRect/>
          </a:stretch>
        </p:blipFill>
        <p:spPr>
          <a:xfrm>
            <a:off x="6984140" y="4391162"/>
            <a:ext cx="2636635" cy="2287714"/>
          </a:xfrm>
          <a:prstGeom prst="rect">
            <a:avLst/>
          </a:prstGeom>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FF37983B-3ABA-F399-1996-082A96628965}"/>
              </a:ext>
            </a:extLst>
          </p:cNvPr>
          <p:cNvSpPr txBox="1"/>
          <p:nvPr/>
        </p:nvSpPr>
        <p:spPr>
          <a:xfrm>
            <a:off x="6880031" y="4131692"/>
            <a:ext cx="1422426" cy="276999"/>
          </a:xfrm>
          <a:prstGeom prst="rect">
            <a:avLst/>
          </a:prstGeom>
          <a:noFill/>
        </p:spPr>
        <p:txBody>
          <a:bodyPr wrap="square" rtlCol="0">
            <a:spAutoFit/>
          </a:bodyPr>
          <a:lstStyle/>
          <a:p>
            <a:r>
              <a:rPr lang="en-SG" sz="1200" i="1">
                <a:solidFill>
                  <a:schemeClr val="tx1">
                    <a:lumMod val="50000"/>
                    <a:lumOff val="50000"/>
                  </a:schemeClr>
                </a:solidFill>
              </a:rPr>
              <a:t>(Multi-threading)</a:t>
            </a:r>
          </a:p>
        </p:txBody>
      </p:sp>
      <p:sp>
        <p:nvSpPr>
          <p:cNvPr id="18" name="TextBox 17">
            <a:extLst>
              <a:ext uri="{FF2B5EF4-FFF2-40B4-BE49-F238E27FC236}">
                <a16:creationId xmlns:a16="http://schemas.microsoft.com/office/drawing/2014/main" id="{33198858-8215-9568-7590-699A8F1DF82E}"/>
              </a:ext>
            </a:extLst>
          </p:cNvPr>
          <p:cNvSpPr txBox="1"/>
          <p:nvPr/>
        </p:nvSpPr>
        <p:spPr>
          <a:xfrm>
            <a:off x="6904275" y="1411284"/>
            <a:ext cx="2796363" cy="276999"/>
          </a:xfrm>
          <a:prstGeom prst="rect">
            <a:avLst/>
          </a:prstGeom>
          <a:noFill/>
        </p:spPr>
        <p:txBody>
          <a:bodyPr wrap="square" rtlCol="0">
            <a:spAutoFit/>
          </a:bodyPr>
          <a:lstStyle/>
          <a:p>
            <a:r>
              <a:rPr lang="en-SG" sz="1200" i="1">
                <a:solidFill>
                  <a:schemeClr val="tx1">
                    <a:lumMod val="50000"/>
                    <a:lumOff val="50000"/>
                  </a:schemeClr>
                </a:solidFill>
              </a:rPr>
              <a:t>(Split function)</a:t>
            </a:r>
          </a:p>
        </p:txBody>
      </p:sp>
      <p:sp>
        <p:nvSpPr>
          <p:cNvPr id="19" name="Rectangle: Rounded Corners 18">
            <a:extLst>
              <a:ext uri="{FF2B5EF4-FFF2-40B4-BE49-F238E27FC236}">
                <a16:creationId xmlns:a16="http://schemas.microsoft.com/office/drawing/2014/main" id="{6CE5F4FD-D0B5-4F20-AFEA-F8766B412E93}"/>
              </a:ext>
            </a:extLst>
          </p:cNvPr>
          <p:cNvSpPr/>
          <p:nvPr/>
        </p:nvSpPr>
        <p:spPr>
          <a:xfrm>
            <a:off x="10038035" y="4103165"/>
            <a:ext cx="5580668" cy="959029"/>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a:solidFill>
                  <a:schemeClr val="bg1">
                    <a:lumMod val="95000"/>
                  </a:schemeClr>
                </a:solidFill>
              </a:rPr>
              <a:t>dataIngestionApple.py, dataIngestionGoogle.py,</a:t>
            </a:r>
          </a:p>
          <a:p>
            <a:pPr algn="r"/>
            <a:r>
              <a:rPr lang="en-SG" sz="1100">
                <a:solidFill>
                  <a:schemeClr val="bg1">
                    <a:lumMod val="95000"/>
                  </a:schemeClr>
                </a:solidFill>
              </a:rPr>
              <a:t>dataWrangling.py, models.py</a:t>
            </a:r>
          </a:p>
        </p:txBody>
      </p:sp>
      <p:sp>
        <p:nvSpPr>
          <p:cNvPr id="6" name="Slide Number Placeholder 5">
            <a:extLst>
              <a:ext uri="{FF2B5EF4-FFF2-40B4-BE49-F238E27FC236}">
                <a16:creationId xmlns:a16="http://schemas.microsoft.com/office/drawing/2014/main" id="{91208BA9-9116-0C90-7C84-0B218398C2F4}"/>
              </a:ext>
            </a:extLst>
          </p:cNvPr>
          <p:cNvSpPr>
            <a:spLocks noGrp="1"/>
          </p:cNvSpPr>
          <p:nvPr>
            <p:ph type="sldNum" sz="quarter" idx="12"/>
          </p:nvPr>
        </p:nvSpPr>
        <p:spPr/>
        <p:txBody>
          <a:bodyPr/>
          <a:lstStyle/>
          <a:p>
            <a:fld id="{12BE2F63-B7EF-4841-ABD0-0804B0ABBEFB}" type="slidenum">
              <a:rPr lang="en-SG" smtClean="0"/>
              <a:t>26</a:t>
            </a:fld>
            <a:endParaRPr lang="en-SG"/>
          </a:p>
        </p:txBody>
      </p:sp>
    </p:spTree>
    <p:extLst>
      <p:ext uri="{BB962C8B-B14F-4D97-AF65-F5344CB8AC3E}">
        <p14:creationId xmlns:p14="http://schemas.microsoft.com/office/powerpoint/2010/main" val="40525525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E2CDC-016F-5ED6-4477-464510FA1011}"/>
              </a:ext>
            </a:extLst>
          </p:cNvPr>
          <p:cNvSpPr>
            <a:spLocks noGrp="1"/>
          </p:cNvSpPr>
          <p:nvPr>
            <p:ph type="title"/>
          </p:nvPr>
        </p:nvSpPr>
        <p:spPr>
          <a:xfrm>
            <a:off x="335876" y="204044"/>
            <a:ext cx="5548086" cy="535531"/>
          </a:xfrm>
          <a:noFill/>
        </p:spPr>
        <p:txBody>
          <a:bodyPr vert="horz" wrap="square" lIns="91440" tIns="45720" rIns="91440" bIns="45720" rtlCol="0" anchor="ctr">
            <a:spAutoFit/>
          </a:bodyPr>
          <a:lstStyle/>
          <a:p>
            <a:r>
              <a:rPr lang="en-SG" sz="3200" b="1">
                <a:solidFill>
                  <a:schemeClr val="tx1">
                    <a:lumMod val="75000"/>
                    <a:lumOff val="25000"/>
                  </a:schemeClr>
                </a:solidFill>
                <a:latin typeface="+mn-lt"/>
                <a:ea typeface="+mn-ea"/>
                <a:cs typeface="+mn-cs"/>
              </a:rPr>
              <a:t>Data Wrangling</a:t>
            </a:r>
          </a:p>
        </p:txBody>
      </p:sp>
      <p:sp>
        <p:nvSpPr>
          <p:cNvPr id="7" name="Content Placeholder 6">
            <a:extLst>
              <a:ext uri="{FF2B5EF4-FFF2-40B4-BE49-F238E27FC236}">
                <a16:creationId xmlns:a16="http://schemas.microsoft.com/office/drawing/2014/main" id="{9928CA83-518B-45F5-CE72-0E441B426179}"/>
              </a:ext>
            </a:extLst>
          </p:cNvPr>
          <p:cNvSpPr>
            <a:spLocks noGrp="1"/>
          </p:cNvSpPr>
          <p:nvPr>
            <p:ph idx="1"/>
          </p:nvPr>
        </p:nvSpPr>
        <p:spPr>
          <a:xfrm>
            <a:off x="480124" y="1292143"/>
            <a:ext cx="8750962" cy="1236581"/>
          </a:xfrm>
        </p:spPr>
        <p:txBody>
          <a:bodyPr vert="horz" lIns="91440" tIns="45720" rIns="91440" bIns="45720" rtlCol="0">
            <a:normAutofit/>
          </a:bodyPr>
          <a:lstStyle/>
          <a:p>
            <a:r>
              <a:rPr lang="en-SG" sz="2000">
                <a:solidFill>
                  <a:schemeClr val="tx1">
                    <a:lumMod val="75000"/>
                    <a:lumOff val="25000"/>
                  </a:schemeClr>
                </a:solidFill>
              </a:rPr>
              <a:t>Data wrangling script reads the raw data and process it to clean format</a:t>
            </a:r>
          </a:p>
          <a:p>
            <a:r>
              <a:rPr lang="en-SG" sz="2000">
                <a:solidFill>
                  <a:schemeClr val="tx1">
                    <a:lumMod val="75000"/>
                    <a:lumOff val="25000"/>
                  </a:schemeClr>
                </a:solidFill>
              </a:rPr>
              <a:t>Fully done via the Spark framework</a:t>
            </a:r>
          </a:p>
          <a:p>
            <a:r>
              <a:rPr lang="en-SG" sz="2000">
                <a:solidFill>
                  <a:schemeClr val="tx1">
                    <a:lumMod val="75000"/>
                    <a:lumOff val="25000"/>
                  </a:schemeClr>
                </a:solidFill>
              </a:rPr>
              <a:t>Cleaned datasets pushed to Google Big Query</a:t>
            </a:r>
          </a:p>
          <a:p>
            <a:endParaRPr lang="en-SG" sz="2000">
              <a:solidFill>
                <a:schemeClr val="tx1">
                  <a:lumMod val="75000"/>
                  <a:lumOff val="25000"/>
                </a:schemeClr>
              </a:solidFill>
            </a:endParaRPr>
          </a:p>
        </p:txBody>
      </p:sp>
      <p:sp>
        <p:nvSpPr>
          <p:cNvPr id="3" name="Rectangle: Rounded Corners 2">
            <a:extLst>
              <a:ext uri="{FF2B5EF4-FFF2-40B4-BE49-F238E27FC236}">
                <a16:creationId xmlns:a16="http://schemas.microsoft.com/office/drawing/2014/main" id="{98E64E41-86B6-64AE-D30D-9DD5462DCD23}"/>
              </a:ext>
            </a:extLst>
          </p:cNvPr>
          <p:cNvSpPr/>
          <p:nvPr/>
        </p:nvSpPr>
        <p:spPr>
          <a:xfrm>
            <a:off x="11083233" y="1866507"/>
            <a:ext cx="5580668" cy="810705"/>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400">
                <a:solidFill>
                  <a:schemeClr val="bg1">
                    <a:lumMod val="95000"/>
                  </a:schemeClr>
                </a:solidFill>
              </a:rPr>
              <a:t>actions1-48.yaml files (workflows)</a:t>
            </a:r>
          </a:p>
        </p:txBody>
      </p:sp>
      <p:sp>
        <p:nvSpPr>
          <p:cNvPr id="4" name="Rectangle: Rounded Corners 3">
            <a:extLst>
              <a:ext uri="{FF2B5EF4-FFF2-40B4-BE49-F238E27FC236}">
                <a16:creationId xmlns:a16="http://schemas.microsoft.com/office/drawing/2014/main" id="{2A0C129B-42A2-7067-05F4-384704633401}"/>
              </a:ext>
            </a:extLst>
          </p:cNvPr>
          <p:cNvSpPr/>
          <p:nvPr/>
        </p:nvSpPr>
        <p:spPr>
          <a:xfrm>
            <a:off x="11083233" y="3023647"/>
            <a:ext cx="5580668" cy="733083"/>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400">
                <a:solidFill>
                  <a:schemeClr val="bg1">
                    <a:lumMod val="95000"/>
                  </a:schemeClr>
                </a:solidFill>
              </a:rPr>
              <a:t>main.py</a:t>
            </a:r>
          </a:p>
        </p:txBody>
      </p:sp>
      <p:sp>
        <p:nvSpPr>
          <p:cNvPr id="8" name="TextBox 7">
            <a:extLst>
              <a:ext uri="{FF2B5EF4-FFF2-40B4-BE49-F238E27FC236}">
                <a16:creationId xmlns:a16="http://schemas.microsoft.com/office/drawing/2014/main" id="{0A624853-019C-9853-0EB3-6BE34BED23BC}"/>
              </a:ext>
            </a:extLst>
          </p:cNvPr>
          <p:cNvSpPr txBox="1"/>
          <p:nvPr/>
        </p:nvSpPr>
        <p:spPr>
          <a:xfrm>
            <a:off x="11083233" y="1581254"/>
            <a:ext cx="1687401" cy="276999"/>
          </a:xfrm>
          <a:prstGeom prst="rect">
            <a:avLst/>
          </a:prstGeom>
          <a:noFill/>
        </p:spPr>
        <p:txBody>
          <a:bodyPr wrap="square" rtlCol="0">
            <a:spAutoFit/>
          </a:bodyPr>
          <a:lstStyle/>
          <a:p>
            <a:r>
              <a:rPr lang="en-SG" sz="1200" i="1">
                <a:solidFill>
                  <a:schemeClr val="bg1">
                    <a:lumMod val="50000"/>
                  </a:schemeClr>
                </a:solidFill>
              </a:rPr>
              <a:t>Top layer</a:t>
            </a:r>
          </a:p>
        </p:txBody>
      </p:sp>
      <p:sp>
        <p:nvSpPr>
          <p:cNvPr id="9" name="TextBox 8">
            <a:extLst>
              <a:ext uri="{FF2B5EF4-FFF2-40B4-BE49-F238E27FC236}">
                <a16:creationId xmlns:a16="http://schemas.microsoft.com/office/drawing/2014/main" id="{876C9E4B-8004-2761-982D-34A85E309F0E}"/>
              </a:ext>
            </a:extLst>
          </p:cNvPr>
          <p:cNvSpPr txBox="1"/>
          <p:nvPr/>
        </p:nvSpPr>
        <p:spPr>
          <a:xfrm>
            <a:off x="11083233" y="2741228"/>
            <a:ext cx="1687401" cy="276999"/>
          </a:xfrm>
          <a:prstGeom prst="rect">
            <a:avLst/>
          </a:prstGeom>
          <a:noFill/>
        </p:spPr>
        <p:txBody>
          <a:bodyPr wrap="square" rtlCol="0">
            <a:spAutoFit/>
          </a:bodyPr>
          <a:lstStyle/>
          <a:p>
            <a:r>
              <a:rPr lang="en-SG" sz="1200" i="1">
                <a:solidFill>
                  <a:schemeClr val="bg1">
                    <a:lumMod val="50000"/>
                  </a:schemeClr>
                </a:solidFill>
              </a:rPr>
              <a:t>Middle layer</a:t>
            </a:r>
          </a:p>
        </p:txBody>
      </p:sp>
      <p:sp>
        <p:nvSpPr>
          <p:cNvPr id="10" name="TextBox 9">
            <a:extLst>
              <a:ext uri="{FF2B5EF4-FFF2-40B4-BE49-F238E27FC236}">
                <a16:creationId xmlns:a16="http://schemas.microsoft.com/office/drawing/2014/main" id="{43F8E3C8-00EA-7C99-2C27-B0EF484F6BA2}"/>
              </a:ext>
            </a:extLst>
          </p:cNvPr>
          <p:cNvSpPr txBox="1"/>
          <p:nvPr/>
        </p:nvSpPr>
        <p:spPr>
          <a:xfrm>
            <a:off x="10038035" y="3826166"/>
            <a:ext cx="1687401" cy="276999"/>
          </a:xfrm>
          <a:prstGeom prst="rect">
            <a:avLst/>
          </a:prstGeom>
          <a:noFill/>
        </p:spPr>
        <p:txBody>
          <a:bodyPr wrap="square" rtlCol="0">
            <a:spAutoFit/>
          </a:bodyPr>
          <a:lstStyle/>
          <a:p>
            <a:r>
              <a:rPr lang="en-SG" sz="1200" i="1">
                <a:solidFill>
                  <a:schemeClr val="bg1">
                    <a:lumMod val="50000"/>
                  </a:schemeClr>
                </a:solidFill>
              </a:rPr>
              <a:t>Bottom layer</a:t>
            </a:r>
          </a:p>
        </p:txBody>
      </p:sp>
      <p:pic>
        <p:nvPicPr>
          <p:cNvPr id="14" name="Content Placeholder 4">
            <a:extLst>
              <a:ext uri="{FF2B5EF4-FFF2-40B4-BE49-F238E27FC236}">
                <a16:creationId xmlns:a16="http://schemas.microsoft.com/office/drawing/2014/main" id="{40109DB7-D09D-919C-6279-FD255A70B007}"/>
              </a:ext>
            </a:extLst>
          </p:cNvPr>
          <p:cNvPicPr>
            <a:picLocks noChangeAspect="1"/>
          </p:cNvPicPr>
          <p:nvPr/>
        </p:nvPicPr>
        <p:blipFill>
          <a:blip r:embed="rId3"/>
          <a:stretch>
            <a:fillRect/>
          </a:stretch>
        </p:blipFill>
        <p:spPr>
          <a:xfrm>
            <a:off x="760899" y="2743039"/>
            <a:ext cx="4228405" cy="2720251"/>
          </a:xfrm>
          <a:prstGeom prst="rect">
            <a:avLst/>
          </a:prstGeom>
        </p:spPr>
      </p:pic>
      <p:pic>
        <p:nvPicPr>
          <p:cNvPr id="15" name="Picture 14">
            <a:extLst>
              <a:ext uri="{FF2B5EF4-FFF2-40B4-BE49-F238E27FC236}">
                <a16:creationId xmlns:a16="http://schemas.microsoft.com/office/drawing/2014/main" id="{D010E411-816D-F5F0-0E55-00977CED95F5}"/>
              </a:ext>
            </a:extLst>
          </p:cNvPr>
          <p:cNvPicPr>
            <a:picLocks noChangeAspect="1"/>
          </p:cNvPicPr>
          <p:nvPr/>
        </p:nvPicPr>
        <p:blipFill>
          <a:blip r:embed="rId4"/>
          <a:stretch>
            <a:fillRect/>
          </a:stretch>
        </p:blipFill>
        <p:spPr>
          <a:xfrm>
            <a:off x="5424458" y="2743039"/>
            <a:ext cx="3917412" cy="2720251"/>
          </a:xfrm>
          <a:prstGeom prst="rect">
            <a:avLst/>
          </a:prstGeom>
        </p:spPr>
      </p:pic>
      <p:sp>
        <p:nvSpPr>
          <p:cNvPr id="16" name="TextBox 15">
            <a:extLst>
              <a:ext uri="{FF2B5EF4-FFF2-40B4-BE49-F238E27FC236}">
                <a16:creationId xmlns:a16="http://schemas.microsoft.com/office/drawing/2014/main" id="{E53D354A-346A-E35C-2A0F-556A9E9CAB39}"/>
              </a:ext>
            </a:extLst>
          </p:cNvPr>
          <p:cNvSpPr txBox="1"/>
          <p:nvPr/>
        </p:nvSpPr>
        <p:spPr>
          <a:xfrm>
            <a:off x="681471" y="5463290"/>
            <a:ext cx="2796363" cy="276999"/>
          </a:xfrm>
          <a:prstGeom prst="rect">
            <a:avLst/>
          </a:prstGeom>
          <a:noFill/>
        </p:spPr>
        <p:txBody>
          <a:bodyPr wrap="square" rtlCol="0">
            <a:spAutoFit/>
          </a:bodyPr>
          <a:lstStyle>
            <a:defPPr>
              <a:defRPr lang="en-US"/>
            </a:defPPr>
            <a:lvl1pPr>
              <a:defRPr sz="1200" i="1">
                <a:solidFill>
                  <a:schemeClr val="tx1">
                    <a:lumMod val="50000"/>
                    <a:lumOff val="50000"/>
                  </a:schemeClr>
                </a:solidFill>
              </a:defRPr>
            </a:lvl1pPr>
          </a:lstStyle>
          <a:p>
            <a:r>
              <a:rPr lang="en-SG"/>
              <a:t>(Apple data wrangling snippets)</a:t>
            </a:r>
          </a:p>
        </p:txBody>
      </p:sp>
      <p:sp>
        <p:nvSpPr>
          <p:cNvPr id="17" name="TextBox 16">
            <a:extLst>
              <a:ext uri="{FF2B5EF4-FFF2-40B4-BE49-F238E27FC236}">
                <a16:creationId xmlns:a16="http://schemas.microsoft.com/office/drawing/2014/main" id="{08F7F663-3F68-7CDF-E755-3DAB0C915898}"/>
              </a:ext>
            </a:extLst>
          </p:cNvPr>
          <p:cNvSpPr txBox="1"/>
          <p:nvPr/>
        </p:nvSpPr>
        <p:spPr>
          <a:xfrm>
            <a:off x="5336504" y="5464146"/>
            <a:ext cx="2796363" cy="276999"/>
          </a:xfrm>
          <a:prstGeom prst="rect">
            <a:avLst/>
          </a:prstGeom>
          <a:noFill/>
        </p:spPr>
        <p:txBody>
          <a:bodyPr wrap="square" rtlCol="0">
            <a:spAutoFit/>
          </a:bodyPr>
          <a:lstStyle>
            <a:defPPr>
              <a:defRPr lang="en-US"/>
            </a:defPPr>
            <a:lvl1pPr>
              <a:defRPr sz="1200" i="1">
                <a:solidFill>
                  <a:schemeClr val="tx1">
                    <a:lumMod val="50000"/>
                    <a:lumOff val="50000"/>
                  </a:schemeClr>
                </a:solidFill>
              </a:defRPr>
            </a:lvl1pPr>
          </a:lstStyle>
          <a:p>
            <a:r>
              <a:rPr lang="en-SG"/>
              <a:t>(Google data wrangling snippets)</a:t>
            </a:r>
          </a:p>
        </p:txBody>
      </p:sp>
      <p:sp>
        <p:nvSpPr>
          <p:cNvPr id="19" name="Rectangle: Rounded Corners 18">
            <a:extLst>
              <a:ext uri="{FF2B5EF4-FFF2-40B4-BE49-F238E27FC236}">
                <a16:creationId xmlns:a16="http://schemas.microsoft.com/office/drawing/2014/main" id="{DFA4D4EB-363B-59B8-3063-FF089DF8207A}"/>
              </a:ext>
            </a:extLst>
          </p:cNvPr>
          <p:cNvSpPr/>
          <p:nvPr/>
        </p:nvSpPr>
        <p:spPr>
          <a:xfrm>
            <a:off x="10038035" y="4103165"/>
            <a:ext cx="5580668" cy="959029"/>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a:solidFill>
                  <a:schemeClr val="bg1">
                    <a:lumMod val="95000"/>
                  </a:schemeClr>
                </a:solidFill>
              </a:rPr>
              <a:t>dataIngestionApple.py, dataIngestionGoogle.py,</a:t>
            </a:r>
          </a:p>
          <a:p>
            <a:pPr algn="r"/>
            <a:r>
              <a:rPr lang="en-SG" sz="1100">
                <a:solidFill>
                  <a:schemeClr val="bg1">
                    <a:lumMod val="95000"/>
                  </a:schemeClr>
                </a:solidFill>
              </a:rPr>
              <a:t>dataWrangling.py, models.py</a:t>
            </a:r>
          </a:p>
        </p:txBody>
      </p:sp>
      <p:sp>
        <p:nvSpPr>
          <p:cNvPr id="5" name="Slide Number Placeholder 4">
            <a:extLst>
              <a:ext uri="{FF2B5EF4-FFF2-40B4-BE49-F238E27FC236}">
                <a16:creationId xmlns:a16="http://schemas.microsoft.com/office/drawing/2014/main" id="{9A4A4E45-9A12-94C0-5F46-FEBC6F34CDCF}"/>
              </a:ext>
            </a:extLst>
          </p:cNvPr>
          <p:cNvSpPr>
            <a:spLocks noGrp="1"/>
          </p:cNvSpPr>
          <p:nvPr>
            <p:ph type="sldNum" sz="quarter" idx="12"/>
          </p:nvPr>
        </p:nvSpPr>
        <p:spPr/>
        <p:txBody>
          <a:bodyPr/>
          <a:lstStyle/>
          <a:p>
            <a:fld id="{12BE2F63-B7EF-4841-ABD0-0804B0ABBEFB}" type="slidenum">
              <a:rPr lang="en-SG" smtClean="0"/>
              <a:t>27</a:t>
            </a:fld>
            <a:endParaRPr lang="en-SG"/>
          </a:p>
        </p:txBody>
      </p:sp>
    </p:spTree>
    <p:extLst>
      <p:ext uri="{BB962C8B-B14F-4D97-AF65-F5344CB8AC3E}">
        <p14:creationId xmlns:p14="http://schemas.microsoft.com/office/powerpoint/2010/main" val="169691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AB2B-A303-F48E-F402-69C87883CCC3}"/>
              </a:ext>
            </a:extLst>
          </p:cNvPr>
          <p:cNvSpPr>
            <a:spLocks noGrp="1"/>
          </p:cNvSpPr>
          <p:nvPr>
            <p:ph type="title"/>
          </p:nvPr>
        </p:nvSpPr>
        <p:spPr>
          <a:xfrm>
            <a:off x="326573" y="202818"/>
            <a:ext cx="5257800" cy="535531"/>
          </a:xfrm>
          <a:noFill/>
        </p:spPr>
        <p:txBody>
          <a:bodyPr vert="horz" wrap="square" lIns="91440" tIns="45720" rIns="91440" bIns="45720" rtlCol="0" anchor="ctr">
            <a:spAutoFit/>
          </a:bodyPr>
          <a:lstStyle/>
          <a:p>
            <a:r>
              <a:rPr lang="en-SG" sz="3200" b="1">
                <a:solidFill>
                  <a:schemeClr val="tx1">
                    <a:lumMod val="75000"/>
                    <a:lumOff val="25000"/>
                  </a:schemeClr>
                </a:solidFill>
                <a:latin typeface="+mn-lt"/>
                <a:ea typeface="+mn-ea"/>
                <a:cs typeface="+mn-cs"/>
              </a:rPr>
              <a:t>ML modelling</a:t>
            </a:r>
          </a:p>
        </p:txBody>
      </p:sp>
      <p:sp>
        <p:nvSpPr>
          <p:cNvPr id="3" name="Content Placeholder 2">
            <a:extLst>
              <a:ext uri="{FF2B5EF4-FFF2-40B4-BE49-F238E27FC236}">
                <a16:creationId xmlns:a16="http://schemas.microsoft.com/office/drawing/2014/main" id="{6D07C64F-ACB6-382D-05E5-D6FB73F57F0E}"/>
              </a:ext>
            </a:extLst>
          </p:cNvPr>
          <p:cNvSpPr>
            <a:spLocks noGrp="1"/>
          </p:cNvSpPr>
          <p:nvPr>
            <p:ph idx="1"/>
          </p:nvPr>
        </p:nvSpPr>
        <p:spPr>
          <a:xfrm>
            <a:off x="406400" y="998862"/>
            <a:ext cx="9521371" cy="5340443"/>
          </a:xfrm>
        </p:spPr>
        <p:txBody>
          <a:bodyPr vert="horz" lIns="91440" tIns="45720" rIns="91440" bIns="45720" rtlCol="0" anchor="t">
            <a:normAutofit/>
          </a:bodyPr>
          <a:lstStyle/>
          <a:p>
            <a:pPr>
              <a:spcBef>
                <a:spcPts val="300"/>
              </a:spcBef>
              <a:spcAft>
                <a:spcPts val="300"/>
              </a:spcAft>
            </a:pPr>
            <a:r>
              <a:rPr lang="en-SG" sz="2000">
                <a:solidFill>
                  <a:schemeClr val="tx1">
                    <a:lumMod val="75000"/>
                    <a:lumOff val="25000"/>
                  </a:schemeClr>
                </a:solidFill>
              </a:rPr>
              <a:t>Training</a:t>
            </a:r>
          </a:p>
          <a:p>
            <a:pPr lvl="1">
              <a:spcBef>
                <a:spcPts val="300"/>
              </a:spcBef>
              <a:spcAft>
                <a:spcPts val="300"/>
              </a:spcAft>
            </a:pPr>
            <a:r>
              <a:rPr lang="en-SG" sz="1800">
                <a:solidFill>
                  <a:schemeClr val="tx1">
                    <a:lumMod val="75000"/>
                    <a:lumOff val="25000"/>
                  </a:schemeClr>
                </a:solidFill>
              </a:rPr>
              <a:t>Models were initially trained using development datasets on Google </a:t>
            </a:r>
            <a:r>
              <a:rPr lang="en-SG" sz="1800" err="1">
                <a:solidFill>
                  <a:schemeClr val="tx1">
                    <a:lumMod val="75000"/>
                    <a:lumOff val="25000"/>
                  </a:schemeClr>
                </a:solidFill>
              </a:rPr>
              <a:t>Colabatory</a:t>
            </a:r>
            <a:endParaRPr lang="en-SG" sz="1800">
              <a:solidFill>
                <a:schemeClr val="tx1">
                  <a:lumMod val="75000"/>
                  <a:lumOff val="25000"/>
                </a:schemeClr>
              </a:solidFill>
            </a:endParaRPr>
          </a:p>
          <a:p>
            <a:pPr lvl="1">
              <a:spcBef>
                <a:spcPts val="300"/>
              </a:spcBef>
              <a:spcAft>
                <a:spcPts val="300"/>
              </a:spcAft>
            </a:pPr>
            <a:endParaRPr lang="en-SG" sz="1800">
              <a:solidFill>
                <a:schemeClr val="tx1">
                  <a:lumMod val="75000"/>
                  <a:lumOff val="25000"/>
                </a:schemeClr>
              </a:solidFill>
              <a:cs typeface="Calibri"/>
            </a:endParaRPr>
          </a:p>
          <a:p>
            <a:pPr>
              <a:spcBef>
                <a:spcPts val="300"/>
              </a:spcBef>
              <a:spcAft>
                <a:spcPts val="300"/>
              </a:spcAft>
            </a:pPr>
            <a:r>
              <a:rPr lang="en-SG" sz="2000">
                <a:solidFill>
                  <a:schemeClr val="tx1">
                    <a:lumMod val="75000"/>
                    <a:lumOff val="25000"/>
                  </a:schemeClr>
                </a:solidFill>
              </a:rPr>
              <a:t>Deployment</a:t>
            </a:r>
            <a:endParaRPr lang="en-SG" sz="2000">
              <a:solidFill>
                <a:schemeClr val="tx1">
                  <a:lumMod val="75000"/>
                  <a:lumOff val="25000"/>
                </a:schemeClr>
              </a:solidFill>
              <a:cs typeface="Calibri"/>
            </a:endParaRPr>
          </a:p>
          <a:p>
            <a:pPr lvl="1">
              <a:spcBef>
                <a:spcPts val="300"/>
              </a:spcBef>
              <a:spcAft>
                <a:spcPts val="300"/>
              </a:spcAft>
            </a:pPr>
            <a:r>
              <a:rPr lang="en-SG" sz="1800">
                <a:solidFill>
                  <a:schemeClr val="tx1">
                    <a:lumMod val="75000"/>
                    <a:lumOff val="25000"/>
                  </a:schemeClr>
                </a:solidFill>
              </a:rPr>
              <a:t>Models subsequently deployed to Production</a:t>
            </a:r>
            <a:endParaRPr lang="en-SG" sz="1800">
              <a:solidFill>
                <a:schemeClr val="tx1">
                  <a:lumMod val="75000"/>
                  <a:lumOff val="25000"/>
                </a:schemeClr>
              </a:solidFill>
              <a:cs typeface="Calibri"/>
            </a:endParaRPr>
          </a:p>
          <a:p>
            <a:pPr lvl="1">
              <a:spcBef>
                <a:spcPts val="300"/>
              </a:spcBef>
              <a:spcAft>
                <a:spcPts val="300"/>
              </a:spcAft>
            </a:pPr>
            <a:r>
              <a:rPr lang="en-SG" sz="1800">
                <a:solidFill>
                  <a:schemeClr val="tx1">
                    <a:lumMod val="75000"/>
                    <a:lumOff val="25000"/>
                  </a:schemeClr>
                </a:solidFill>
              </a:rPr>
              <a:t>New data (model features) are introduced when developers enters their new application information here:</a:t>
            </a:r>
            <a:endParaRPr lang="en-SG" sz="1800">
              <a:solidFill>
                <a:schemeClr val="tx1">
                  <a:lumMod val="75000"/>
                  <a:lumOff val="25000"/>
                </a:schemeClr>
              </a:solidFill>
              <a:cs typeface="Calibri"/>
            </a:endParaRPr>
          </a:p>
          <a:p>
            <a:pPr lvl="2">
              <a:spcBef>
                <a:spcPts val="300"/>
              </a:spcBef>
              <a:spcAft>
                <a:spcPts val="300"/>
              </a:spcAft>
            </a:pPr>
            <a:r>
              <a:rPr lang="en-SG" sz="1400">
                <a:solidFill>
                  <a:schemeClr val="tx1">
                    <a:lumMod val="75000"/>
                    <a:lumOff val="25000"/>
                  </a:schemeClr>
                </a:solidFill>
                <a:hlinkClick r:id="rId3">
                  <a:extLst>
                    <a:ext uri="{A12FA001-AC4F-418D-AE19-62706E023703}">
                      <ahyp:hlinkClr xmlns:ahyp="http://schemas.microsoft.com/office/drawing/2018/hyperlinkcolor" val="tx"/>
                    </a:ext>
                  </a:extLst>
                </a:hlinkClick>
              </a:rPr>
              <a:t>https://docs.google.com/forms/d/e/1FAIpQLSdcbV56ISkxl8vF-XLXpqkmeDCAAbBygcL5pYUKNY7Vd-0jcg/viewform</a:t>
            </a:r>
            <a:endParaRPr lang="en-SG" sz="1400">
              <a:solidFill>
                <a:schemeClr val="tx1">
                  <a:lumMod val="75000"/>
                  <a:lumOff val="25000"/>
                </a:schemeClr>
              </a:solidFill>
            </a:endParaRPr>
          </a:p>
          <a:p>
            <a:pPr lvl="1">
              <a:spcBef>
                <a:spcPts val="300"/>
              </a:spcBef>
              <a:spcAft>
                <a:spcPts val="300"/>
              </a:spcAft>
            </a:pPr>
            <a:r>
              <a:rPr lang="en-SG" sz="1800">
                <a:solidFill>
                  <a:schemeClr val="tx1">
                    <a:lumMod val="75000"/>
                    <a:lumOff val="25000"/>
                  </a:schemeClr>
                </a:solidFill>
              </a:rPr>
              <a:t>Pipeline:</a:t>
            </a:r>
          </a:p>
          <a:p>
            <a:pPr lvl="1">
              <a:spcBef>
                <a:spcPts val="300"/>
              </a:spcBef>
              <a:spcAft>
                <a:spcPts val="300"/>
              </a:spcAft>
            </a:pPr>
            <a:endParaRPr lang="en-SG" sz="1800">
              <a:solidFill>
                <a:schemeClr val="tx1">
                  <a:lumMod val="75000"/>
                  <a:lumOff val="25000"/>
                </a:schemeClr>
              </a:solidFill>
            </a:endParaRPr>
          </a:p>
          <a:p>
            <a:pPr lvl="1">
              <a:spcBef>
                <a:spcPts val="300"/>
              </a:spcBef>
              <a:spcAft>
                <a:spcPts val="300"/>
              </a:spcAft>
            </a:pPr>
            <a:endParaRPr lang="en-SG" sz="1800">
              <a:solidFill>
                <a:schemeClr val="tx1">
                  <a:lumMod val="75000"/>
                  <a:lumOff val="25000"/>
                </a:schemeClr>
              </a:solidFill>
              <a:cs typeface="Calibri"/>
            </a:endParaRPr>
          </a:p>
          <a:p>
            <a:pPr lvl="1">
              <a:spcBef>
                <a:spcPts val="300"/>
              </a:spcBef>
              <a:spcAft>
                <a:spcPts val="300"/>
              </a:spcAft>
            </a:pPr>
            <a:endParaRPr lang="en-SG" sz="1800">
              <a:solidFill>
                <a:schemeClr val="tx1">
                  <a:lumMod val="75000"/>
                  <a:lumOff val="25000"/>
                </a:schemeClr>
              </a:solidFill>
              <a:cs typeface="Calibri"/>
            </a:endParaRPr>
          </a:p>
          <a:p>
            <a:pPr lvl="1">
              <a:spcBef>
                <a:spcPts val="300"/>
              </a:spcBef>
              <a:spcAft>
                <a:spcPts val="300"/>
              </a:spcAft>
            </a:pPr>
            <a:endParaRPr lang="en-SG" sz="1800">
              <a:solidFill>
                <a:schemeClr val="tx1">
                  <a:lumMod val="75000"/>
                  <a:lumOff val="25000"/>
                </a:schemeClr>
              </a:solidFill>
              <a:cs typeface="Calibri"/>
            </a:endParaRPr>
          </a:p>
          <a:p>
            <a:pPr lvl="1">
              <a:spcBef>
                <a:spcPts val="300"/>
              </a:spcBef>
              <a:spcAft>
                <a:spcPts val="300"/>
              </a:spcAft>
            </a:pPr>
            <a:endParaRPr lang="en-SG" sz="1800">
              <a:solidFill>
                <a:schemeClr val="tx1">
                  <a:lumMod val="75000"/>
                  <a:lumOff val="25000"/>
                </a:schemeClr>
              </a:solidFill>
              <a:cs typeface="Calibri"/>
            </a:endParaRPr>
          </a:p>
          <a:p>
            <a:pPr lvl="1">
              <a:spcBef>
                <a:spcPts val="300"/>
              </a:spcBef>
              <a:spcAft>
                <a:spcPts val="300"/>
              </a:spcAft>
            </a:pPr>
            <a:r>
              <a:rPr lang="en-SG" sz="1800">
                <a:solidFill>
                  <a:schemeClr val="tx1">
                    <a:lumMod val="75000"/>
                    <a:lumOff val="25000"/>
                  </a:schemeClr>
                </a:solidFill>
              </a:rPr>
              <a:t>Model outputs pushed to Google Big Query</a:t>
            </a:r>
            <a:endParaRPr lang="en-SG" sz="2800">
              <a:solidFill>
                <a:schemeClr val="tx1">
                  <a:lumMod val="75000"/>
                  <a:lumOff val="25000"/>
                </a:schemeClr>
              </a:solidFill>
            </a:endParaRPr>
          </a:p>
          <a:p>
            <a:pPr lvl="1">
              <a:spcBef>
                <a:spcPts val="300"/>
              </a:spcBef>
              <a:spcAft>
                <a:spcPts val="300"/>
              </a:spcAft>
            </a:pPr>
            <a:endParaRPr lang="en-SG" sz="3200">
              <a:solidFill>
                <a:schemeClr val="tx1">
                  <a:lumMod val="75000"/>
                  <a:lumOff val="25000"/>
                </a:schemeClr>
              </a:solidFill>
            </a:endParaRPr>
          </a:p>
          <a:p>
            <a:pPr lvl="2">
              <a:spcBef>
                <a:spcPts val="300"/>
              </a:spcBef>
              <a:spcAft>
                <a:spcPts val="300"/>
              </a:spcAft>
            </a:pPr>
            <a:endParaRPr lang="en-SG" sz="2800">
              <a:solidFill>
                <a:schemeClr val="tx1">
                  <a:lumMod val="75000"/>
                  <a:lumOff val="25000"/>
                </a:schemeClr>
              </a:solidFill>
            </a:endParaRPr>
          </a:p>
        </p:txBody>
      </p:sp>
      <p:pic>
        <p:nvPicPr>
          <p:cNvPr id="8" name="Picture 7">
            <a:extLst>
              <a:ext uri="{FF2B5EF4-FFF2-40B4-BE49-F238E27FC236}">
                <a16:creationId xmlns:a16="http://schemas.microsoft.com/office/drawing/2014/main" id="{A424F860-3A4B-BF66-9F07-9F9C6FEB01B3}"/>
              </a:ext>
            </a:extLst>
          </p:cNvPr>
          <p:cNvPicPr>
            <a:picLocks noChangeAspect="1"/>
          </p:cNvPicPr>
          <p:nvPr/>
        </p:nvPicPr>
        <p:blipFill rotWithShape="1">
          <a:blip r:embed="rId4"/>
          <a:srcRect r="55013" b="28061"/>
          <a:stretch/>
        </p:blipFill>
        <p:spPr>
          <a:xfrm>
            <a:off x="2913928" y="4334260"/>
            <a:ext cx="2260275" cy="843969"/>
          </a:xfrm>
          <a:prstGeom prst="rect">
            <a:avLst/>
          </a:prstGeom>
          <a:ln w="3175">
            <a:solidFill>
              <a:schemeClr val="bg1">
                <a:lumMod val="75000"/>
              </a:schemeClr>
            </a:solidFill>
          </a:ln>
        </p:spPr>
      </p:pic>
      <p:pic>
        <p:nvPicPr>
          <p:cNvPr id="9" name="Picture 8">
            <a:extLst>
              <a:ext uri="{FF2B5EF4-FFF2-40B4-BE49-F238E27FC236}">
                <a16:creationId xmlns:a16="http://schemas.microsoft.com/office/drawing/2014/main" id="{8E62F3B6-FAD6-2D1A-8AA6-B0309F6877A9}"/>
              </a:ext>
            </a:extLst>
          </p:cNvPr>
          <p:cNvPicPr>
            <a:picLocks noChangeAspect="1"/>
          </p:cNvPicPr>
          <p:nvPr/>
        </p:nvPicPr>
        <p:blipFill rotWithShape="1">
          <a:blip r:embed="rId5"/>
          <a:srcRect t="-13126" b="-1"/>
          <a:stretch/>
        </p:blipFill>
        <p:spPr>
          <a:xfrm>
            <a:off x="7921574" y="4301635"/>
            <a:ext cx="2615439" cy="340338"/>
          </a:xfrm>
          <a:prstGeom prst="rect">
            <a:avLst/>
          </a:prstGeom>
        </p:spPr>
      </p:pic>
      <p:sp>
        <p:nvSpPr>
          <p:cNvPr id="10" name="TextBox 9">
            <a:extLst>
              <a:ext uri="{FF2B5EF4-FFF2-40B4-BE49-F238E27FC236}">
                <a16:creationId xmlns:a16="http://schemas.microsoft.com/office/drawing/2014/main" id="{FA863066-0122-A377-BDA4-1FD6B547E161}"/>
              </a:ext>
            </a:extLst>
          </p:cNvPr>
          <p:cNvSpPr txBox="1"/>
          <p:nvPr/>
        </p:nvSpPr>
        <p:spPr>
          <a:xfrm>
            <a:off x="1188740" y="4043686"/>
            <a:ext cx="1362841" cy="276999"/>
          </a:xfrm>
          <a:prstGeom prst="rect">
            <a:avLst/>
          </a:prstGeom>
          <a:noFill/>
        </p:spPr>
        <p:txBody>
          <a:bodyPr wrap="square">
            <a:spAutoFit/>
          </a:bodyPr>
          <a:lstStyle/>
          <a:p>
            <a:r>
              <a:rPr lang="en-SG" sz="1200" b="1">
                <a:solidFill>
                  <a:schemeClr val="tx1">
                    <a:lumMod val="75000"/>
                    <a:lumOff val="25000"/>
                  </a:schemeClr>
                </a:solidFill>
              </a:rPr>
              <a:t>1. Google Forms</a:t>
            </a:r>
          </a:p>
        </p:txBody>
      </p:sp>
      <p:sp>
        <p:nvSpPr>
          <p:cNvPr id="11" name="TextBox 10">
            <a:extLst>
              <a:ext uri="{FF2B5EF4-FFF2-40B4-BE49-F238E27FC236}">
                <a16:creationId xmlns:a16="http://schemas.microsoft.com/office/drawing/2014/main" id="{8EC869A3-6290-19F9-8005-F272E8197021}"/>
              </a:ext>
            </a:extLst>
          </p:cNvPr>
          <p:cNvSpPr txBox="1"/>
          <p:nvPr/>
        </p:nvSpPr>
        <p:spPr>
          <a:xfrm>
            <a:off x="2829115" y="4057261"/>
            <a:ext cx="3112434" cy="276999"/>
          </a:xfrm>
          <a:prstGeom prst="rect">
            <a:avLst/>
          </a:prstGeom>
          <a:noFill/>
        </p:spPr>
        <p:txBody>
          <a:bodyPr wrap="square">
            <a:spAutoFit/>
          </a:bodyPr>
          <a:lstStyle/>
          <a:p>
            <a:r>
              <a:rPr lang="en-SG" sz="1200" b="1">
                <a:solidFill>
                  <a:schemeClr val="tx1">
                    <a:lumMod val="75000"/>
                    <a:lumOff val="25000"/>
                  </a:schemeClr>
                </a:solidFill>
              </a:rPr>
              <a:t>2. Google Docs</a:t>
            </a:r>
          </a:p>
        </p:txBody>
      </p:sp>
      <p:sp>
        <p:nvSpPr>
          <p:cNvPr id="12" name="TextBox 11">
            <a:extLst>
              <a:ext uri="{FF2B5EF4-FFF2-40B4-BE49-F238E27FC236}">
                <a16:creationId xmlns:a16="http://schemas.microsoft.com/office/drawing/2014/main" id="{6F222980-9F93-480D-EE45-F6B8D806005D}"/>
              </a:ext>
            </a:extLst>
          </p:cNvPr>
          <p:cNvSpPr txBox="1"/>
          <p:nvPr/>
        </p:nvSpPr>
        <p:spPr>
          <a:xfrm>
            <a:off x="7834204" y="4053597"/>
            <a:ext cx="3112434" cy="276999"/>
          </a:xfrm>
          <a:prstGeom prst="rect">
            <a:avLst/>
          </a:prstGeom>
          <a:noFill/>
        </p:spPr>
        <p:txBody>
          <a:bodyPr wrap="square">
            <a:spAutoFit/>
          </a:bodyPr>
          <a:lstStyle/>
          <a:p>
            <a:r>
              <a:rPr lang="en-SG" sz="1200" b="1">
                <a:solidFill>
                  <a:schemeClr val="tx1">
                    <a:lumMod val="75000"/>
                    <a:lumOff val="25000"/>
                  </a:schemeClr>
                </a:solidFill>
              </a:rPr>
              <a:t>4. </a:t>
            </a:r>
            <a:r>
              <a:rPr lang="en-SG" sz="1200" b="1">
                <a:solidFill>
                  <a:schemeClr val="tx1">
                    <a:lumMod val="75000"/>
                    <a:lumOff val="25000"/>
                  </a:schemeClr>
                </a:solidFill>
                <a:sym typeface="Wingdings" panose="05000000000000000000" pitchFamily="2" charset="2"/>
              </a:rPr>
              <a:t>Model function codes </a:t>
            </a:r>
            <a:r>
              <a:rPr lang="en-SG" sz="1200" b="1">
                <a:solidFill>
                  <a:schemeClr val="tx1">
                    <a:lumMod val="75000"/>
                    <a:lumOff val="25000"/>
                  </a:schemeClr>
                </a:solidFill>
              </a:rPr>
              <a:t>in model.py</a:t>
            </a:r>
          </a:p>
        </p:txBody>
      </p:sp>
      <p:pic>
        <p:nvPicPr>
          <p:cNvPr id="13" name="Picture 12">
            <a:extLst>
              <a:ext uri="{FF2B5EF4-FFF2-40B4-BE49-F238E27FC236}">
                <a16:creationId xmlns:a16="http://schemas.microsoft.com/office/drawing/2014/main" id="{AA513DA2-BA49-8914-FD3A-92C7CED51311}"/>
              </a:ext>
            </a:extLst>
          </p:cNvPr>
          <p:cNvPicPr>
            <a:picLocks noChangeAspect="1"/>
          </p:cNvPicPr>
          <p:nvPr/>
        </p:nvPicPr>
        <p:blipFill>
          <a:blip r:embed="rId6"/>
          <a:stretch>
            <a:fillRect/>
          </a:stretch>
        </p:blipFill>
        <p:spPr>
          <a:xfrm>
            <a:off x="5278475" y="4344172"/>
            <a:ext cx="2539401" cy="774733"/>
          </a:xfrm>
          <a:prstGeom prst="rect">
            <a:avLst/>
          </a:prstGeom>
        </p:spPr>
      </p:pic>
      <p:sp>
        <p:nvSpPr>
          <p:cNvPr id="14" name="TextBox 13">
            <a:extLst>
              <a:ext uri="{FF2B5EF4-FFF2-40B4-BE49-F238E27FC236}">
                <a16:creationId xmlns:a16="http://schemas.microsoft.com/office/drawing/2014/main" id="{16E3DE1E-9678-1E42-EDA9-9598A570C669}"/>
              </a:ext>
            </a:extLst>
          </p:cNvPr>
          <p:cNvSpPr txBox="1"/>
          <p:nvPr/>
        </p:nvSpPr>
        <p:spPr>
          <a:xfrm>
            <a:off x="5251830" y="4053597"/>
            <a:ext cx="3112434" cy="276999"/>
          </a:xfrm>
          <a:prstGeom prst="rect">
            <a:avLst/>
          </a:prstGeom>
          <a:noFill/>
        </p:spPr>
        <p:txBody>
          <a:bodyPr wrap="square">
            <a:spAutoFit/>
          </a:bodyPr>
          <a:lstStyle/>
          <a:p>
            <a:r>
              <a:rPr lang="en-SG" sz="1200" b="1">
                <a:solidFill>
                  <a:schemeClr val="tx1">
                    <a:lumMod val="75000"/>
                    <a:lumOff val="25000"/>
                  </a:schemeClr>
                </a:solidFill>
              </a:rPr>
              <a:t>3. Data frame in model.py</a:t>
            </a:r>
          </a:p>
        </p:txBody>
      </p:sp>
      <p:sp>
        <p:nvSpPr>
          <p:cNvPr id="15" name="Rectangle: Rounded Corners 14">
            <a:extLst>
              <a:ext uri="{FF2B5EF4-FFF2-40B4-BE49-F238E27FC236}">
                <a16:creationId xmlns:a16="http://schemas.microsoft.com/office/drawing/2014/main" id="{67ED94D4-9095-22FC-7901-F098D3A2F397}"/>
              </a:ext>
            </a:extLst>
          </p:cNvPr>
          <p:cNvSpPr/>
          <p:nvPr/>
        </p:nvSpPr>
        <p:spPr>
          <a:xfrm>
            <a:off x="11150969" y="1866507"/>
            <a:ext cx="5580668" cy="810705"/>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400">
                <a:solidFill>
                  <a:schemeClr val="bg1">
                    <a:lumMod val="95000"/>
                  </a:schemeClr>
                </a:solidFill>
              </a:rPr>
              <a:t>actions1-48.yaml files (workflows)</a:t>
            </a:r>
          </a:p>
        </p:txBody>
      </p:sp>
      <p:sp>
        <p:nvSpPr>
          <p:cNvPr id="16" name="Rectangle: Rounded Corners 15">
            <a:extLst>
              <a:ext uri="{FF2B5EF4-FFF2-40B4-BE49-F238E27FC236}">
                <a16:creationId xmlns:a16="http://schemas.microsoft.com/office/drawing/2014/main" id="{1C44F6AB-F907-D043-452D-F27520225A23}"/>
              </a:ext>
            </a:extLst>
          </p:cNvPr>
          <p:cNvSpPr/>
          <p:nvPr/>
        </p:nvSpPr>
        <p:spPr>
          <a:xfrm>
            <a:off x="11150969" y="3023647"/>
            <a:ext cx="5580668" cy="733083"/>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400">
                <a:solidFill>
                  <a:schemeClr val="bg1">
                    <a:lumMod val="95000"/>
                  </a:schemeClr>
                </a:solidFill>
              </a:rPr>
              <a:t>main.py</a:t>
            </a:r>
          </a:p>
        </p:txBody>
      </p:sp>
      <p:sp>
        <p:nvSpPr>
          <p:cNvPr id="19" name="TextBox 18">
            <a:extLst>
              <a:ext uri="{FF2B5EF4-FFF2-40B4-BE49-F238E27FC236}">
                <a16:creationId xmlns:a16="http://schemas.microsoft.com/office/drawing/2014/main" id="{F24F4C01-66BB-87BA-CE2F-9E11290AF2B5}"/>
              </a:ext>
            </a:extLst>
          </p:cNvPr>
          <p:cNvSpPr txBox="1"/>
          <p:nvPr/>
        </p:nvSpPr>
        <p:spPr>
          <a:xfrm>
            <a:off x="11150969" y="1581254"/>
            <a:ext cx="1687401" cy="276999"/>
          </a:xfrm>
          <a:prstGeom prst="rect">
            <a:avLst/>
          </a:prstGeom>
          <a:noFill/>
        </p:spPr>
        <p:txBody>
          <a:bodyPr wrap="square" rtlCol="0">
            <a:spAutoFit/>
          </a:bodyPr>
          <a:lstStyle/>
          <a:p>
            <a:r>
              <a:rPr lang="en-SG" sz="1200" i="1">
                <a:solidFill>
                  <a:schemeClr val="bg1">
                    <a:lumMod val="50000"/>
                  </a:schemeClr>
                </a:solidFill>
              </a:rPr>
              <a:t>Top layer</a:t>
            </a:r>
          </a:p>
        </p:txBody>
      </p:sp>
      <p:sp>
        <p:nvSpPr>
          <p:cNvPr id="20" name="TextBox 19">
            <a:extLst>
              <a:ext uri="{FF2B5EF4-FFF2-40B4-BE49-F238E27FC236}">
                <a16:creationId xmlns:a16="http://schemas.microsoft.com/office/drawing/2014/main" id="{AD071DAA-7EE5-B764-3FB0-A1162B6F9AF8}"/>
              </a:ext>
            </a:extLst>
          </p:cNvPr>
          <p:cNvSpPr txBox="1"/>
          <p:nvPr/>
        </p:nvSpPr>
        <p:spPr>
          <a:xfrm>
            <a:off x="11150969" y="2741228"/>
            <a:ext cx="1687401" cy="276999"/>
          </a:xfrm>
          <a:prstGeom prst="rect">
            <a:avLst/>
          </a:prstGeom>
          <a:noFill/>
        </p:spPr>
        <p:txBody>
          <a:bodyPr wrap="square" rtlCol="0">
            <a:spAutoFit/>
          </a:bodyPr>
          <a:lstStyle/>
          <a:p>
            <a:r>
              <a:rPr lang="en-SG" sz="1200" i="1">
                <a:solidFill>
                  <a:schemeClr val="bg1">
                    <a:lumMod val="50000"/>
                  </a:schemeClr>
                </a:solidFill>
              </a:rPr>
              <a:t>Middle layer</a:t>
            </a:r>
          </a:p>
        </p:txBody>
      </p:sp>
      <p:sp>
        <p:nvSpPr>
          <p:cNvPr id="21" name="TextBox 20">
            <a:extLst>
              <a:ext uri="{FF2B5EF4-FFF2-40B4-BE49-F238E27FC236}">
                <a16:creationId xmlns:a16="http://schemas.microsoft.com/office/drawing/2014/main" id="{87CBC524-6CAE-F31A-EA89-D4058FAB7994}"/>
              </a:ext>
            </a:extLst>
          </p:cNvPr>
          <p:cNvSpPr txBox="1"/>
          <p:nvPr/>
        </p:nvSpPr>
        <p:spPr>
          <a:xfrm>
            <a:off x="10641285" y="3826166"/>
            <a:ext cx="1687401" cy="276999"/>
          </a:xfrm>
          <a:prstGeom prst="rect">
            <a:avLst/>
          </a:prstGeom>
          <a:noFill/>
        </p:spPr>
        <p:txBody>
          <a:bodyPr wrap="square" rtlCol="0">
            <a:spAutoFit/>
          </a:bodyPr>
          <a:lstStyle/>
          <a:p>
            <a:r>
              <a:rPr lang="en-SG" sz="1200" i="1">
                <a:solidFill>
                  <a:schemeClr val="bg1">
                    <a:lumMod val="50000"/>
                  </a:schemeClr>
                </a:solidFill>
              </a:rPr>
              <a:t>Bottom layer</a:t>
            </a:r>
          </a:p>
        </p:txBody>
      </p:sp>
      <p:sp>
        <p:nvSpPr>
          <p:cNvPr id="23" name="Rectangle: Rounded Corners 22">
            <a:extLst>
              <a:ext uri="{FF2B5EF4-FFF2-40B4-BE49-F238E27FC236}">
                <a16:creationId xmlns:a16="http://schemas.microsoft.com/office/drawing/2014/main" id="{2B345B6D-979A-8E1E-0C30-594BCC89B15C}"/>
              </a:ext>
            </a:extLst>
          </p:cNvPr>
          <p:cNvSpPr/>
          <p:nvPr/>
        </p:nvSpPr>
        <p:spPr>
          <a:xfrm>
            <a:off x="10641285" y="4103165"/>
            <a:ext cx="5580668" cy="959029"/>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a:solidFill>
                  <a:schemeClr val="bg1">
                    <a:lumMod val="95000"/>
                  </a:schemeClr>
                </a:solidFill>
              </a:rPr>
              <a:t>dataIngestionApple.py, dataIngestionGoogle.py,</a:t>
            </a:r>
          </a:p>
          <a:p>
            <a:pPr algn="r"/>
            <a:r>
              <a:rPr lang="en-SG" sz="1100">
                <a:solidFill>
                  <a:schemeClr val="bg1">
                    <a:lumMod val="95000"/>
                  </a:schemeClr>
                </a:solidFill>
              </a:rPr>
              <a:t>dataWrangling.py, models.py</a:t>
            </a:r>
          </a:p>
        </p:txBody>
      </p:sp>
      <p:pic>
        <p:nvPicPr>
          <p:cNvPr id="4" name="Picture 3" descr="A screenshot of a computer&#10;&#10;Description automatically generated">
            <a:extLst>
              <a:ext uri="{FF2B5EF4-FFF2-40B4-BE49-F238E27FC236}">
                <a16:creationId xmlns:a16="http://schemas.microsoft.com/office/drawing/2014/main" id="{C7691517-C20F-0AC3-F9B3-D147C6F6F2DF}"/>
              </a:ext>
            </a:extLst>
          </p:cNvPr>
          <p:cNvPicPr>
            <a:picLocks noChangeAspect="1"/>
          </p:cNvPicPr>
          <p:nvPr/>
        </p:nvPicPr>
        <p:blipFill>
          <a:blip r:embed="rId7"/>
          <a:stretch>
            <a:fillRect/>
          </a:stretch>
        </p:blipFill>
        <p:spPr>
          <a:xfrm>
            <a:off x="1184571" y="4344578"/>
            <a:ext cx="1594989" cy="730370"/>
          </a:xfrm>
          <a:prstGeom prst="rect">
            <a:avLst/>
          </a:prstGeom>
          <a:ln w="3175">
            <a:solidFill>
              <a:schemeClr val="bg1">
                <a:lumMod val="75000"/>
              </a:schemeClr>
            </a:solidFill>
          </a:ln>
        </p:spPr>
      </p:pic>
      <p:sp>
        <p:nvSpPr>
          <p:cNvPr id="5" name="Slide Number Placeholder 4">
            <a:extLst>
              <a:ext uri="{FF2B5EF4-FFF2-40B4-BE49-F238E27FC236}">
                <a16:creationId xmlns:a16="http://schemas.microsoft.com/office/drawing/2014/main" id="{D1D0745E-6F86-1767-4D32-B3AF1D4BC5E7}"/>
              </a:ext>
            </a:extLst>
          </p:cNvPr>
          <p:cNvSpPr>
            <a:spLocks noGrp="1"/>
          </p:cNvSpPr>
          <p:nvPr>
            <p:ph type="sldNum" sz="quarter" idx="12"/>
          </p:nvPr>
        </p:nvSpPr>
        <p:spPr/>
        <p:txBody>
          <a:bodyPr/>
          <a:lstStyle/>
          <a:p>
            <a:fld id="{12BE2F63-B7EF-4841-ABD0-0804B0ABBEFB}" type="slidenum">
              <a:rPr lang="en-SG" smtClean="0"/>
              <a:t>28</a:t>
            </a:fld>
            <a:endParaRPr lang="en-SG"/>
          </a:p>
        </p:txBody>
      </p:sp>
    </p:spTree>
    <p:extLst>
      <p:ext uri="{BB962C8B-B14F-4D97-AF65-F5344CB8AC3E}">
        <p14:creationId xmlns:p14="http://schemas.microsoft.com/office/powerpoint/2010/main" val="155051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22D1B245-28DD-95EA-529B-AD4F1EADED01}"/>
              </a:ext>
            </a:extLst>
          </p:cNvPr>
          <p:cNvSpPr/>
          <p:nvPr/>
        </p:nvSpPr>
        <p:spPr>
          <a:xfrm>
            <a:off x="6862494" y="1126066"/>
            <a:ext cx="5410200" cy="4143161"/>
          </a:xfrm>
          <a:prstGeom prst="roundRect">
            <a:avLst>
              <a:gd name="adj" fmla="val 10668"/>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Rounded Corners 34">
            <a:extLst>
              <a:ext uri="{FF2B5EF4-FFF2-40B4-BE49-F238E27FC236}">
                <a16:creationId xmlns:a16="http://schemas.microsoft.com/office/drawing/2014/main" id="{06D89618-F41F-0525-75D7-BF245DC93D76}"/>
              </a:ext>
            </a:extLst>
          </p:cNvPr>
          <p:cNvSpPr/>
          <p:nvPr/>
        </p:nvSpPr>
        <p:spPr>
          <a:xfrm>
            <a:off x="4159839" y="5345843"/>
            <a:ext cx="7853763" cy="1428602"/>
          </a:xfrm>
          <a:prstGeom prst="roundRect">
            <a:avLst>
              <a:gd name="adj" fmla="val 10668"/>
            </a:avLst>
          </a:prstGeom>
          <a:solidFill>
            <a:schemeClr val="accent4">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4" name="Picture 33">
            <a:extLst>
              <a:ext uri="{FF2B5EF4-FFF2-40B4-BE49-F238E27FC236}">
                <a16:creationId xmlns:a16="http://schemas.microsoft.com/office/drawing/2014/main" id="{921EFB20-50FB-568C-81EF-50CDDBF1C70D}"/>
              </a:ext>
            </a:extLst>
          </p:cNvPr>
          <p:cNvPicPr>
            <a:picLocks noChangeAspect="1"/>
          </p:cNvPicPr>
          <p:nvPr/>
        </p:nvPicPr>
        <p:blipFill>
          <a:blip r:embed="rId3"/>
          <a:stretch>
            <a:fillRect/>
          </a:stretch>
        </p:blipFill>
        <p:spPr>
          <a:xfrm>
            <a:off x="102871" y="1608752"/>
            <a:ext cx="6120507" cy="2969471"/>
          </a:xfrm>
          <a:prstGeom prst="rect">
            <a:avLst/>
          </a:prstGeom>
        </p:spPr>
      </p:pic>
      <p:sp>
        <p:nvSpPr>
          <p:cNvPr id="2" name="Title 1">
            <a:extLst>
              <a:ext uri="{FF2B5EF4-FFF2-40B4-BE49-F238E27FC236}">
                <a16:creationId xmlns:a16="http://schemas.microsoft.com/office/drawing/2014/main" id="{F5118B2D-C652-4924-A2BD-F810E26B88D2}"/>
              </a:ext>
            </a:extLst>
          </p:cNvPr>
          <p:cNvSpPr>
            <a:spLocks noGrp="1"/>
          </p:cNvSpPr>
          <p:nvPr>
            <p:ph type="title"/>
          </p:nvPr>
        </p:nvSpPr>
        <p:spPr>
          <a:xfrm>
            <a:off x="3467100" y="452035"/>
            <a:ext cx="5669812" cy="535531"/>
          </a:xfrm>
          <a:noFill/>
        </p:spPr>
        <p:txBody>
          <a:bodyPr vert="horz" wrap="square" lIns="91440" tIns="45720" rIns="91440" bIns="45720" rtlCol="0" anchor="ctr">
            <a:spAutoFit/>
          </a:bodyPr>
          <a:lstStyle/>
          <a:p>
            <a:pPr algn="ctr"/>
            <a:r>
              <a:rPr lang="en-SG" sz="3200" b="1">
                <a:solidFill>
                  <a:schemeClr val="tx1">
                    <a:lumMod val="75000"/>
                    <a:lumOff val="25000"/>
                  </a:schemeClr>
                </a:solidFill>
                <a:latin typeface="+mn-lt"/>
                <a:ea typeface="+mn-ea"/>
                <a:cs typeface="+mn-cs"/>
              </a:rPr>
              <a:t>Overall Architecture Summary</a:t>
            </a:r>
            <a:endParaRPr lang="en-US" sz="3200" b="1">
              <a:solidFill>
                <a:schemeClr val="tx1">
                  <a:lumMod val="75000"/>
                  <a:lumOff val="25000"/>
                </a:schemeClr>
              </a:solidFill>
              <a:latin typeface="+mn-lt"/>
              <a:ea typeface="+mn-ea"/>
              <a:cs typeface="+mn-cs"/>
            </a:endParaRPr>
          </a:p>
        </p:txBody>
      </p:sp>
      <p:pic>
        <p:nvPicPr>
          <p:cNvPr id="5" name="Content Placeholder 4">
            <a:extLst>
              <a:ext uri="{FF2B5EF4-FFF2-40B4-BE49-F238E27FC236}">
                <a16:creationId xmlns:a16="http://schemas.microsoft.com/office/drawing/2014/main" id="{1D515C9A-1902-5823-6BA4-3CDFF90F2C08}"/>
              </a:ext>
            </a:extLst>
          </p:cNvPr>
          <p:cNvPicPr>
            <a:picLocks noGrp="1" noChangeAspect="1"/>
          </p:cNvPicPr>
          <p:nvPr>
            <p:ph idx="1"/>
          </p:nvPr>
        </p:nvPicPr>
        <p:blipFill rotWithShape="1">
          <a:blip r:embed="rId4"/>
          <a:srcRect t="26632"/>
          <a:stretch/>
        </p:blipFill>
        <p:spPr>
          <a:xfrm>
            <a:off x="7087018" y="1406343"/>
            <a:ext cx="2331073" cy="3192498"/>
          </a:xfr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4FEB20F8-216C-62A2-3293-994E30DE0CAE}"/>
              </a:ext>
            </a:extLst>
          </p:cNvPr>
          <p:cNvPicPr>
            <a:picLocks noChangeAspect="1"/>
          </p:cNvPicPr>
          <p:nvPr/>
        </p:nvPicPr>
        <p:blipFill>
          <a:blip r:embed="rId5"/>
          <a:stretch>
            <a:fillRect/>
          </a:stretch>
        </p:blipFill>
        <p:spPr>
          <a:xfrm>
            <a:off x="9517907" y="1859349"/>
            <a:ext cx="2302478" cy="2739492"/>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D07C73C0-0254-D189-0C91-2CC4BAF36398}"/>
              </a:ext>
            </a:extLst>
          </p:cNvPr>
          <p:cNvPicPr>
            <a:picLocks noChangeAspect="1"/>
          </p:cNvPicPr>
          <p:nvPr/>
        </p:nvPicPr>
        <p:blipFill>
          <a:blip r:embed="rId6">
            <a:alphaModFix amt="35000"/>
          </a:blip>
          <a:stretch>
            <a:fillRect/>
          </a:stretch>
        </p:blipFill>
        <p:spPr>
          <a:xfrm>
            <a:off x="1155193" y="1440409"/>
            <a:ext cx="433167" cy="414714"/>
          </a:xfrm>
          <a:prstGeom prst="rect">
            <a:avLst/>
          </a:prstGeom>
        </p:spPr>
      </p:pic>
      <p:sp>
        <p:nvSpPr>
          <p:cNvPr id="16" name="TextBox 15">
            <a:extLst>
              <a:ext uri="{FF2B5EF4-FFF2-40B4-BE49-F238E27FC236}">
                <a16:creationId xmlns:a16="http://schemas.microsoft.com/office/drawing/2014/main" id="{5C45D5F6-BE4C-BEC6-F8BD-F203B2205E85}"/>
              </a:ext>
            </a:extLst>
          </p:cNvPr>
          <p:cNvSpPr txBox="1"/>
          <p:nvPr/>
        </p:nvSpPr>
        <p:spPr>
          <a:xfrm>
            <a:off x="600917" y="1147515"/>
            <a:ext cx="1541721" cy="307777"/>
          </a:xfrm>
          <a:prstGeom prst="rect">
            <a:avLst/>
          </a:prstGeom>
          <a:noFill/>
        </p:spPr>
        <p:txBody>
          <a:bodyPr wrap="square" rtlCol="0">
            <a:spAutoFit/>
          </a:bodyPr>
          <a:lstStyle/>
          <a:p>
            <a:pPr algn="ctr"/>
            <a:r>
              <a:rPr lang="en-SG" sz="1400">
                <a:solidFill>
                  <a:schemeClr val="tx1">
                    <a:lumMod val="50000"/>
                    <a:lumOff val="50000"/>
                  </a:schemeClr>
                </a:solidFill>
              </a:rPr>
              <a:t>Weekly (Sat)</a:t>
            </a:r>
          </a:p>
        </p:txBody>
      </p:sp>
      <p:sp>
        <p:nvSpPr>
          <p:cNvPr id="17" name="Arrow: Right 16">
            <a:extLst>
              <a:ext uri="{FF2B5EF4-FFF2-40B4-BE49-F238E27FC236}">
                <a16:creationId xmlns:a16="http://schemas.microsoft.com/office/drawing/2014/main" id="{BBE91D89-6260-8902-885D-BEE1609BC421}"/>
              </a:ext>
            </a:extLst>
          </p:cNvPr>
          <p:cNvSpPr/>
          <p:nvPr/>
        </p:nvSpPr>
        <p:spPr>
          <a:xfrm>
            <a:off x="6016385" y="2980634"/>
            <a:ext cx="1020725" cy="37214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17">
            <a:extLst>
              <a:ext uri="{FF2B5EF4-FFF2-40B4-BE49-F238E27FC236}">
                <a16:creationId xmlns:a16="http://schemas.microsoft.com/office/drawing/2014/main" id="{CF560061-15EF-4E5B-87CC-1BE3B7E7F666}"/>
              </a:ext>
            </a:extLst>
          </p:cNvPr>
          <p:cNvPicPr>
            <a:picLocks noChangeAspect="1"/>
          </p:cNvPicPr>
          <p:nvPr/>
        </p:nvPicPr>
        <p:blipFill>
          <a:blip r:embed="rId7"/>
          <a:stretch>
            <a:fillRect/>
          </a:stretch>
        </p:blipFill>
        <p:spPr>
          <a:xfrm>
            <a:off x="4266981" y="5464700"/>
            <a:ext cx="7746622" cy="878749"/>
          </a:xfrm>
          <a:prstGeom prst="rect">
            <a:avLst/>
          </a:prstGeom>
        </p:spPr>
      </p:pic>
      <p:sp>
        <p:nvSpPr>
          <p:cNvPr id="19" name="Arrow: Right 18">
            <a:extLst>
              <a:ext uri="{FF2B5EF4-FFF2-40B4-BE49-F238E27FC236}">
                <a16:creationId xmlns:a16="http://schemas.microsoft.com/office/drawing/2014/main" id="{9927EA4E-D844-44C8-379F-D96B47229DCB}"/>
              </a:ext>
            </a:extLst>
          </p:cNvPr>
          <p:cNvSpPr/>
          <p:nvPr/>
        </p:nvSpPr>
        <p:spPr>
          <a:xfrm rot="5400000">
            <a:off x="8887433" y="5111385"/>
            <a:ext cx="409474" cy="44656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3FBDA28F-09C0-0470-E4B0-E0FD78789A11}"/>
              </a:ext>
            </a:extLst>
          </p:cNvPr>
          <p:cNvSpPr/>
          <p:nvPr/>
        </p:nvSpPr>
        <p:spPr>
          <a:xfrm>
            <a:off x="8272130" y="5662615"/>
            <a:ext cx="435935" cy="489097"/>
          </a:xfrm>
          <a:prstGeom prst="ellipse">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188CFA15-7B04-4678-87D8-CEFD6F167E09}"/>
              </a:ext>
            </a:extLst>
          </p:cNvPr>
          <p:cNvSpPr txBox="1"/>
          <p:nvPr/>
        </p:nvSpPr>
        <p:spPr>
          <a:xfrm>
            <a:off x="1358634" y="4512790"/>
            <a:ext cx="2209331" cy="276999"/>
          </a:xfrm>
          <a:prstGeom prst="rect">
            <a:avLst/>
          </a:prstGeom>
          <a:noFill/>
        </p:spPr>
        <p:txBody>
          <a:bodyPr wrap="square">
            <a:spAutoFit/>
          </a:bodyPr>
          <a:lstStyle/>
          <a:p>
            <a:r>
              <a:rPr lang="en-SG" sz="1200" i="1">
                <a:solidFill>
                  <a:schemeClr val="tx1">
                    <a:lumMod val="65000"/>
                    <a:lumOff val="35000"/>
                  </a:schemeClr>
                </a:solidFill>
              </a:rPr>
              <a:t>1. (Repo structure)</a:t>
            </a:r>
          </a:p>
        </p:txBody>
      </p:sp>
      <p:sp>
        <p:nvSpPr>
          <p:cNvPr id="22" name="TextBox 21">
            <a:extLst>
              <a:ext uri="{FF2B5EF4-FFF2-40B4-BE49-F238E27FC236}">
                <a16:creationId xmlns:a16="http://schemas.microsoft.com/office/drawing/2014/main" id="{6DF69E1F-BEB4-0B9B-45FC-BC490332DB3A}"/>
              </a:ext>
            </a:extLst>
          </p:cNvPr>
          <p:cNvSpPr txBox="1"/>
          <p:nvPr/>
        </p:nvSpPr>
        <p:spPr>
          <a:xfrm>
            <a:off x="7123773" y="4714433"/>
            <a:ext cx="2632895" cy="276999"/>
          </a:xfrm>
          <a:prstGeom prst="rect">
            <a:avLst/>
          </a:prstGeom>
          <a:noFill/>
        </p:spPr>
        <p:txBody>
          <a:bodyPr wrap="square" lIns="91440" tIns="45720" rIns="91440" bIns="45720" anchor="t">
            <a:spAutoFit/>
          </a:bodyPr>
          <a:lstStyle/>
          <a:p>
            <a:r>
              <a:rPr lang="en-SG" sz="1200" i="1">
                <a:solidFill>
                  <a:schemeClr val="tx1">
                    <a:lumMod val="65000"/>
                    <a:lumOff val="35000"/>
                  </a:schemeClr>
                </a:solidFill>
              </a:rPr>
              <a:t>2. (Google Big Query Data Warehouse)</a:t>
            </a:r>
          </a:p>
        </p:txBody>
      </p:sp>
      <p:sp>
        <p:nvSpPr>
          <p:cNvPr id="23" name="TextBox 22">
            <a:extLst>
              <a:ext uri="{FF2B5EF4-FFF2-40B4-BE49-F238E27FC236}">
                <a16:creationId xmlns:a16="http://schemas.microsoft.com/office/drawing/2014/main" id="{3E69104A-DC86-F4A7-8B95-12F7C8EA698F}"/>
              </a:ext>
            </a:extLst>
          </p:cNvPr>
          <p:cNvSpPr txBox="1"/>
          <p:nvPr/>
        </p:nvSpPr>
        <p:spPr>
          <a:xfrm>
            <a:off x="4266981" y="6398297"/>
            <a:ext cx="1489895" cy="276999"/>
          </a:xfrm>
          <a:prstGeom prst="rect">
            <a:avLst/>
          </a:prstGeom>
          <a:noFill/>
        </p:spPr>
        <p:txBody>
          <a:bodyPr wrap="square">
            <a:spAutoFit/>
          </a:bodyPr>
          <a:lstStyle/>
          <a:p>
            <a:r>
              <a:rPr lang="en-SG" sz="1200" i="1">
                <a:solidFill>
                  <a:schemeClr val="tx1">
                    <a:lumMod val="65000"/>
                    <a:lumOff val="35000"/>
                  </a:schemeClr>
                </a:solidFill>
              </a:rPr>
              <a:t>3. (Power BI)</a:t>
            </a:r>
          </a:p>
        </p:txBody>
      </p:sp>
      <p:sp>
        <p:nvSpPr>
          <p:cNvPr id="37" name="Rectangle: Rounded Corners 36">
            <a:extLst>
              <a:ext uri="{FF2B5EF4-FFF2-40B4-BE49-F238E27FC236}">
                <a16:creationId xmlns:a16="http://schemas.microsoft.com/office/drawing/2014/main" id="{D9864D77-8597-8F18-C692-7921AC3ED58E}"/>
              </a:ext>
            </a:extLst>
          </p:cNvPr>
          <p:cNvSpPr/>
          <p:nvPr/>
        </p:nvSpPr>
        <p:spPr>
          <a:xfrm>
            <a:off x="90643" y="1072344"/>
            <a:ext cx="6319542" cy="3842503"/>
          </a:xfrm>
          <a:prstGeom prst="roundRect">
            <a:avLst>
              <a:gd name="adj" fmla="val 10668"/>
            </a:avLst>
          </a:prstGeom>
          <a:solidFill>
            <a:schemeClr val="tx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Slide Number Placeholder 2">
            <a:extLst>
              <a:ext uri="{FF2B5EF4-FFF2-40B4-BE49-F238E27FC236}">
                <a16:creationId xmlns:a16="http://schemas.microsoft.com/office/drawing/2014/main" id="{365E170F-F79E-D34C-0C6E-BFA86AA71AFA}"/>
              </a:ext>
            </a:extLst>
          </p:cNvPr>
          <p:cNvSpPr>
            <a:spLocks noGrp="1"/>
          </p:cNvSpPr>
          <p:nvPr>
            <p:ph type="sldNum" sz="quarter" idx="12"/>
          </p:nvPr>
        </p:nvSpPr>
        <p:spPr/>
        <p:txBody>
          <a:bodyPr/>
          <a:lstStyle/>
          <a:p>
            <a:fld id="{12BE2F63-B7EF-4841-ABD0-0804B0ABBEFB}" type="slidenum">
              <a:rPr lang="en-SG" smtClean="0"/>
              <a:t>29</a:t>
            </a:fld>
            <a:endParaRPr lang="en-SG"/>
          </a:p>
        </p:txBody>
      </p:sp>
    </p:spTree>
    <p:extLst>
      <p:ext uri="{BB962C8B-B14F-4D97-AF65-F5344CB8AC3E}">
        <p14:creationId xmlns:p14="http://schemas.microsoft.com/office/powerpoint/2010/main" val="2554323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8E9AD71-AAD1-98E0-68F9-D5E5CC074F1C}"/>
              </a:ext>
            </a:extLst>
          </p:cNvPr>
          <p:cNvSpPr/>
          <p:nvPr/>
        </p:nvSpPr>
        <p:spPr>
          <a:xfrm rot="2700000">
            <a:off x="1137024" y="2945740"/>
            <a:ext cx="966520" cy="96652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D3FE9D95-BA88-BCE5-6923-91DEA2EB99FF}"/>
              </a:ext>
            </a:extLst>
          </p:cNvPr>
          <p:cNvSpPr txBox="1"/>
          <p:nvPr/>
        </p:nvSpPr>
        <p:spPr>
          <a:xfrm>
            <a:off x="2445666" y="3028889"/>
            <a:ext cx="2262992" cy="892552"/>
          </a:xfrm>
          <a:prstGeom prst="rect">
            <a:avLst/>
          </a:prstGeom>
          <a:noFill/>
        </p:spPr>
        <p:txBody>
          <a:bodyPr wrap="none" rtlCol="0">
            <a:spAutoFit/>
          </a:bodyPr>
          <a:lstStyle/>
          <a:p>
            <a:r>
              <a:rPr lang="en-US" sz="3200">
                <a:solidFill>
                  <a:schemeClr val="tx1">
                    <a:lumMod val="75000"/>
                    <a:lumOff val="25000"/>
                  </a:schemeClr>
                </a:solidFill>
              </a:rPr>
              <a:t>Introduction</a:t>
            </a:r>
          </a:p>
          <a:p>
            <a:r>
              <a:rPr lang="en-US" sz="2000" i="1">
                <a:solidFill>
                  <a:schemeClr val="bg1">
                    <a:lumMod val="50000"/>
                  </a:schemeClr>
                </a:solidFill>
              </a:rPr>
              <a:t>Project Objectives </a:t>
            </a:r>
          </a:p>
        </p:txBody>
      </p:sp>
      <p:sp>
        <p:nvSpPr>
          <p:cNvPr id="2" name="Slide Number Placeholder 1">
            <a:extLst>
              <a:ext uri="{FF2B5EF4-FFF2-40B4-BE49-F238E27FC236}">
                <a16:creationId xmlns:a16="http://schemas.microsoft.com/office/drawing/2014/main" id="{44C58023-7639-F859-B74F-20535D390572}"/>
              </a:ext>
            </a:extLst>
          </p:cNvPr>
          <p:cNvSpPr>
            <a:spLocks noGrp="1"/>
          </p:cNvSpPr>
          <p:nvPr>
            <p:ph type="sldNum" sz="quarter" idx="12"/>
          </p:nvPr>
        </p:nvSpPr>
        <p:spPr/>
        <p:txBody>
          <a:bodyPr/>
          <a:lstStyle/>
          <a:p>
            <a:fld id="{12BE2F63-B7EF-4841-ABD0-0804B0ABBEFB}" type="slidenum">
              <a:rPr lang="en-SG" smtClean="0"/>
              <a:t>3</a:t>
            </a:fld>
            <a:endParaRPr lang="en-SG"/>
          </a:p>
        </p:txBody>
      </p:sp>
    </p:spTree>
    <p:extLst>
      <p:ext uri="{BB962C8B-B14F-4D97-AF65-F5344CB8AC3E}">
        <p14:creationId xmlns:p14="http://schemas.microsoft.com/office/powerpoint/2010/main" val="8241882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19C8A6C-0E14-8FBB-D8CF-A9F5FD44AB5E}"/>
              </a:ext>
            </a:extLst>
          </p:cNvPr>
          <p:cNvSpPr/>
          <p:nvPr/>
        </p:nvSpPr>
        <p:spPr>
          <a:xfrm rot="2700000">
            <a:off x="1137024" y="2945740"/>
            <a:ext cx="966520" cy="96652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2E3A1424-DD42-FD05-7CD2-1A4B1BD7D311}"/>
              </a:ext>
            </a:extLst>
          </p:cNvPr>
          <p:cNvSpPr txBox="1"/>
          <p:nvPr/>
        </p:nvSpPr>
        <p:spPr>
          <a:xfrm>
            <a:off x="2445666" y="3028889"/>
            <a:ext cx="6087564" cy="892552"/>
          </a:xfrm>
          <a:prstGeom prst="rect">
            <a:avLst/>
          </a:prstGeom>
          <a:noFill/>
        </p:spPr>
        <p:txBody>
          <a:bodyPr wrap="none" rtlCol="0">
            <a:spAutoFit/>
          </a:bodyPr>
          <a:lstStyle/>
          <a:p>
            <a:r>
              <a:rPr lang="en-US" sz="3200">
                <a:solidFill>
                  <a:schemeClr val="tx1">
                    <a:lumMod val="75000"/>
                    <a:lumOff val="25000"/>
                  </a:schemeClr>
                </a:solidFill>
              </a:rPr>
              <a:t>Exploratory ML and RCS</a:t>
            </a:r>
          </a:p>
          <a:p>
            <a:r>
              <a:rPr lang="en-US" sz="2000" i="1">
                <a:solidFill>
                  <a:schemeClr val="tx1">
                    <a:lumMod val="50000"/>
                    <a:lumOff val="50000"/>
                  </a:schemeClr>
                </a:solidFill>
              </a:rPr>
              <a:t>Machine Learning and Recommender System Exploration</a:t>
            </a:r>
            <a:endParaRPr lang="en-US" sz="4000" i="1">
              <a:solidFill>
                <a:schemeClr val="tx1">
                  <a:lumMod val="50000"/>
                  <a:lumOff val="50000"/>
                </a:schemeClr>
              </a:solidFill>
            </a:endParaRPr>
          </a:p>
        </p:txBody>
      </p:sp>
      <p:sp>
        <p:nvSpPr>
          <p:cNvPr id="2" name="Slide Number Placeholder 1">
            <a:extLst>
              <a:ext uri="{FF2B5EF4-FFF2-40B4-BE49-F238E27FC236}">
                <a16:creationId xmlns:a16="http://schemas.microsoft.com/office/drawing/2014/main" id="{10890849-D01A-14C4-A339-BB5B1B3579D1}"/>
              </a:ext>
            </a:extLst>
          </p:cNvPr>
          <p:cNvSpPr>
            <a:spLocks noGrp="1"/>
          </p:cNvSpPr>
          <p:nvPr>
            <p:ph type="sldNum" sz="quarter" idx="12"/>
          </p:nvPr>
        </p:nvSpPr>
        <p:spPr/>
        <p:txBody>
          <a:bodyPr/>
          <a:lstStyle/>
          <a:p>
            <a:fld id="{12BE2F63-B7EF-4841-ABD0-0804B0ABBEFB}" type="slidenum">
              <a:rPr lang="en-SG" smtClean="0"/>
              <a:t>30</a:t>
            </a:fld>
            <a:endParaRPr lang="en-SG"/>
          </a:p>
        </p:txBody>
      </p:sp>
    </p:spTree>
    <p:extLst>
      <p:ext uri="{BB962C8B-B14F-4D97-AF65-F5344CB8AC3E}">
        <p14:creationId xmlns:p14="http://schemas.microsoft.com/office/powerpoint/2010/main" val="11483675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5CF0A8C-594A-C53F-C7D2-B85F42E99B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 name="Rectangle 2">
            <a:extLst>
              <a:ext uri="{FF2B5EF4-FFF2-40B4-BE49-F238E27FC236}">
                <a16:creationId xmlns:a16="http://schemas.microsoft.com/office/drawing/2014/main" id="{FED011AF-20FB-A255-0D91-39E9E56711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3">
            <a:extLst>
              <a:ext uri="{FF2B5EF4-FFF2-40B4-BE49-F238E27FC236}">
                <a16:creationId xmlns:a16="http://schemas.microsoft.com/office/drawing/2014/main" id="{767A23ED-32A6-BA52-B254-B26F0358E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21C5DB4-74BA-17FA-4CE7-8B30AC00BC07}"/>
              </a:ext>
            </a:extLst>
          </p:cNvPr>
          <p:cNvSpPr>
            <a:spLocks noGrp="1"/>
          </p:cNvSpPr>
          <p:nvPr>
            <p:ph type="title"/>
          </p:nvPr>
        </p:nvSpPr>
        <p:spPr>
          <a:xfrm>
            <a:off x="1049451" y="1656226"/>
            <a:ext cx="3195683" cy="535531"/>
          </a:xfrm>
          <a:noFill/>
        </p:spPr>
        <p:txBody>
          <a:bodyPr wrap="none" rtlCol="0">
            <a:spAutoFit/>
          </a:bodyPr>
          <a:lstStyle/>
          <a:p>
            <a:r>
              <a:rPr lang="en-US" sz="3200">
                <a:solidFill>
                  <a:schemeClr val="tx1">
                    <a:lumMod val="75000"/>
                    <a:lumOff val="25000"/>
                  </a:schemeClr>
                </a:solidFill>
                <a:latin typeface="+mn-lt"/>
                <a:ea typeface="+mn-ea"/>
                <a:cs typeface="+mn-cs"/>
              </a:rPr>
              <a:t>Project Objectives</a:t>
            </a:r>
          </a:p>
        </p:txBody>
      </p:sp>
      <p:cxnSp>
        <p:nvCxnSpPr>
          <p:cNvPr id="8" name="Straight Connector 7">
            <a:extLst>
              <a:ext uri="{FF2B5EF4-FFF2-40B4-BE49-F238E27FC236}">
                <a16:creationId xmlns:a16="http://schemas.microsoft.com/office/drawing/2014/main" id="{4B0E286B-1C10-38E3-DCC1-AAB3243EEA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Content Placeholder 3">
            <a:extLst>
              <a:ext uri="{FF2B5EF4-FFF2-40B4-BE49-F238E27FC236}">
                <a16:creationId xmlns:a16="http://schemas.microsoft.com/office/drawing/2014/main" id="{80B72A30-CD86-D5F8-AD6B-6DE1C87D26CE}"/>
              </a:ext>
            </a:extLst>
          </p:cNvPr>
          <p:cNvSpPr txBox="1">
            <a:spLocks/>
          </p:cNvSpPr>
          <p:nvPr/>
        </p:nvSpPr>
        <p:spPr>
          <a:xfrm>
            <a:off x="1049454" y="2662356"/>
            <a:ext cx="4665546" cy="3057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SzPct val="87000"/>
            </a:pPr>
            <a:r>
              <a:rPr lang="en-US" sz="1800" i="1">
                <a:solidFill>
                  <a:schemeClr val="tx1">
                    <a:lumMod val="75000"/>
                    <a:lumOff val="25000"/>
                  </a:schemeClr>
                </a:solidFill>
              </a:rPr>
              <a:t>Analyze Key Factors/Features that drive app installs</a:t>
            </a:r>
          </a:p>
          <a:p>
            <a:pPr>
              <a:lnSpc>
                <a:spcPct val="110000"/>
              </a:lnSpc>
              <a:buSzPct val="87000"/>
            </a:pPr>
            <a:r>
              <a:rPr lang="en-US" sz="1800" i="1">
                <a:solidFill>
                  <a:schemeClr val="tx1">
                    <a:lumMod val="75000"/>
                    <a:lumOff val="25000"/>
                  </a:schemeClr>
                </a:solidFill>
              </a:rPr>
              <a:t>Explore predictive models on app installs</a:t>
            </a:r>
          </a:p>
        </p:txBody>
      </p:sp>
      <p:sp>
        <p:nvSpPr>
          <p:cNvPr id="10" name="Title 1">
            <a:extLst>
              <a:ext uri="{FF2B5EF4-FFF2-40B4-BE49-F238E27FC236}">
                <a16:creationId xmlns:a16="http://schemas.microsoft.com/office/drawing/2014/main" id="{B7F25EA9-9D34-BBEB-793D-68B75F3C0798}"/>
              </a:ext>
            </a:extLst>
          </p:cNvPr>
          <p:cNvSpPr txBox="1">
            <a:spLocks/>
          </p:cNvSpPr>
          <p:nvPr/>
        </p:nvSpPr>
        <p:spPr>
          <a:xfrm>
            <a:off x="7163722" y="1631603"/>
            <a:ext cx="1793889" cy="584775"/>
          </a:xfrm>
          <a:prstGeom prst="rect">
            <a:avLst/>
          </a:prstGeom>
          <a:noFill/>
        </p:spPr>
        <p:txBody>
          <a:bodyPr wrap="none" rtlCol="0">
            <a:spAutoFit/>
          </a:bodyPr>
          <a:lstStyle>
            <a:defPPr>
              <a:defRPr lang="en-US"/>
            </a:defPPr>
            <a:lvl1pPr>
              <a:defRPr sz="3200">
                <a:solidFill>
                  <a:schemeClr val="tx1">
                    <a:lumMod val="75000"/>
                    <a:lumOff val="25000"/>
                  </a:schemeClr>
                </a:solidFill>
              </a:defRPr>
            </a:lvl1pPr>
          </a:lstStyle>
          <a:p>
            <a:r>
              <a:rPr lang="en-US"/>
              <a:t>Approach</a:t>
            </a:r>
          </a:p>
        </p:txBody>
      </p:sp>
      <p:sp>
        <p:nvSpPr>
          <p:cNvPr id="11" name="Content Placeholder 3">
            <a:extLst>
              <a:ext uri="{FF2B5EF4-FFF2-40B4-BE49-F238E27FC236}">
                <a16:creationId xmlns:a16="http://schemas.microsoft.com/office/drawing/2014/main" id="{9ECF0BF7-5F66-AC20-3D41-7FA88D4884F8}"/>
              </a:ext>
            </a:extLst>
          </p:cNvPr>
          <p:cNvSpPr txBox="1">
            <a:spLocks/>
          </p:cNvSpPr>
          <p:nvPr/>
        </p:nvSpPr>
        <p:spPr>
          <a:xfrm>
            <a:off x="7071603" y="2662356"/>
            <a:ext cx="4665546" cy="3057911"/>
          </a:xfrm>
          <a:prstGeom prst="rect">
            <a:avLst/>
          </a:prstGeom>
        </p:spPr>
        <p:txBody>
          <a:bodyPr vert="horz" lIns="91440" tIns="45720" rIns="91440" bIns="45720" rtlCol="0">
            <a:normAutofit/>
          </a:bodyPr>
          <a:lstStyle>
            <a:lvl1pPr marL="228600" indent="-228600">
              <a:lnSpc>
                <a:spcPct val="110000"/>
              </a:lnSpc>
              <a:spcBef>
                <a:spcPts val="1000"/>
              </a:spcBef>
              <a:buSzPct val="87000"/>
              <a:buFont typeface="Arial" panose="020B0604020202020204" pitchFamily="34" charset="0"/>
              <a:buChar char="•"/>
              <a:defRPr sz="1600" i="1">
                <a:solidFill>
                  <a:schemeClr val="bg1">
                    <a:lumMod val="7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a:solidFill>
                  <a:schemeClr val="tx1">
                    <a:lumMod val="75000"/>
                    <a:lumOff val="25000"/>
                  </a:schemeClr>
                </a:solidFill>
              </a:rPr>
              <a:t>Build various classification models</a:t>
            </a:r>
          </a:p>
          <a:p>
            <a:r>
              <a:rPr lang="en-US" sz="1800">
                <a:solidFill>
                  <a:schemeClr val="tx1">
                    <a:lumMod val="75000"/>
                    <a:lumOff val="25000"/>
                  </a:schemeClr>
                </a:solidFill>
              </a:rPr>
              <a:t>If the model’s prediction outcome is good, explore feature importance to derive insights</a:t>
            </a:r>
          </a:p>
        </p:txBody>
      </p:sp>
      <p:cxnSp>
        <p:nvCxnSpPr>
          <p:cNvPr id="12" name="Straight Connector 11">
            <a:extLst>
              <a:ext uri="{FF2B5EF4-FFF2-40B4-BE49-F238E27FC236}">
                <a16:creationId xmlns:a16="http://schemas.microsoft.com/office/drawing/2014/main" id="{46CC474A-7D44-5C6F-28A6-9F7044AD5031}"/>
              </a:ext>
            </a:extLst>
          </p:cNvPr>
          <p:cNvCxnSpPr>
            <a:cxnSpLocks/>
          </p:cNvCxnSpPr>
          <p:nvPr/>
        </p:nvCxnSpPr>
        <p:spPr>
          <a:xfrm>
            <a:off x="6485787" y="979075"/>
            <a:ext cx="0" cy="5074920"/>
          </a:xfrm>
          <a:prstGeom prst="line">
            <a:avLst/>
          </a:prstGeom>
          <a:ln w="19050">
            <a:prstDash val="sysDash"/>
          </a:ln>
        </p:spPr>
        <p:style>
          <a:lnRef idx="1">
            <a:schemeClr val="accent2"/>
          </a:lnRef>
          <a:fillRef idx="0">
            <a:schemeClr val="accent2"/>
          </a:fillRef>
          <a:effectRef idx="0">
            <a:schemeClr val="accent2"/>
          </a:effectRef>
          <a:fontRef idx="minor">
            <a:schemeClr val="tx1"/>
          </a:fontRef>
        </p:style>
      </p:cxnSp>
      <p:pic>
        <p:nvPicPr>
          <p:cNvPr id="15" name="Picture 2" descr="My First Foray into Spark MLlib. As a data science team that's always… | by  Dan Piltzer | Red Ventures Data Science &amp; Engineering | Medium">
            <a:extLst>
              <a:ext uri="{FF2B5EF4-FFF2-40B4-BE49-F238E27FC236}">
                <a16:creationId xmlns:a16="http://schemas.microsoft.com/office/drawing/2014/main" id="{AB9C4598-2ADA-408D-C14E-26031A5E2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611" y="1420891"/>
            <a:ext cx="1317807" cy="47067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269EE9B8-400C-10E4-DFEE-9334918DE737}"/>
              </a:ext>
            </a:extLst>
          </p:cNvPr>
          <p:cNvSpPr>
            <a:spLocks noGrp="1"/>
          </p:cNvSpPr>
          <p:nvPr>
            <p:ph type="sldNum" sz="quarter" idx="12"/>
          </p:nvPr>
        </p:nvSpPr>
        <p:spPr/>
        <p:txBody>
          <a:bodyPr/>
          <a:lstStyle/>
          <a:p>
            <a:fld id="{12BE2F63-B7EF-4841-ABD0-0804B0ABBEFB}" type="slidenum">
              <a:rPr lang="en-SG" smtClean="0"/>
              <a:t>31</a:t>
            </a:fld>
            <a:endParaRPr lang="en-SG"/>
          </a:p>
        </p:txBody>
      </p:sp>
    </p:spTree>
    <p:extLst>
      <p:ext uri="{BB962C8B-B14F-4D97-AF65-F5344CB8AC3E}">
        <p14:creationId xmlns:p14="http://schemas.microsoft.com/office/powerpoint/2010/main" val="15140384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6BD73F3-9472-9A0C-DA42-0EF270255505}"/>
              </a:ext>
            </a:extLst>
          </p:cNvPr>
          <p:cNvSpPr/>
          <p:nvPr/>
        </p:nvSpPr>
        <p:spPr>
          <a:xfrm>
            <a:off x="4073637" y="1144745"/>
            <a:ext cx="2917704" cy="5360757"/>
          </a:xfrm>
          <a:prstGeom prst="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Rectangle 13">
            <a:extLst>
              <a:ext uri="{FF2B5EF4-FFF2-40B4-BE49-F238E27FC236}">
                <a16:creationId xmlns:a16="http://schemas.microsoft.com/office/drawing/2014/main" id="{B4B85CE5-03D1-EB20-6E63-44C58A8778AE}"/>
              </a:ext>
            </a:extLst>
          </p:cNvPr>
          <p:cNvSpPr/>
          <p:nvPr/>
        </p:nvSpPr>
        <p:spPr>
          <a:xfrm>
            <a:off x="753856" y="1144745"/>
            <a:ext cx="2917704" cy="5360757"/>
          </a:xfrm>
          <a:prstGeom prst="rect">
            <a:avLst/>
          </a:prstGeom>
          <a:solidFill>
            <a:schemeClr val="bg1">
              <a:lumMod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Rectangle 1">
            <a:extLst>
              <a:ext uri="{FF2B5EF4-FFF2-40B4-BE49-F238E27FC236}">
                <a16:creationId xmlns:a16="http://schemas.microsoft.com/office/drawing/2014/main" id="{3DAD47AA-A570-C8D0-A406-F5DD16731AEB}"/>
              </a:ext>
            </a:extLst>
          </p:cNvPr>
          <p:cNvSpPr/>
          <p:nvPr/>
        </p:nvSpPr>
        <p:spPr>
          <a:xfrm>
            <a:off x="1052333" y="1625424"/>
            <a:ext cx="2503303" cy="42353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lumMod val="75000"/>
                    <a:lumOff val="25000"/>
                  </a:schemeClr>
                </a:solidFill>
              </a:rPr>
              <a:t>App Characteristics:</a:t>
            </a:r>
          </a:p>
          <a:p>
            <a:endParaRPr lang="en-US" sz="1600" b="1" dirty="0">
              <a:solidFill>
                <a:schemeClr val="tx1">
                  <a:lumMod val="75000"/>
                  <a:lumOff val="25000"/>
                </a:schemeClr>
              </a:solidFill>
            </a:endParaRPr>
          </a:p>
          <a:p>
            <a:pPr marL="342900" indent="-342900">
              <a:spcBef>
                <a:spcPts val="600"/>
              </a:spcBef>
              <a:spcAft>
                <a:spcPts val="600"/>
              </a:spcAft>
              <a:buFont typeface="+mj-lt"/>
              <a:buAutoNum type="arabicPeriod"/>
            </a:pPr>
            <a:r>
              <a:rPr lang="en-US" sz="1400" dirty="0">
                <a:solidFill>
                  <a:schemeClr val="tx1">
                    <a:lumMod val="75000"/>
                    <a:lumOff val="25000"/>
                  </a:schemeClr>
                </a:solidFill>
              </a:rPr>
              <a:t>Genre</a:t>
            </a:r>
          </a:p>
          <a:p>
            <a:pPr marL="342900" indent="-342900">
              <a:spcBef>
                <a:spcPts val="600"/>
              </a:spcBef>
              <a:spcAft>
                <a:spcPts val="600"/>
              </a:spcAft>
              <a:buFont typeface="+mj-lt"/>
              <a:buAutoNum type="arabicPeriod"/>
            </a:pPr>
            <a:r>
              <a:rPr lang="en-US" sz="1400" dirty="0">
                <a:solidFill>
                  <a:schemeClr val="tx1">
                    <a:lumMod val="75000"/>
                    <a:lumOff val="25000"/>
                  </a:schemeClr>
                </a:solidFill>
              </a:rPr>
              <a:t>Content Rating</a:t>
            </a:r>
          </a:p>
          <a:p>
            <a:pPr marL="342900" indent="-342900">
              <a:spcBef>
                <a:spcPts val="600"/>
              </a:spcBef>
              <a:spcAft>
                <a:spcPts val="600"/>
              </a:spcAft>
              <a:buFont typeface="+mj-lt"/>
              <a:buAutoNum type="arabicPeriod"/>
            </a:pPr>
            <a:r>
              <a:rPr lang="en-US" sz="1400" dirty="0">
                <a:solidFill>
                  <a:schemeClr val="tx1">
                    <a:lumMod val="75000"/>
                    <a:lumOff val="25000"/>
                  </a:schemeClr>
                </a:solidFill>
              </a:rPr>
              <a:t>Ad Supported</a:t>
            </a:r>
          </a:p>
          <a:p>
            <a:pPr marL="342900" indent="-342900">
              <a:spcBef>
                <a:spcPts val="600"/>
              </a:spcBef>
              <a:spcAft>
                <a:spcPts val="600"/>
              </a:spcAft>
              <a:buFont typeface="+mj-lt"/>
              <a:buAutoNum type="arabicPeriod"/>
            </a:pPr>
            <a:r>
              <a:rPr lang="en-US" sz="1400" dirty="0">
                <a:solidFill>
                  <a:schemeClr val="tx1">
                    <a:lumMod val="75000"/>
                    <a:lumOff val="25000"/>
                  </a:schemeClr>
                </a:solidFill>
              </a:rPr>
              <a:t>Free</a:t>
            </a:r>
          </a:p>
          <a:p>
            <a:pPr marL="342900" indent="-342900">
              <a:spcBef>
                <a:spcPts val="600"/>
              </a:spcBef>
              <a:spcAft>
                <a:spcPts val="600"/>
              </a:spcAft>
              <a:buFont typeface="+mj-lt"/>
              <a:buAutoNum type="arabicPeriod"/>
            </a:pPr>
            <a:r>
              <a:rPr lang="en-US" sz="1400" dirty="0">
                <a:solidFill>
                  <a:schemeClr val="tx1">
                    <a:lumMod val="75000"/>
                    <a:lumOff val="25000"/>
                  </a:schemeClr>
                </a:solidFill>
              </a:rPr>
              <a:t>Offers In-App Purchases</a:t>
            </a:r>
          </a:p>
          <a:p>
            <a:pPr marL="342900" indent="-342900">
              <a:spcBef>
                <a:spcPts val="600"/>
              </a:spcBef>
              <a:spcAft>
                <a:spcPts val="600"/>
              </a:spcAft>
              <a:buFont typeface="+mj-lt"/>
              <a:buAutoNum type="arabicPeriod"/>
            </a:pPr>
            <a:r>
              <a:rPr lang="en-US" sz="1400" dirty="0">
                <a:solidFill>
                  <a:schemeClr val="tx1">
                    <a:lumMod val="75000"/>
                    <a:lumOff val="25000"/>
                  </a:schemeClr>
                </a:solidFill>
              </a:rPr>
              <a:t>Price</a:t>
            </a:r>
          </a:p>
          <a:p>
            <a:pPr marL="342900" indent="-342900">
              <a:spcBef>
                <a:spcPts val="600"/>
              </a:spcBef>
              <a:spcAft>
                <a:spcPts val="600"/>
              </a:spcAft>
              <a:buFont typeface="+mj-lt"/>
              <a:buAutoNum type="arabicPeriod"/>
            </a:pPr>
            <a:r>
              <a:rPr lang="en-US" sz="1400" dirty="0">
                <a:solidFill>
                  <a:schemeClr val="tx1">
                    <a:lumMod val="75000"/>
                    <a:lumOff val="25000"/>
                  </a:schemeClr>
                </a:solidFill>
              </a:rPr>
              <a:t>Score</a:t>
            </a:r>
          </a:p>
        </p:txBody>
      </p:sp>
      <p:sp>
        <p:nvSpPr>
          <p:cNvPr id="6" name="TextBox 5">
            <a:extLst>
              <a:ext uri="{FF2B5EF4-FFF2-40B4-BE49-F238E27FC236}">
                <a16:creationId xmlns:a16="http://schemas.microsoft.com/office/drawing/2014/main" id="{6E16CEAC-E3D2-3FBD-C75C-D384C74E7930}"/>
              </a:ext>
            </a:extLst>
          </p:cNvPr>
          <p:cNvSpPr txBox="1"/>
          <p:nvPr/>
        </p:nvSpPr>
        <p:spPr>
          <a:xfrm>
            <a:off x="4761790" y="7430285"/>
            <a:ext cx="6096000" cy="369332"/>
          </a:xfrm>
          <a:prstGeom prst="rect">
            <a:avLst/>
          </a:prstGeom>
          <a:noFill/>
        </p:spPr>
        <p:txBody>
          <a:bodyPr wrap="square">
            <a:spAutoFit/>
          </a:bodyPr>
          <a:lstStyle/>
          <a:p>
            <a:r>
              <a:rPr lang="en-US" sz="1800"/>
              <a:t>Using </a:t>
            </a:r>
            <a:r>
              <a:rPr lang="en-US" sz="1800" err="1"/>
              <a:t>PySpark’s</a:t>
            </a:r>
            <a:r>
              <a:rPr lang="en-US" sz="1800"/>
              <a:t> Multiclass </a:t>
            </a:r>
            <a:r>
              <a:rPr lang="en-US" sz="1800" err="1"/>
              <a:t>Classfification</a:t>
            </a:r>
            <a:r>
              <a:rPr lang="en-US" sz="1800"/>
              <a:t> Evaluator</a:t>
            </a:r>
            <a:endParaRPr lang="en-US"/>
          </a:p>
        </p:txBody>
      </p:sp>
      <p:sp>
        <p:nvSpPr>
          <p:cNvPr id="8" name="Title 1">
            <a:extLst>
              <a:ext uri="{FF2B5EF4-FFF2-40B4-BE49-F238E27FC236}">
                <a16:creationId xmlns:a16="http://schemas.microsoft.com/office/drawing/2014/main" id="{87A42987-C0C7-7CF3-C355-214708E4505A}"/>
              </a:ext>
            </a:extLst>
          </p:cNvPr>
          <p:cNvSpPr txBox="1">
            <a:spLocks/>
          </p:cNvSpPr>
          <p:nvPr/>
        </p:nvSpPr>
        <p:spPr>
          <a:xfrm>
            <a:off x="355675" y="205066"/>
            <a:ext cx="5284460" cy="584775"/>
          </a:xfrm>
          <a:prstGeom prst="rect">
            <a:avLst/>
          </a:prstGeom>
          <a:noFill/>
        </p:spPr>
        <p:txBody>
          <a:bodyPr wrap="none" rtlCol="0">
            <a:spAutoFit/>
          </a:bodyPr>
          <a:lstStyle>
            <a:defPPr>
              <a:defRPr lang="en-US"/>
            </a:defPPr>
            <a:lvl1pPr>
              <a:defRPr sz="3200">
                <a:solidFill>
                  <a:schemeClr val="tx1">
                    <a:lumMod val="75000"/>
                    <a:lumOff val="25000"/>
                  </a:schemeClr>
                </a:solidFill>
              </a:defRPr>
            </a:lvl1pPr>
          </a:lstStyle>
          <a:p>
            <a:r>
              <a:rPr lang="en-US"/>
              <a:t>Categorical Variable Prediction</a:t>
            </a:r>
          </a:p>
        </p:txBody>
      </p:sp>
      <p:sp>
        <p:nvSpPr>
          <p:cNvPr id="11" name="Content Placeholder 3">
            <a:extLst>
              <a:ext uri="{FF2B5EF4-FFF2-40B4-BE49-F238E27FC236}">
                <a16:creationId xmlns:a16="http://schemas.microsoft.com/office/drawing/2014/main" id="{5B2CD0E7-E4F6-7B6F-3236-7DDE494DBE1A}"/>
              </a:ext>
            </a:extLst>
          </p:cNvPr>
          <p:cNvSpPr txBox="1">
            <a:spLocks/>
          </p:cNvSpPr>
          <p:nvPr/>
        </p:nvSpPr>
        <p:spPr>
          <a:xfrm>
            <a:off x="7198541" y="1144745"/>
            <a:ext cx="4094142" cy="18741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SzPct val="87000"/>
            </a:pPr>
            <a:r>
              <a:rPr lang="en-US" sz="1800">
                <a:solidFill>
                  <a:schemeClr val="tx1">
                    <a:lumMod val="75000"/>
                    <a:lumOff val="25000"/>
                  </a:schemeClr>
                </a:solidFill>
              </a:rPr>
              <a:t>70% of features are categorical variables</a:t>
            </a:r>
          </a:p>
          <a:p>
            <a:pPr>
              <a:lnSpc>
                <a:spcPct val="110000"/>
              </a:lnSpc>
              <a:buSzPct val="87000"/>
            </a:pPr>
            <a:r>
              <a:rPr lang="en-US" sz="1800">
                <a:solidFill>
                  <a:schemeClr val="tx1">
                    <a:lumMod val="75000"/>
                    <a:lumOff val="25000"/>
                  </a:schemeClr>
                </a:solidFill>
              </a:rPr>
              <a:t>Decision tree and random forest models chosen for their ability to handle non-linear inputs</a:t>
            </a:r>
          </a:p>
        </p:txBody>
      </p:sp>
      <p:sp>
        <p:nvSpPr>
          <p:cNvPr id="12" name="Rectangle 11">
            <a:extLst>
              <a:ext uri="{FF2B5EF4-FFF2-40B4-BE49-F238E27FC236}">
                <a16:creationId xmlns:a16="http://schemas.microsoft.com/office/drawing/2014/main" id="{95552BAE-B0F2-34EE-7B60-784539D766FB}"/>
              </a:ext>
            </a:extLst>
          </p:cNvPr>
          <p:cNvSpPr/>
          <p:nvPr/>
        </p:nvSpPr>
        <p:spPr>
          <a:xfrm>
            <a:off x="4280837" y="2172602"/>
            <a:ext cx="2503303" cy="39611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a:solidFill>
                  <a:schemeClr val="tx1">
                    <a:lumMod val="75000"/>
                    <a:lumOff val="25000"/>
                  </a:schemeClr>
                </a:solidFill>
              </a:rPr>
              <a:t>App Performance</a:t>
            </a:r>
          </a:p>
          <a:p>
            <a:endParaRPr lang="en-US" sz="1600" b="1">
              <a:solidFill>
                <a:schemeClr val="tx1">
                  <a:lumMod val="75000"/>
                  <a:lumOff val="25000"/>
                </a:schemeClr>
              </a:solidFill>
            </a:endParaRPr>
          </a:p>
          <a:p>
            <a:pPr>
              <a:spcBef>
                <a:spcPts val="600"/>
              </a:spcBef>
              <a:spcAft>
                <a:spcPts val="600"/>
              </a:spcAft>
            </a:pPr>
            <a:r>
              <a:rPr lang="en-US" sz="1400">
                <a:solidFill>
                  <a:schemeClr val="tx1">
                    <a:lumMod val="75000"/>
                    <a:lumOff val="25000"/>
                  </a:schemeClr>
                </a:solidFill>
              </a:rPr>
              <a:t>Number of installs</a:t>
            </a:r>
          </a:p>
        </p:txBody>
      </p:sp>
      <p:sp>
        <p:nvSpPr>
          <p:cNvPr id="16" name="Arrow: Right 15">
            <a:extLst>
              <a:ext uri="{FF2B5EF4-FFF2-40B4-BE49-F238E27FC236}">
                <a16:creationId xmlns:a16="http://schemas.microsoft.com/office/drawing/2014/main" id="{5BBFCE80-B967-DD82-8E5F-E29E91DEDFED}"/>
              </a:ext>
            </a:extLst>
          </p:cNvPr>
          <p:cNvSpPr/>
          <p:nvPr/>
        </p:nvSpPr>
        <p:spPr>
          <a:xfrm>
            <a:off x="3659236" y="3018916"/>
            <a:ext cx="337946" cy="314106"/>
          </a:xfrm>
          <a:prstGeom prst="rightArrow">
            <a:avLst/>
          </a:prstGeom>
          <a:solidFill>
            <a:schemeClr val="bg1">
              <a:lumMod val="75000"/>
            </a:schemeClr>
          </a:solidFill>
          <a:ln>
            <a:solidFill>
              <a:schemeClr val="bg1">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600"/>
          </a:p>
        </p:txBody>
      </p:sp>
      <p:sp>
        <p:nvSpPr>
          <p:cNvPr id="17" name="Arrow: Right 16">
            <a:extLst>
              <a:ext uri="{FF2B5EF4-FFF2-40B4-BE49-F238E27FC236}">
                <a16:creationId xmlns:a16="http://schemas.microsoft.com/office/drawing/2014/main" id="{F712A4B3-EB17-F536-E5DA-895744D038B3}"/>
              </a:ext>
            </a:extLst>
          </p:cNvPr>
          <p:cNvSpPr/>
          <p:nvPr/>
        </p:nvSpPr>
        <p:spPr>
          <a:xfrm>
            <a:off x="3663443" y="3429000"/>
            <a:ext cx="337946" cy="314106"/>
          </a:xfrm>
          <a:prstGeom prst="rightArrow">
            <a:avLst/>
          </a:prstGeom>
          <a:solidFill>
            <a:schemeClr val="bg1">
              <a:lumMod val="75000"/>
            </a:schemeClr>
          </a:solidFill>
          <a:ln>
            <a:solidFill>
              <a:schemeClr val="bg1">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600"/>
          </a:p>
        </p:txBody>
      </p:sp>
      <p:sp>
        <p:nvSpPr>
          <p:cNvPr id="18" name="Arrow: Right 17">
            <a:extLst>
              <a:ext uri="{FF2B5EF4-FFF2-40B4-BE49-F238E27FC236}">
                <a16:creationId xmlns:a16="http://schemas.microsoft.com/office/drawing/2014/main" id="{75AD4037-69B7-32B1-1A99-B01360F0117A}"/>
              </a:ext>
            </a:extLst>
          </p:cNvPr>
          <p:cNvSpPr/>
          <p:nvPr/>
        </p:nvSpPr>
        <p:spPr>
          <a:xfrm>
            <a:off x="3659236" y="3839084"/>
            <a:ext cx="337946" cy="314106"/>
          </a:xfrm>
          <a:prstGeom prst="rightArrow">
            <a:avLst/>
          </a:prstGeom>
          <a:solidFill>
            <a:schemeClr val="bg1">
              <a:lumMod val="75000"/>
            </a:schemeClr>
          </a:solidFill>
          <a:ln>
            <a:solidFill>
              <a:schemeClr val="bg1">
                <a:lumMod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600"/>
          </a:p>
        </p:txBody>
      </p:sp>
      <p:pic>
        <p:nvPicPr>
          <p:cNvPr id="20" name="Picture 19">
            <a:extLst>
              <a:ext uri="{FF2B5EF4-FFF2-40B4-BE49-F238E27FC236}">
                <a16:creationId xmlns:a16="http://schemas.microsoft.com/office/drawing/2014/main" id="{808388EB-C54F-157F-A756-A6E32220A86B}"/>
              </a:ext>
            </a:extLst>
          </p:cNvPr>
          <p:cNvPicPr>
            <a:picLocks noChangeAspect="1"/>
          </p:cNvPicPr>
          <p:nvPr/>
        </p:nvPicPr>
        <p:blipFill>
          <a:blip r:embed="rId3"/>
          <a:stretch>
            <a:fillRect/>
          </a:stretch>
        </p:blipFill>
        <p:spPr>
          <a:xfrm>
            <a:off x="4378154" y="3175969"/>
            <a:ext cx="5226372" cy="3090865"/>
          </a:xfrm>
          <a:prstGeom prst="rect">
            <a:avLst/>
          </a:prstGeom>
          <a:effectLst>
            <a:outerShdw blurRad="50800" dist="38100" dir="2700000" algn="tl" rotWithShape="0">
              <a:prstClr val="black">
                <a:alpha val="40000"/>
              </a:prstClr>
            </a:outerShdw>
          </a:effectLst>
        </p:spPr>
      </p:pic>
      <p:sp>
        <p:nvSpPr>
          <p:cNvPr id="3" name="Slide Number Placeholder 2">
            <a:extLst>
              <a:ext uri="{FF2B5EF4-FFF2-40B4-BE49-F238E27FC236}">
                <a16:creationId xmlns:a16="http://schemas.microsoft.com/office/drawing/2014/main" id="{2AA5D362-6C83-028E-F5F0-6978127DEC95}"/>
              </a:ext>
            </a:extLst>
          </p:cNvPr>
          <p:cNvSpPr>
            <a:spLocks noGrp="1"/>
          </p:cNvSpPr>
          <p:nvPr>
            <p:ph type="sldNum" sz="quarter" idx="12"/>
          </p:nvPr>
        </p:nvSpPr>
        <p:spPr/>
        <p:txBody>
          <a:bodyPr/>
          <a:lstStyle/>
          <a:p>
            <a:fld id="{12BE2F63-B7EF-4841-ABD0-0804B0ABBEFB}" type="slidenum">
              <a:rPr lang="en-SG" smtClean="0"/>
              <a:t>32</a:t>
            </a:fld>
            <a:endParaRPr lang="en-SG"/>
          </a:p>
        </p:txBody>
      </p:sp>
    </p:spTree>
    <p:extLst>
      <p:ext uri="{BB962C8B-B14F-4D97-AF65-F5344CB8AC3E}">
        <p14:creationId xmlns:p14="http://schemas.microsoft.com/office/powerpoint/2010/main" val="41726369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247BDAB-14CC-A361-8BB7-669FEAF78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ketch line">
            <a:extLst>
              <a:ext uri="{FF2B5EF4-FFF2-40B4-BE49-F238E27FC236}">
                <a16:creationId xmlns:a16="http://schemas.microsoft.com/office/drawing/2014/main" id="{D141CD05-476E-65F2-2BAC-C21380484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6A42E72E-F43E-BB44-1901-98FC57A0BF15}"/>
              </a:ext>
            </a:extLst>
          </p:cNvPr>
          <p:cNvGraphicFramePr>
            <a:graphicFrameLocks noGrp="1"/>
          </p:cNvGraphicFramePr>
          <p:nvPr>
            <p:extLst>
              <p:ext uri="{D42A27DB-BD31-4B8C-83A1-F6EECF244321}">
                <p14:modId xmlns:p14="http://schemas.microsoft.com/office/powerpoint/2010/main" val="2734798207"/>
              </p:ext>
            </p:extLst>
          </p:nvPr>
        </p:nvGraphicFramePr>
        <p:xfrm>
          <a:off x="498913" y="1579469"/>
          <a:ext cx="11189577" cy="3361700"/>
        </p:xfrm>
        <a:graphic>
          <a:graphicData uri="http://schemas.openxmlformats.org/drawingml/2006/table">
            <a:tbl>
              <a:tblPr firstRow="1" bandRow="1">
                <a:noFill/>
                <a:tableStyleId>{5C22544A-7EE6-4342-B048-85BDC9FD1C3A}</a:tableStyleId>
              </a:tblPr>
              <a:tblGrid>
                <a:gridCol w="3688709">
                  <a:extLst>
                    <a:ext uri="{9D8B030D-6E8A-4147-A177-3AD203B41FA5}">
                      <a16:colId xmlns:a16="http://schemas.microsoft.com/office/drawing/2014/main" val="3883092"/>
                    </a:ext>
                  </a:extLst>
                </a:gridCol>
                <a:gridCol w="3750434">
                  <a:extLst>
                    <a:ext uri="{9D8B030D-6E8A-4147-A177-3AD203B41FA5}">
                      <a16:colId xmlns:a16="http://schemas.microsoft.com/office/drawing/2014/main" val="90111688"/>
                    </a:ext>
                  </a:extLst>
                </a:gridCol>
                <a:gridCol w="3750434">
                  <a:extLst>
                    <a:ext uri="{9D8B030D-6E8A-4147-A177-3AD203B41FA5}">
                      <a16:colId xmlns:a16="http://schemas.microsoft.com/office/drawing/2014/main" val="1235056829"/>
                    </a:ext>
                  </a:extLst>
                </a:gridCol>
              </a:tblGrid>
              <a:tr h="557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cap="none" spc="0" dirty="0">
                          <a:solidFill>
                            <a:schemeClr val="bg1">
                              <a:lumMod val="95000"/>
                            </a:schemeClr>
                          </a:solidFill>
                        </a:rPr>
                        <a:t>Performance Matrix</a:t>
                      </a:r>
                    </a:p>
                  </a:txBody>
                  <a:tcPr marL="189866" marR="189866" marT="189866" marB="189866">
                    <a:lnL w="12700" cmpd="sng">
                      <a:noFill/>
                    </a:lnL>
                    <a:lnR w="12700" cmpd="sng">
                      <a:noFill/>
                    </a:lnR>
                    <a:lnT w="12700" cmpd="sng">
                      <a:noFill/>
                    </a:lnT>
                    <a:lnB w="38100" cmpd="sng">
                      <a:noFill/>
                    </a:lnB>
                    <a:solidFill>
                      <a:srgbClr val="50535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Decision Tree</a:t>
                      </a:r>
                    </a:p>
                  </a:txBody>
                  <a:tcPr marL="189866" marR="189866" marT="189866" marB="189866">
                    <a:lnL w="12700" cmpd="sng">
                      <a:noFill/>
                    </a:lnL>
                    <a:lnR w="12700" cmpd="sng">
                      <a:noFill/>
                    </a:lnR>
                    <a:lnT w="12700" cmpd="sng">
                      <a:noFill/>
                    </a:lnT>
                    <a:lnB w="38100" cmpd="sng">
                      <a:noFill/>
                    </a:lnB>
                    <a:solidFill>
                      <a:srgbClr val="50535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Random Forest</a:t>
                      </a:r>
                    </a:p>
                  </a:txBody>
                  <a:tcPr marL="189866" marR="189866" marT="189866" marB="189866">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514992605"/>
                  </a:ext>
                </a:extLst>
              </a:tr>
              <a:tr h="511218">
                <a:tc>
                  <a:txBody>
                    <a:bodyPr/>
                    <a:lstStyle/>
                    <a:p>
                      <a:pPr algn="ctr"/>
                      <a:r>
                        <a:rPr lang="en-US" sz="1800" cap="none" spc="0" dirty="0">
                          <a:solidFill>
                            <a:schemeClr val="tx1">
                              <a:lumMod val="75000"/>
                              <a:lumOff val="25000"/>
                            </a:schemeClr>
                          </a:solidFill>
                        </a:rPr>
                        <a:t>Accuracy rate</a:t>
                      </a:r>
                    </a:p>
                  </a:txBody>
                  <a:tcPr marL="189866" marR="189866" marT="189866" marB="189866">
                    <a:lnL w="12700" cmpd="sng">
                      <a:noFill/>
                      <a:prstDash val="solid"/>
                    </a:lnL>
                    <a:lnR w="12700" cmpd="sng">
                      <a:noFill/>
                      <a:prstDash val="solid"/>
                    </a:lnR>
                    <a:lnT w="38100" cmpd="sng">
                      <a:noFill/>
                    </a:lnT>
                    <a:lnB w="12700" cmpd="sng">
                      <a:noFill/>
                      <a:prstDash val="solid"/>
                    </a:lnB>
                    <a:noFill/>
                  </a:tcPr>
                </a:tc>
                <a:tc>
                  <a:txBody>
                    <a:bodyPr/>
                    <a:lstStyle/>
                    <a:p>
                      <a:pPr algn="ctr"/>
                      <a:r>
                        <a:rPr lang="en-US" sz="1800" cap="none" spc="0">
                          <a:solidFill>
                            <a:schemeClr val="tx1">
                              <a:lumMod val="75000"/>
                              <a:lumOff val="25000"/>
                            </a:schemeClr>
                          </a:solidFill>
                        </a:rPr>
                        <a:t>45.62%</a:t>
                      </a:r>
                    </a:p>
                  </a:txBody>
                  <a:tcPr marL="189866" marR="189866" marT="189866" marB="189866">
                    <a:lnL w="12700" cmpd="sng">
                      <a:noFill/>
                      <a:prstDash val="solid"/>
                    </a:lnL>
                    <a:lnR w="12700" cmpd="sng">
                      <a:noFill/>
                      <a:prstDash val="solid"/>
                    </a:lnR>
                    <a:lnT w="38100" cmpd="sng">
                      <a:noFill/>
                    </a:lnT>
                    <a:lnB w="12700" cmpd="sng">
                      <a:noFill/>
                      <a:prstDash val="solid"/>
                    </a:lnB>
                    <a:noFill/>
                  </a:tcPr>
                </a:tc>
                <a:tc>
                  <a:txBody>
                    <a:bodyPr/>
                    <a:lstStyle/>
                    <a:p>
                      <a:pPr algn="ctr"/>
                      <a:r>
                        <a:rPr lang="en-US" sz="1800" cap="none" spc="0">
                          <a:solidFill>
                            <a:schemeClr val="tx1">
                              <a:lumMod val="75000"/>
                              <a:lumOff val="25000"/>
                            </a:schemeClr>
                          </a:solidFill>
                        </a:rPr>
                        <a:t>45.55%</a:t>
                      </a:r>
                    </a:p>
                  </a:txBody>
                  <a:tcPr marL="189866" marR="189866" marT="189866" marB="189866">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94705492"/>
                  </a:ext>
                </a:extLst>
              </a:tr>
              <a:tr h="511218">
                <a:tc>
                  <a:txBody>
                    <a:bodyPr/>
                    <a:lstStyle/>
                    <a:p>
                      <a:pPr algn="ctr"/>
                      <a:r>
                        <a:rPr lang="en-US" sz="1800" cap="none" spc="0">
                          <a:solidFill>
                            <a:schemeClr val="tx1">
                              <a:lumMod val="75000"/>
                              <a:lumOff val="25000"/>
                            </a:schemeClr>
                          </a:solidFill>
                        </a:rPr>
                        <a:t>Precision rate</a:t>
                      </a:r>
                    </a:p>
                  </a:txBody>
                  <a:tcPr marL="189866" marR="189866" marT="189866" marB="18986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800" cap="none" spc="0">
                          <a:solidFill>
                            <a:schemeClr val="tx1">
                              <a:lumMod val="75000"/>
                              <a:lumOff val="25000"/>
                            </a:schemeClr>
                          </a:solidFill>
                        </a:rPr>
                        <a:t>35. 06%</a:t>
                      </a:r>
                    </a:p>
                  </a:txBody>
                  <a:tcPr marL="189866" marR="189866" marT="189866" marB="18986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800" cap="none" spc="0">
                          <a:solidFill>
                            <a:schemeClr val="tx1">
                              <a:lumMod val="75000"/>
                              <a:lumOff val="25000"/>
                            </a:schemeClr>
                          </a:solidFill>
                        </a:rPr>
                        <a:t>32.74%</a:t>
                      </a:r>
                    </a:p>
                  </a:txBody>
                  <a:tcPr marL="189866" marR="189866" marT="189866" marB="18986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016712107"/>
                  </a:ext>
                </a:extLst>
              </a:tr>
              <a:tr h="511218">
                <a:tc>
                  <a:txBody>
                    <a:bodyPr/>
                    <a:lstStyle/>
                    <a:p>
                      <a:pPr algn="ctr"/>
                      <a:r>
                        <a:rPr lang="en-US" sz="1800" cap="none" spc="0">
                          <a:solidFill>
                            <a:schemeClr val="tx1">
                              <a:lumMod val="75000"/>
                              <a:lumOff val="25000"/>
                            </a:schemeClr>
                          </a:solidFill>
                        </a:rPr>
                        <a:t>Recall rate</a:t>
                      </a:r>
                    </a:p>
                  </a:txBody>
                  <a:tcPr marL="189866" marR="189866" marT="189866" marB="189866">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800" cap="none" spc="0">
                          <a:solidFill>
                            <a:schemeClr val="tx1">
                              <a:lumMod val="75000"/>
                              <a:lumOff val="25000"/>
                            </a:schemeClr>
                          </a:solidFill>
                        </a:rPr>
                        <a:t>45.62%</a:t>
                      </a:r>
                    </a:p>
                  </a:txBody>
                  <a:tcPr marL="189866" marR="189866" marT="189866" marB="189866">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800" cap="none" spc="0">
                          <a:solidFill>
                            <a:schemeClr val="tx1">
                              <a:lumMod val="75000"/>
                              <a:lumOff val="25000"/>
                            </a:schemeClr>
                          </a:solidFill>
                        </a:rPr>
                        <a:t>45.55%</a:t>
                      </a:r>
                    </a:p>
                  </a:txBody>
                  <a:tcPr marL="189866" marR="189866" marT="189866" marB="189866">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80191308"/>
                  </a:ext>
                </a:extLst>
              </a:tr>
              <a:tr h="511218">
                <a:tc>
                  <a:txBody>
                    <a:bodyPr/>
                    <a:lstStyle/>
                    <a:p>
                      <a:pPr algn="ctr"/>
                      <a:r>
                        <a:rPr lang="en-US" sz="1800" cap="none" spc="0">
                          <a:solidFill>
                            <a:schemeClr val="tx1">
                              <a:lumMod val="75000"/>
                              <a:lumOff val="25000"/>
                            </a:schemeClr>
                          </a:solidFill>
                        </a:rPr>
                        <a:t>F1-score</a:t>
                      </a:r>
                    </a:p>
                  </a:txBody>
                  <a:tcPr marL="189866" marR="189866" marT="189866" marB="18986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800" cap="none" spc="0">
                          <a:solidFill>
                            <a:schemeClr val="tx1">
                              <a:lumMod val="75000"/>
                              <a:lumOff val="25000"/>
                            </a:schemeClr>
                          </a:solidFill>
                        </a:rPr>
                        <a:t>36.67%</a:t>
                      </a:r>
                    </a:p>
                  </a:txBody>
                  <a:tcPr marL="189866" marR="189866" marT="189866" marB="18986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800" cap="none" spc="0" dirty="0">
                          <a:solidFill>
                            <a:schemeClr val="tx1">
                              <a:lumMod val="75000"/>
                              <a:lumOff val="25000"/>
                            </a:schemeClr>
                          </a:solidFill>
                        </a:rPr>
                        <a:t>38.09%</a:t>
                      </a:r>
                    </a:p>
                  </a:txBody>
                  <a:tcPr marL="189866" marR="189866" marT="189866" marB="18986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855876139"/>
                  </a:ext>
                </a:extLst>
              </a:tr>
            </a:tbl>
          </a:graphicData>
        </a:graphic>
      </p:graphicFrame>
      <p:sp>
        <p:nvSpPr>
          <p:cNvPr id="5" name="Title 1">
            <a:extLst>
              <a:ext uri="{FF2B5EF4-FFF2-40B4-BE49-F238E27FC236}">
                <a16:creationId xmlns:a16="http://schemas.microsoft.com/office/drawing/2014/main" id="{2D070F00-0496-3A5D-EE9A-794A375FB67D}"/>
              </a:ext>
            </a:extLst>
          </p:cNvPr>
          <p:cNvSpPr txBox="1">
            <a:spLocks/>
          </p:cNvSpPr>
          <p:nvPr/>
        </p:nvSpPr>
        <p:spPr>
          <a:xfrm>
            <a:off x="346150" y="349503"/>
            <a:ext cx="2459328" cy="584775"/>
          </a:xfrm>
          <a:prstGeom prst="rect">
            <a:avLst/>
          </a:prstGeom>
          <a:noFill/>
        </p:spPr>
        <p:txBody>
          <a:bodyPr wrap="none" rtlCol="0">
            <a:spAutoFit/>
          </a:bodyPr>
          <a:lstStyle>
            <a:defPPr>
              <a:defRPr lang="en-US"/>
            </a:defPPr>
            <a:lvl1pPr>
              <a:defRPr sz="3200">
                <a:solidFill>
                  <a:schemeClr val="tx1">
                    <a:lumMod val="75000"/>
                    <a:lumOff val="25000"/>
                  </a:schemeClr>
                </a:solidFill>
              </a:defRPr>
            </a:lvl1pPr>
          </a:lstStyle>
          <a:p>
            <a:r>
              <a:rPr lang="en-US"/>
              <a:t>Initial Models</a:t>
            </a:r>
          </a:p>
        </p:txBody>
      </p:sp>
      <p:sp>
        <p:nvSpPr>
          <p:cNvPr id="6" name="Content Placeholder 3">
            <a:extLst>
              <a:ext uri="{FF2B5EF4-FFF2-40B4-BE49-F238E27FC236}">
                <a16:creationId xmlns:a16="http://schemas.microsoft.com/office/drawing/2014/main" id="{A13A285D-31F7-7BF6-CE0B-B1C665007D8B}"/>
              </a:ext>
            </a:extLst>
          </p:cNvPr>
          <p:cNvSpPr txBox="1">
            <a:spLocks/>
          </p:cNvSpPr>
          <p:nvPr/>
        </p:nvSpPr>
        <p:spPr>
          <a:xfrm>
            <a:off x="498913" y="4942754"/>
            <a:ext cx="5960488" cy="39852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SzPct val="87000"/>
              <a:buNone/>
            </a:pPr>
            <a:r>
              <a:rPr lang="en-US" sz="1400" i="1">
                <a:solidFill>
                  <a:schemeClr val="tx1">
                    <a:lumMod val="75000"/>
                    <a:lumOff val="25000"/>
                  </a:schemeClr>
                </a:solidFill>
              </a:rPr>
              <a:t>* Evaluated using </a:t>
            </a:r>
            <a:r>
              <a:rPr lang="en-US" sz="1400" i="1" err="1">
                <a:solidFill>
                  <a:schemeClr val="tx1">
                    <a:lumMod val="75000"/>
                    <a:lumOff val="25000"/>
                  </a:schemeClr>
                </a:solidFill>
              </a:rPr>
              <a:t>PySpark’s</a:t>
            </a:r>
            <a:r>
              <a:rPr lang="en-US" sz="1400" i="1">
                <a:solidFill>
                  <a:schemeClr val="tx1">
                    <a:lumMod val="75000"/>
                    <a:lumOff val="25000"/>
                  </a:schemeClr>
                </a:solidFill>
              </a:rPr>
              <a:t> Multiclass Classification Evaluator </a:t>
            </a:r>
          </a:p>
        </p:txBody>
      </p:sp>
      <p:sp>
        <p:nvSpPr>
          <p:cNvPr id="7" name="Slide Number Placeholder 6">
            <a:extLst>
              <a:ext uri="{FF2B5EF4-FFF2-40B4-BE49-F238E27FC236}">
                <a16:creationId xmlns:a16="http://schemas.microsoft.com/office/drawing/2014/main" id="{60EF9CE2-E56C-C775-0F41-CE7D351FE468}"/>
              </a:ext>
            </a:extLst>
          </p:cNvPr>
          <p:cNvSpPr>
            <a:spLocks noGrp="1"/>
          </p:cNvSpPr>
          <p:nvPr>
            <p:ph type="sldNum" sz="quarter" idx="12"/>
          </p:nvPr>
        </p:nvSpPr>
        <p:spPr/>
        <p:txBody>
          <a:bodyPr/>
          <a:lstStyle/>
          <a:p>
            <a:fld id="{12BE2F63-B7EF-4841-ABD0-0804B0ABBEFB}" type="slidenum">
              <a:rPr lang="en-SG" smtClean="0"/>
              <a:t>33</a:t>
            </a:fld>
            <a:endParaRPr lang="en-SG"/>
          </a:p>
        </p:txBody>
      </p:sp>
    </p:spTree>
    <p:extLst>
      <p:ext uri="{BB962C8B-B14F-4D97-AF65-F5344CB8AC3E}">
        <p14:creationId xmlns:p14="http://schemas.microsoft.com/office/powerpoint/2010/main" val="17589164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47504444-8CC5-504D-13D9-ABF35A1D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bar chart&#10;&#10;Description automatically generated with medium confidence">
            <a:extLst>
              <a:ext uri="{FF2B5EF4-FFF2-40B4-BE49-F238E27FC236}">
                <a16:creationId xmlns:a16="http://schemas.microsoft.com/office/drawing/2014/main" id="{D08C28F2-D80E-9137-6E23-ECD93E1461C0}"/>
              </a:ext>
            </a:extLst>
          </p:cNvPr>
          <p:cNvPicPr>
            <a:picLocks noChangeAspect="1"/>
          </p:cNvPicPr>
          <p:nvPr/>
        </p:nvPicPr>
        <p:blipFill>
          <a:blip r:embed="rId2"/>
          <a:stretch>
            <a:fillRect/>
          </a:stretch>
        </p:blipFill>
        <p:spPr>
          <a:xfrm>
            <a:off x="6333620" y="1214157"/>
            <a:ext cx="5617429" cy="3370455"/>
          </a:xfrm>
          <a:prstGeom prst="rect">
            <a:avLst/>
          </a:prstGeom>
          <a:effectLst>
            <a:outerShdw blurRad="50800" dist="38100" dir="2700000" algn="tl" rotWithShape="0">
              <a:prstClr val="black">
                <a:alpha val="40000"/>
              </a:prstClr>
            </a:outerShdw>
          </a:effectLst>
        </p:spPr>
      </p:pic>
      <p:pic>
        <p:nvPicPr>
          <p:cNvPr id="4" name="Picture 3" descr="A graph with numbers and a bar&#10;&#10;Description automatically generated">
            <a:extLst>
              <a:ext uri="{FF2B5EF4-FFF2-40B4-BE49-F238E27FC236}">
                <a16:creationId xmlns:a16="http://schemas.microsoft.com/office/drawing/2014/main" id="{4B733321-974A-1951-7125-6FE5AD4BE1CD}"/>
              </a:ext>
            </a:extLst>
          </p:cNvPr>
          <p:cNvPicPr>
            <a:picLocks noChangeAspect="1"/>
          </p:cNvPicPr>
          <p:nvPr/>
        </p:nvPicPr>
        <p:blipFill>
          <a:blip r:embed="rId3"/>
          <a:stretch>
            <a:fillRect/>
          </a:stretch>
        </p:blipFill>
        <p:spPr>
          <a:xfrm>
            <a:off x="126081" y="1270934"/>
            <a:ext cx="5617429" cy="3314281"/>
          </a:xfrm>
          <a:prstGeom prst="rect">
            <a:avLst/>
          </a:prstGeom>
          <a:effectLst>
            <a:outerShdw blurRad="50800" dist="38100" dir="2700000" algn="tl" rotWithShape="0">
              <a:prstClr val="black">
                <a:alpha val="40000"/>
              </a:prstClr>
            </a:outerShdw>
          </a:effectLst>
        </p:spPr>
      </p:pic>
      <p:sp>
        <p:nvSpPr>
          <p:cNvPr id="5" name="Title 1">
            <a:extLst>
              <a:ext uri="{FF2B5EF4-FFF2-40B4-BE49-F238E27FC236}">
                <a16:creationId xmlns:a16="http://schemas.microsoft.com/office/drawing/2014/main" id="{9305C692-21E8-827C-2C96-47F283CB88DD}"/>
              </a:ext>
            </a:extLst>
          </p:cNvPr>
          <p:cNvSpPr txBox="1">
            <a:spLocks/>
          </p:cNvSpPr>
          <p:nvPr/>
        </p:nvSpPr>
        <p:spPr>
          <a:xfrm>
            <a:off x="346150" y="236340"/>
            <a:ext cx="4614148" cy="584775"/>
          </a:xfrm>
          <a:prstGeom prst="rect">
            <a:avLst/>
          </a:prstGeom>
          <a:noFill/>
        </p:spPr>
        <p:txBody>
          <a:bodyPr wrap="none" rtlCol="0">
            <a:spAutoFit/>
          </a:bodyPr>
          <a:lstStyle>
            <a:defPPr>
              <a:defRPr lang="en-US"/>
            </a:defPPr>
            <a:lvl1pPr>
              <a:defRPr sz="3200">
                <a:solidFill>
                  <a:schemeClr val="tx1">
                    <a:lumMod val="75000"/>
                    <a:lumOff val="25000"/>
                  </a:schemeClr>
                </a:solidFill>
              </a:defRPr>
            </a:lvl1pPr>
          </a:lstStyle>
          <a:p>
            <a:r>
              <a:rPr lang="en-US"/>
              <a:t>Output Variable Reduction</a:t>
            </a:r>
          </a:p>
        </p:txBody>
      </p:sp>
      <p:sp>
        <p:nvSpPr>
          <p:cNvPr id="6" name="Arrow: Right 5">
            <a:extLst>
              <a:ext uri="{FF2B5EF4-FFF2-40B4-BE49-F238E27FC236}">
                <a16:creationId xmlns:a16="http://schemas.microsoft.com/office/drawing/2014/main" id="{D2680DB5-7049-5843-83CF-F209DB9741B7}"/>
              </a:ext>
            </a:extLst>
          </p:cNvPr>
          <p:cNvSpPr/>
          <p:nvPr/>
        </p:nvSpPr>
        <p:spPr>
          <a:xfrm>
            <a:off x="5905721" y="2771021"/>
            <a:ext cx="337946" cy="314106"/>
          </a:xfrm>
          <a:prstGeom prst="rightArrow">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600"/>
          </a:p>
        </p:txBody>
      </p:sp>
      <p:sp>
        <p:nvSpPr>
          <p:cNvPr id="7" name="Content Placeholder 3">
            <a:extLst>
              <a:ext uri="{FF2B5EF4-FFF2-40B4-BE49-F238E27FC236}">
                <a16:creationId xmlns:a16="http://schemas.microsoft.com/office/drawing/2014/main" id="{0199CAA5-4422-0986-5B42-75171C9C4A9D}"/>
              </a:ext>
            </a:extLst>
          </p:cNvPr>
          <p:cNvSpPr txBox="1">
            <a:spLocks/>
          </p:cNvSpPr>
          <p:nvPr/>
        </p:nvSpPr>
        <p:spPr>
          <a:xfrm>
            <a:off x="6333619" y="4747703"/>
            <a:ext cx="5617429" cy="83936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SzPct val="87000"/>
              <a:buNone/>
            </a:pPr>
            <a:r>
              <a:rPr lang="en-US" sz="1800">
                <a:solidFill>
                  <a:schemeClr val="tx1">
                    <a:lumMod val="75000"/>
                    <a:lumOff val="25000"/>
                  </a:schemeClr>
                </a:solidFill>
              </a:rPr>
              <a:t>Bin the target variable into two categories based on the 70th percentile threshold for better model performance</a:t>
            </a:r>
          </a:p>
        </p:txBody>
      </p:sp>
      <p:sp>
        <p:nvSpPr>
          <p:cNvPr id="8" name="Slide Number Placeholder 7">
            <a:extLst>
              <a:ext uri="{FF2B5EF4-FFF2-40B4-BE49-F238E27FC236}">
                <a16:creationId xmlns:a16="http://schemas.microsoft.com/office/drawing/2014/main" id="{656A64DC-4E7C-F503-9D7E-06037976D0D9}"/>
              </a:ext>
            </a:extLst>
          </p:cNvPr>
          <p:cNvSpPr>
            <a:spLocks noGrp="1"/>
          </p:cNvSpPr>
          <p:nvPr>
            <p:ph type="sldNum" sz="quarter" idx="12"/>
          </p:nvPr>
        </p:nvSpPr>
        <p:spPr/>
        <p:txBody>
          <a:bodyPr/>
          <a:lstStyle/>
          <a:p>
            <a:fld id="{12BE2F63-B7EF-4841-ABD0-0804B0ABBEFB}" type="slidenum">
              <a:rPr lang="en-SG" smtClean="0"/>
              <a:t>34</a:t>
            </a:fld>
            <a:endParaRPr lang="en-SG"/>
          </a:p>
        </p:txBody>
      </p:sp>
    </p:spTree>
    <p:extLst>
      <p:ext uri="{BB962C8B-B14F-4D97-AF65-F5344CB8AC3E}">
        <p14:creationId xmlns:p14="http://schemas.microsoft.com/office/powerpoint/2010/main" val="34668856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BF99E67-4518-4137-4D30-22FC8D3DEA29}"/>
              </a:ext>
            </a:extLst>
          </p:cNvPr>
          <p:cNvGraphicFramePr>
            <a:graphicFrameLocks noGrp="1"/>
          </p:cNvGraphicFramePr>
          <p:nvPr>
            <p:extLst>
              <p:ext uri="{D42A27DB-BD31-4B8C-83A1-F6EECF244321}">
                <p14:modId xmlns:p14="http://schemas.microsoft.com/office/powerpoint/2010/main" val="4161455176"/>
              </p:ext>
            </p:extLst>
          </p:nvPr>
        </p:nvGraphicFramePr>
        <p:xfrm>
          <a:off x="271080" y="1275543"/>
          <a:ext cx="11654216" cy="2746817"/>
        </p:xfrm>
        <a:graphic>
          <a:graphicData uri="http://schemas.openxmlformats.org/drawingml/2006/table">
            <a:tbl>
              <a:tblPr firstRow="1" bandRow="1">
                <a:tableStyleId>{5C22544A-7EE6-4342-B048-85BDC9FD1C3A}</a:tableStyleId>
              </a:tblPr>
              <a:tblGrid>
                <a:gridCol w="1456777">
                  <a:extLst>
                    <a:ext uri="{9D8B030D-6E8A-4147-A177-3AD203B41FA5}">
                      <a16:colId xmlns:a16="http://schemas.microsoft.com/office/drawing/2014/main" val="904694601"/>
                    </a:ext>
                  </a:extLst>
                </a:gridCol>
                <a:gridCol w="1456777">
                  <a:extLst>
                    <a:ext uri="{9D8B030D-6E8A-4147-A177-3AD203B41FA5}">
                      <a16:colId xmlns:a16="http://schemas.microsoft.com/office/drawing/2014/main" val="3883092"/>
                    </a:ext>
                  </a:extLst>
                </a:gridCol>
                <a:gridCol w="1456777">
                  <a:extLst>
                    <a:ext uri="{9D8B030D-6E8A-4147-A177-3AD203B41FA5}">
                      <a16:colId xmlns:a16="http://schemas.microsoft.com/office/drawing/2014/main" val="90111688"/>
                    </a:ext>
                  </a:extLst>
                </a:gridCol>
                <a:gridCol w="1456777">
                  <a:extLst>
                    <a:ext uri="{9D8B030D-6E8A-4147-A177-3AD203B41FA5}">
                      <a16:colId xmlns:a16="http://schemas.microsoft.com/office/drawing/2014/main" val="1235056829"/>
                    </a:ext>
                  </a:extLst>
                </a:gridCol>
                <a:gridCol w="1456777">
                  <a:extLst>
                    <a:ext uri="{9D8B030D-6E8A-4147-A177-3AD203B41FA5}">
                      <a16:colId xmlns:a16="http://schemas.microsoft.com/office/drawing/2014/main" val="1029833446"/>
                    </a:ext>
                  </a:extLst>
                </a:gridCol>
                <a:gridCol w="1456777">
                  <a:extLst>
                    <a:ext uri="{9D8B030D-6E8A-4147-A177-3AD203B41FA5}">
                      <a16:colId xmlns:a16="http://schemas.microsoft.com/office/drawing/2014/main" val="2589124239"/>
                    </a:ext>
                  </a:extLst>
                </a:gridCol>
                <a:gridCol w="1456777">
                  <a:extLst>
                    <a:ext uri="{9D8B030D-6E8A-4147-A177-3AD203B41FA5}">
                      <a16:colId xmlns:a16="http://schemas.microsoft.com/office/drawing/2014/main" val="3754491269"/>
                    </a:ext>
                  </a:extLst>
                </a:gridCol>
                <a:gridCol w="1456777">
                  <a:extLst>
                    <a:ext uri="{9D8B030D-6E8A-4147-A177-3AD203B41FA5}">
                      <a16:colId xmlns:a16="http://schemas.microsoft.com/office/drawing/2014/main" val="161945870"/>
                    </a:ext>
                  </a:extLst>
                </a:gridCol>
              </a:tblGrid>
              <a:tr h="489097">
                <a:tc rowSpan="2" gridSpan="2">
                  <a:txBody>
                    <a:bodyPr/>
                    <a:lstStyle/>
                    <a:p>
                      <a:endParaRPr lang="en-US" sz="1200">
                        <a:solidFill>
                          <a:schemeClr val="tx1">
                            <a:lumMod val="75000"/>
                            <a:lumOff val="25000"/>
                          </a:schemeClr>
                        </a:solidFill>
                      </a:endParaRP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rowSpan="2" hMerge="1">
                  <a:txBody>
                    <a:bodyPr/>
                    <a:lstStyle/>
                    <a:p>
                      <a:endParaRPr lang="en-US" sz="1200"/>
                    </a:p>
                  </a:txBody>
                  <a:tcPr>
                    <a:solidFill>
                      <a:schemeClr val="tx1">
                        <a:lumMod val="65000"/>
                        <a:lumOff val="35000"/>
                      </a:schemeClr>
                    </a:solidFill>
                  </a:tcPr>
                </a:tc>
                <a:tc gridSpan="3">
                  <a:txBody>
                    <a:bodyPr/>
                    <a:lstStyle/>
                    <a:p>
                      <a:pPr algn="ctr"/>
                      <a:r>
                        <a:rPr lang="en-US" sz="1400">
                          <a:solidFill>
                            <a:schemeClr val="bg1">
                              <a:lumMod val="95000"/>
                            </a:schemeClr>
                          </a:solidFill>
                        </a:rPr>
                        <a:t>80% - 20% Sample Split</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hMerge="1">
                  <a:txBody>
                    <a:bodyPr/>
                    <a:lstStyle/>
                    <a:p>
                      <a:endParaRPr lang="en-US" sz="1200"/>
                    </a:p>
                  </a:txBody>
                  <a:tcPr/>
                </a:tc>
                <a:tc hMerge="1">
                  <a:txBody>
                    <a:bodyPr/>
                    <a:lstStyle/>
                    <a:p>
                      <a:endParaRPr lang="en-US" sz="1200"/>
                    </a:p>
                  </a:txBody>
                  <a:tcPr/>
                </a:tc>
                <a:tc gridSpan="3">
                  <a:txBody>
                    <a:bodyPr/>
                    <a:lstStyle/>
                    <a:p>
                      <a:pPr algn="ctr"/>
                      <a:r>
                        <a:rPr lang="en-US" sz="1400">
                          <a:solidFill>
                            <a:schemeClr val="bg1">
                              <a:lumMod val="95000"/>
                            </a:schemeClr>
                          </a:solidFill>
                        </a:rPr>
                        <a:t>70% - 30% Sample Split</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hMerge="1">
                  <a:txBody>
                    <a:bodyPr/>
                    <a:lstStyle/>
                    <a:p>
                      <a:endParaRPr lang="en-US" sz="1200"/>
                    </a:p>
                  </a:txBody>
                  <a:tcPr/>
                </a:tc>
                <a:tc hMerge="1">
                  <a:txBody>
                    <a:bodyPr/>
                    <a:lstStyle/>
                    <a:p>
                      <a:endParaRPr lang="en-US" sz="1200"/>
                    </a:p>
                  </a:txBody>
                  <a:tcPr/>
                </a:tc>
                <a:extLst>
                  <a:ext uri="{0D108BD9-81ED-4DB2-BD59-A6C34878D82A}">
                    <a16:rowId xmlns:a16="http://schemas.microsoft.com/office/drawing/2014/main" val="1067807312"/>
                  </a:ext>
                </a:extLst>
              </a:tr>
              <a:tr h="658566">
                <a:tc gridSpan="2" vMerge="1">
                  <a:txBody>
                    <a:bodyPr/>
                    <a:lstStyle/>
                    <a:p>
                      <a:endParaRPr lang="en-US" sz="1200" b="1">
                        <a:solidFill>
                          <a:schemeClr val="bg1"/>
                        </a:solidFill>
                      </a:endParaRPr>
                    </a:p>
                  </a:txBody>
                  <a:tcPr>
                    <a:solidFill>
                      <a:schemeClr val="tx1">
                        <a:lumMod val="65000"/>
                        <a:lumOff val="35000"/>
                      </a:schemeClr>
                    </a:solidFill>
                  </a:tcPr>
                </a:tc>
                <a:tc hMerge="1" vMerge="1">
                  <a:txBody>
                    <a:bodyPr/>
                    <a:lstStyle/>
                    <a:p>
                      <a:endParaRPr lang="en-US" sz="1200" b="1">
                        <a:solidFill>
                          <a:schemeClr val="bg1"/>
                        </a:solidFill>
                      </a:endParaRPr>
                    </a:p>
                  </a:txBody>
                  <a:tcPr>
                    <a:solidFill>
                      <a:schemeClr val="tx1">
                        <a:lumMod val="65000"/>
                        <a:lumOff val="35000"/>
                      </a:schemeClr>
                    </a:solidFill>
                  </a:tcPr>
                </a:tc>
                <a:tc>
                  <a:txBody>
                    <a:bodyPr/>
                    <a:lstStyle/>
                    <a:p>
                      <a:pPr algn="ctr"/>
                      <a:r>
                        <a:rPr lang="en-US" sz="1400" b="1">
                          <a:solidFill>
                            <a:schemeClr val="bg1">
                              <a:lumMod val="95000"/>
                            </a:schemeClr>
                          </a:solidFill>
                        </a:rPr>
                        <a:t>Decision Tree</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a:solidFill>
                            <a:schemeClr val="bg1">
                              <a:lumMod val="95000"/>
                            </a:schemeClr>
                          </a:solidFill>
                        </a:rPr>
                        <a:t>Random Forest</a:t>
                      </a:r>
                    </a:p>
                    <a:p>
                      <a:pPr algn="ctr"/>
                      <a:r>
                        <a:rPr lang="en-US" sz="1400" b="1">
                          <a:solidFill>
                            <a:schemeClr val="bg1">
                              <a:lumMod val="95000"/>
                            </a:schemeClr>
                          </a:solidFill>
                        </a:rPr>
                        <a:t>(50 trees; </a:t>
                      </a:r>
                    </a:p>
                    <a:p>
                      <a:pPr algn="ctr"/>
                      <a:r>
                        <a:rPr lang="en-US" sz="1400" b="1">
                          <a:solidFill>
                            <a:schemeClr val="bg1">
                              <a:lumMod val="95000"/>
                            </a:schemeClr>
                          </a:solidFill>
                        </a:rPr>
                        <a:t>10 max depth)</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a:solidFill>
                            <a:schemeClr val="bg1">
                              <a:lumMod val="95000"/>
                            </a:schemeClr>
                          </a:solidFill>
                        </a:rPr>
                        <a:t>Random Forest</a:t>
                      </a:r>
                    </a:p>
                    <a:p>
                      <a:pPr algn="ctr"/>
                      <a:r>
                        <a:rPr lang="en-US" sz="1400" b="1">
                          <a:solidFill>
                            <a:schemeClr val="bg1">
                              <a:lumMod val="95000"/>
                            </a:schemeClr>
                          </a:solidFill>
                        </a:rPr>
                        <a:t>(80 trees; </a:t>
                      </a:r>
                    </a:p>
                    <a:p>
                      <a:pPr algn="ctr"/>
                      <a:r>
                        <a:rPr lang="en-US" sz="1400" b="1">
                          <a:solidFill>
                            <a:schemeClr val="bg1">
                              <a:lumMod val="95000"/>
                            </a:schemeClr>
                          </a:solidFill>
                        </a:rPr>
                        <a:t>10 max depth)</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a:solidFill>
                            <a:schemeClr val="bg1">
                              <a:lumMod val="95000"/>
                            </a:schemeClr>
                          </a:solidFill>
                        </a:rPr>
                        <a:t>Decision Tree</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a:solidFill>
                            <a:schemeClr val="bg1">
                              <a:lumMod val="95000"/>
                            </a:schemeClr>
                          </a:solidFill>
                        </a:rPr>
                        <a:t>Random Forest</a:t>
                      </a:r>
                    </a:p>
                    <a:p>
                      <a:pPr algn="ctr"/>
                      <a:r>
                        <a:rPr lang="en-US" sz="1400" b="1">
                          <a:solidFill>
                            <a:schemeClr val="bg1">
                              <a:lumMod val="95000"/>
                            </a:schemeClr>
                          </a:solidFill>
                        </a:rPr>
                        <a:t>(50 trees; </a:t>
                      </a:r>
                    </a:p>
                    <a:p>
                      <a:pPr algn="ctr"/>
                      <a:r>
                        <a:rPr lang="en-US" sz="1400" b="1">
                          <a:solidFill>
                            <a:schemeClr val="bg1">
                              <a:lumMod val="95000"/>
                            </a:schemeClr>
                          </a:solidFill>
                        </a:rPr>
                        <a:t>10 max depth)</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a:solidFill>
                            <a:schemeClr val="bg1">
                              <a:lumMod val="95000"/>
                            </a:schemeClr>
                          </a:solidFill>
                        </a:rPr>
                        <a:t>Random Forest</a:t>
                      </a:r>
                    </a:p>
                    <a:p>
                      <a:pPr algn="ctr"/>
                      <a:r>
                        <a:rPr lang="en-US" sz="1400" b="1">
                          <a:solidFill>
                            <a:schemeClr val="bg1">
                              <a:lumMod val="95000"/>
                            </a:schemeClr>
                          </a:solidFill>
                        </a:rPr>
                        <a:t>(80 trees; </a:t>
                      </a:r>
                    </a:p>
                    <a:p>
                      <a:pPr algn="ctr"/>
                      <a:r>
                        <a:rPr lang="en-US" sz="1400" b="1">
                          <a:solidFill>
                            <a:schemeClr val="bg1">
                              <a:lumMod val="95000"/>
                            </a:schemeClr>
                          </a:solidFill>
                        </a:rPr>
                        <a:t>10 max depth)</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514992605"/>
                  </a:ext>
                </a:extLst>
              </a:tr>
              <a:tr h="381550">
                <a:tc rowSpan="4">
                  <a:txBody>
                    <a:bodyPr/>
                    <a:lstStyle/>
                    <a:p>
                      <a:r>
                        <a:rPr lang="en-US" sz="1400">
                          <a:solidFill>
                            <a:schemeClr val="tx1">
                              <a:lumMod val="75000"/>
                              <a:lumOff val="25000"/>
                            </a:schemeClr>
                          </a:solidFill>
                        </a:rPr>
                        <a:t>Overall Model Performance</a:t>
                      </a:r>
                    </a:p>
                    <a:p>
                      <a:endParaRPr lang="en-US" sz="1200">
                        <a:solidFill>
                          <a:schemeClr val="tx1">
                            <a:lumMod val="75000"/>
                            <a:lumOff val="25000"/>
                          </a:schemeClr>
                        </a:solidFill>
                      </a:endParaRPr>
                    </a:p>
                    <a:p>
                      <a:r>
                        <a:rPr lang="en-US" sz="1200" i="1">
                          <a:solidFill>
                            <a:schemeClr val="tx1">
                              <a:lumMod val="75000"/>
                              <a:lumOff val="25000"/>
                            </a:schemeClr>
                          </a:solidFill>
                        </a:rPr>
                        <a:t>(using PySpark’s Multiclass Classification Evaluator)</a:t>
                      </a:r>
                    </a:p>
                  </a:txBody>
                  <a:tcPr>
                    <a:lnT w="28575" cap="flat" cmpd="sng" algn="ctr">
                      <a:solidFill>
                        <a:schemeClr val="bg1">
                          <a:lumMod val="95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400">
                          <a:solidFill>
                            <a:schemeClr val="tx1">
                              <a:lumMod val="75000"/>
                              <a:lumOff val="25000"/>
                            </a:schemeClr>
                          </a:solidFill>
                        </a:rPr>
                        <a:t>Accuracy rate</a:t>
                      </a:r>
                    </a:p>
                  </a:txBody>
                  <a:tcPr>
                    <a:lnT w="28575" cap="flat" cmpd="sng" algn="ctr">
                      <a:solidFill>
                        <a:schemeClr val="bg1">
                          <a:lumMod val="95000"/>
                        </a:schemeClr>
                      </a:solidFill>
                      <a:prstDash val="solid"/>
                      <a:round/>
                      <a:headEnd type="none" w="med" len="med"/>
                      <a:tailEnd type="none" w="med" len="med"/>
                    </a:lnT>
                    <a:solidFill>
                      <a:schemeClr val="bg1">
                        <a:lumMod val="85000"/>
                      </a:schemeClr>
                    </a:solidFill>
                  </a:tcPr>
                </a:tc>
                <a:tc>
                  <a:txBody>
                    <a:bodyPr/>
                    <a:lstStyle/>
                    <a:p>
                      <a:pPr algn="ctr"/>
                      <a:r>
                        <a:rPr lang="en-US" sz="1400">
                          <a:solidFill>
                            <a:schemeClr val="tx1">
                              <a:lumMod val="75000"/>
                              <a:lumOff val="25000"/>
                            </a:schemeClr>
                          </a:solidFill>
                        </a:rPr>
                        <a:t>75.09%</a:t>
                      </a:r>
                    </a:p>
                  </a:txBody>
                  <a:tcPr>
                    <a:lnT w="28575" cap="flat" cmpd="sng" algn="ctr">
                      <a:solidFill>
                        <a:schemeClr val="bg1">
                          <a:lumMod val="95000"/>
                        </a:schemeClr>
                      </a:solidFill>
                      <a:prstDash val="solid"/>
                      <a:round/>
                      <a:headEnd type="none" w="med" len="med"/>
                      <a:tailEnd type="none" w="med" len="med"/>
                    </a:lnT>
                    <a:solidFill>
                      <a:schemeClr val="bg1">
                        <a:lumMod val="85000"/>
                      </a:schemeClr>
                    </a:solidFill>
                  </a:tcPr>
                </a:tc>
                <a:tc>
                  <a:txBody>
                    <a:bodyPr/>
                    <a:lstStyle/>
                    <a:p>
                      <a:pPr algn="ctr"/>
                      <a:r>
                        <a:rPr lang="en-US" sz="1400">
                          <a:solidFill>
                            <a:schemeClr val="tx1">
                              <a:lumMod val="75000"/>
                              <a:lumOff val="25000"/>
                            </a:schemeClr>
                          </a:solidFill>
                        </a:rPr>
                        <a:t>74.99%</a:t>
                      </a:r>
                    </a:p>
                  </a:txBody>
                  <a:tcPr>
                    <a:lnT w="28575" cap="flat" cmpd="sng" algn="ctr">
                      <a:solidFill>
                        <a:schemeClr val="bg1">
                          <a:lumMod val="95000"/>
                        </a:schemeClr>
                      </a:solidFill>
                      <a:prstDash val="solid"/>
                      <a:round/>
                      <a:headEnd type="none" w="med" len="med"/>
                      <a:tailEnd type="none" w="med" len="med"/>
                    </a:lnT>
                    <a:solidFill>
                      <a:schemeClr val="bg1">
                        <a:lumMod val="85000"/>
                      </a:schemeClr>
                    </a:solidFill>
                  </a:tcPr>
                </a:tc>
                <a:tc>
                  <a:txBody>
                    <a:bodyPr/>
                    <a:lstStyle/>
                    <a:p>
                      <a:pPr algn="ctr"/>
                      <a:r>
                        <a:rPr lang="en-US" sz="1400">
                          <a:solidFill>
                            <a:schemeClr val="tx1">
                              <a:lumMod val="75000"/>
                              <a:lumOff val="25000"/>
                            </a:schemeClr>
                          </a:solidFill>
                        </a:rPr>
                        <a:t>75.06%</a:t>
                      </a:r>
                    </a:p>
                  </a:txBody>
                  <a:tcPr>
                    <a:lnT w="28575" cap="flat" cmpd="sng" algn="ctr">
                      <a:solidFill>
                        <a:schemeClr val="bg1">
                          <a:lumMod val="95000"/>
                        </a:schemeClr>
                      </a:solidFill>
                      <a:prstDash val="solid"/>
                      <a:round/>
                      <a:headEnd type="none" w="med" len="med"/>
                      <a:tailEnd type="none" w="med" len="med"/>
                    </a:lnT>
                    <a:solidFill>
                      <a:schemeClr val="bg1">
                        <a:lumMod val="85000"/>
                      </a:schemeClr>
                    </a:solidFill>
                  </a:tcPr>
                </a:tc>
                <a:tc>
                  <a:txBody>
                    <a:bodyPr/>
                    <a:lstStyle/>
                    <a:p>
                      <a:pPr algn="ctr"/>
                      <a:r>
                        <a:rPr lang="en-US" sz="1400">
                          <a:solidFill>
                            <a:schemeClr val="tx1">
                              <a:lumMod val="75000"/>
                              <a:lumOff val="25000"/>
                            </a:schemeClr>
                          </a:solidFill>
                        </a:rPr>
                        <a:t>74.96%</a:t>
                      </a:r>
                    </a:p>
                  </a:txBody>
                  <a:tcPr>
                    <a:lnT w="28575" cap="flat" cmpd="sng" algn="ctr">
                      <a:solidFill>
                        <a:schemeClr val="bg1">
                          <a:lumMod val="95000"/>
                        </a:schemeClr>
                      </a:solidFill>
                      <a:prstDash val="solid"/>
                      <a:round/>
                      <a:headEnd type="none" w="med" len="med"/>
                      <a:tailEnd type="none" w="med" len="med"/>
                    </a:lnT>
                    <a:solidFill>
                      <a:schemeClr val="bg1">
                        <a:lumMod val="85000"/>
                      </a:schemeClr>
                    </a:solidFill>
                  </a:tcPr>
                </a:tc>
                <a:tc>
                  <a:txBody>
                    <a:bodyPr/>
                    <a:lstStyle/>
                    <a:p>
                      <a:pPr algn="ctr"/>
                      <a:r>
                        <a:rPr lang="en-US" sz="1400">
                          <a:solidFill>
                            <a:schemeClr val="tx1">
                              <a:lumMod val="75000"/>
                              <a:lumOff val="25000"/>
                            </a:schemeClr>
                          </a:solidFill>
                        </a:rPr>
                        <a:t>74.97%</a:t>
                      </a:r>
                    </a:p>
                  </a:txBody>
                  <a:tcPr>
                    <a:lnT w="28575" cap="flat" cmpd="sng" algn="ctr">
                      <a:solidFill>
                        <a:schemeClr val="bg1">
                          <a:lumMod val="95000"/>
                        </a:schemeClr>
                      </a:solidFill>
                      <a:prstDash val="solid"/>
                      <a:round/>
                      <a:headEnd type="none" w="med" len="med"/>
                      <a:tailEnd type="none" w="med" len="med"/>
                    </a:lnT>
                    <a:solidFill>
                      <a:schemeClr val="bg1">
                        <a:lumMod val="85000"/>
                      </a:schemeClr>
                    </a:solidFill>
                  </a:tcPr>
                </a:tc>
                <a:tc>
                  <a:txBody>
                    <a:bodyPr/>
                    <a:lstStyle/>
                    <a:p>
                      <a:pPr algn="ctr"/>
                      <a:r>
                        <a:rPr lang="en-US" sz="1400">
                          <a:solidFill>
                            <a:schemeClr val="tx1">
                              <a:lumMod val="75000"/>
                              <a:lumOff val="25000"/>
                            </a:schemeClr>
                          </a:solidFill>
                        </a:rPr>
                        <a:t>74.99%</a:t>
                      </a:r>
                    </a:p>
                  </a:txBody>
                  <a:tcPr>
                    <a:lnT w="28575" cap="flat" cmpd="sng" algn="ctr">
                      <a:solidFill>
                        <a:schemeClr val="bg1">
                          <a:lumMod val="95000"/>
                        </a:schemeClr>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94705492"/>
                  </a:ext>
                </a:extLst>
              </a:tr>
              <a:tr h="381550">
                <a:tc vMerge="1">
                  <a:txBody>
                    <a:bodyPr/>
                    <a:lstStyle/>
                    <a:p>
                      <a:endParaRPr lang="en-US"/>
                    </a:p>
                  </a:txBody>
                  <a:tcPr/>
                </a:tc>
                <a:tc>
                  <a:txBody>
                    <a:bodyPr/>
                    <a:lstStyle/>
                    <a:p>
                      <a:r>
                        <a:rPr lang="en-US" sz="1400">
                          <a:solidFill>
                            <a:schemeClr val="tx1">
                              <a:lumMod val="75000"/>
                              <a:lumOff val="25000"/>
                            </a:schemeClr>
                          </a:solidFill>
                        </a:rPr>
                        <a:t>Precision rate</a:t>
                      </a:r>
                    </a:p>
                  </a:txBody>
                  <a:tcPr>
                    <a:solidFill>
                      <a:schemeClr val="bg1">
                        <a:lumMod val="95000"/>
                      </a:schemeClr>
                    </a:solidFill>
                  </a:tcPr>
                </a:tc>
                <a:tc>
                  <a:txBody>
                    <a:bodyPr/>
                    <a:lstStyle/>
                    <a:p>
                      <a:pPr algn="ctr"/>
                      <a:r>
                        <a:rPr lang="en-US" sz="1400">
                          <a:solidFill>
                            <a:schemeClr val="tx1">
                              <a:lumMod val="75000"/>
                              <a:lumOff val="25000"/>
                            </a:schemeClr>
                          </a:solidFill>
                        </a:rPr>
                        <a:t>73.61%</a:t>
                      </a:r>
                    </a:p>
                  </a:txBody>
                  <a:tcPr>
                    <a:solidFill>
                      <a:schemeClr val="bg1">
                        <a:lumMod val="95000"/>
                      </a:schemeClr>
                    </a:solidFill>
                  </a:tcPr>
                </a:tc>
                <a:tc>
                  <a:txBody>
                    <a:bodyPr/>
                    <a:lstStyle/>
                    <a:p>
                      <a:pPr algn="ctr"/>
                      <a:r>
                        <a:rPr lang="en-US" sz="1400">
                          <a:solidFill>
                            <a:schemeClr val="tx1">
                              <a:lumMod val="75000"/>
                              <a:lumOff val="25000"/>
                            </a:schemeClr>
                          </a:solidFill>
                        </a:rPr>
                        <a:t>73.73%</a:t>
                      </a:r>
                    </a:p>
                  </a:txBody>
                  <a:tcPr>
                    <a:solidFill>
                      <a:schemeClr val="bg1">
                        <a:lumMod val="95000"/>
                      </a:schemeClr>
                    </a:solidFill>
                  </a:tcPr>
                </a:tc>
                <a:tc>
                  <a:txBody>
                    <a:bodyPr/>
                    <a:lstStyle/>
                    <a:p>
                      <a:pPr algn="ctr"/>
                      <a:r>
                        <a:rPr lang="en-US" sz="1400">
                          <a:solidFill>
                            <a:schemeClr val="tx1">
                              <a:lumMod val="75000"/>
                              <a:lumOff val="25000"/>
                            </a:schemeClr>
                          </a:solidFill>
                        </a:rPr>
                        <a:t>73.93%</a:t>
                      </a:r>
                    </a:p>
                  </a:txBody>
                  <a:tcPr>
                    <a:solidFill>
                      <a:schemeClr val="bg1">
                        <a:lumMod val="95000"/>
                      </a:schemeClr>
                    </a:solidFill>
                  </a:tcPr>
                </a:tc>
                <a:tc>
                  <a:txBody>
                    <a:bodyPr/>
                    <a:lstStyle/>
                    <a:p>
                      <a:pPr algn="ctr"/>
                      <a:r>
                        <a:rPr lang="en-US" sz="1400">
                          <a:solidFill>
                            <a:schemeClr val="tx1">
                              <a:lumMod val="75000"/>
                              <a:lumOff val="25000"/>
                            </a:schemeClr>
                          </a:solidFill>
                        </a:rPr>
                        <a:t>73.36%</a:t>
                      </a:r>
                    </a:p>
                  </a:txBody>
                  <a:tcPr>
                    <a:solidFill>
                      <a:schemeClr val="bg1">
                        <a:lumMod val="95000"/>
                      </a:schemeClr>
                    </a:solidFill>
                  </a:tcPr>
                </a:tc>
                <a:tc>
                  <a:txBody>
                    <a:bodyPr/>
                    <a:lstStyle/>
                    <a:p>
                      <a:pPr algn="ctr"/>
                      <a:r>
                        <a:rPr lang="en-US" sz="1400">
                          <a:solidFill>
                            <a:schemeClr val="tx1">
                              <a:lumMod val="75000"/>
                              <a:lumOff val="25000"/>
                            </a:schemeClr>
                          </a:solidFill>
                        </a:rPr>
                        <a:t>73.54%</a:t>
                      </a:r>
                    </a:p>
                  </a:txBody>
                  <a:tcPr>
                    <a:solidFill>
                      <a:schemeClr val="bg1">
                        <a:lumMod val="95000"/>
                      </a:schemeClr>
                    </a:solidFill>
                  </a:tcPr>
                </a:tc>
                <a:tc>
                  <a:txBody>
                    <a:bodyPr/>
                    <a:lstStyle/>
                    <a:p>
                      <a:pPr algn="ctr"/>
                      <a:r>
                        <a:rPr lang="en-US" sz="1400">
                          <a:solidFill>
                            <a:schemeClr val="tx1">
                              <a:lumMod val="75000"/>
                              <a:lumOff val="25000"/>
                            </a:schemeClr>
                          </a:solidFill>
                        </a:rPr>
                        <a:t>73.59%</a:t>
                      </a:r>
                    </a:p>
                  </a:txBody>
                  <a:tcPr>
                    <a:solidFill>
                      <a:schemeClr val="bg1">
                        <a:lumMod val="95000"/>
                      </a:schemeClr>
                    </a:solidFill>
                  </a:tcPr>
                </a:tc>
                <a:extLst>
                  <a:ext uri="{0D108BD9-81ED-4DB2-BD59-A6C34878D82A}">
                    <a16:rowId xmlns:a16="http://schemas.microsoft.com/office/drawing/2014/main" val="4016712107"/>
                  </a:ext>
                </a:extLst>
              </a:tr>
              <a:tr h="381550">
                <a:tc vMerge="1">
                  <a:txBody>
                    <a:bodyPr/>
                    <a:lstStyle/>
                    <a:p>
                      <a:endParaRPr lang="en-US"/>
                    </a:p>
                  </a:txBody>
                  <a:tcPr/>
                </a:tc>
                <a:tc>
                  <a:txBody>
                    <a:bodyPr/>
                    <a:lstStyle/>
                    <a:p>
                      <a:r>
                        <a:rPr lang="en-US" sz="1400">
                          <a:solidFill>
                            <a:schemeClr val="tx1">
                              <a:lumMod val="75000"/>
                              <a:lumOff val="25000"/>
                            </a:schemeClr>
                          </a:solidFill>
                        </a:rPr>
                        <a:t>Recall rate</a:t>
                      </a:r>
                    </a:p>
                  </a:txBody>
                  <a:tcPr>
                    <a:solidFill>
                      <a:schemeClr val="bg1">
                        <a:lumMod val="85000"/>
                      </a:schemeClr>
                    </a:solidFill>
                  </a:tcPr>
                </a:tc>
                <a:tc>
                  <a:txBody>
                    <a:bodyPr/>
                    <a:lstStyle/>
                    <a:p>
                      <a:pPr algn="ctr"/>
                      <a:r>
                        <a:rPr lang="en-US" sz="1400">
                          <a:solidFill>
                            <a:schemeClr val="tx1">
                              <a:lumMod val="75000"/>
                              <a:lumOff val="25000"/>
                            </a:schemeClr>
                          </a:solidFill>
                        </a:rPr>
                        <a:t>75.09%</a:t>
                      </a:r>
                    </a:p>
                  </a:txBody>
                  <a:tcPr>
                    <a:solidFill>
                      <a:schemeClr val="bg1">
                        <a:lumMod val="85000"/>
                      </a:schemeClr>
                    </a:solidFill>
                  </a:tcPr>
                </a:tc>
                <a:tc>
                  <a:txBody>
                    <a:bodyPr/>
                    <a:lstStyle/>
                    <a:p>
                      <a:pPr algn="ctr"/>
                      <a:r>
                        <a:rPr lang="en-US" sz="1400">
                          <a:solidFill>
                            <a:schemeClr val="tx1">
                              <a:lumMod val="75000"/>
                              <a:lumOff val="25000"/>
                            </a:schemeClr>
                          </a:solidFill>
                        </a:rPr>
                        <a:t>74.99%</a:t>
                      </a:r>
                    </a:p>
                  </a:txBody>
                  <a:tcPr>
                    <a:solidFill>
                      <a:schemeClr val="bg1">
                        <a:lumMod val="85000"/>
                      </a:schemeClr>
                    </a:solidFill>
                  </a:tcPr>
                </a:tc>
                <a:tc>
                  <a:txBody>
                    <a:bodyPr/>
                    <a:lstStyle/>
                    <a:p>
                      <a:pPr algn="ctr"/>
                      <a:r>
                        <a:rPr lang="en-US" sz="1400">
                          <a:solidFill>
                            <a:schemeClr val="tx1">
                              <a:lumMod val="75000"/>
                              <a:lumOff val="25000"/>
                            </a:schemeClr>
                          </a:solidFill>
                        </a:rPr>
                        <a:t>75.06%</a:t>
                      </a:r>
                    </a:p>
                  </a:txBody>
                  <a:tcPr>
                    <a:solidFill>
                      <a:schemeClr val="bg1">
                        <a:lumMod val="85000"/>
                      </a:schemeClr>
                    </a:solidFill>
                  </a:tcPr>
                </a:tc>
                <a:tc>
                  <a:txBody>
                    <a:bodyPr/>
                    <a:lstStyle/>
                    <a:p>
                      <a:pPr algn="ctr"/>
                      <a:r>
                        <a:rPr lang="en-US" sz="1400">
                          <a:solidFill>
                            <a:schemeClr val="tx1">
                              <a:lumMod val="75000"/>
                              <a:lumOff val="25000"/>
                            </a:schemeClr>
                          </a:solidFill>
                        </a:rPr>
                        <a:t>74.96%</a:t>
                      </a:r>
                    </a:p>
                  </a:txBody>
                  <a:tcPr>
                    <a:solidFill>
                      <a:schemeClr val="bg1">
                        <a:lumMod val="85000"/>
                      </a:schemeClr>
                    </a:solidFill>
                  </a:tcPr>
                </a:tc>
                <a:tc>
                  <a:txBody>
                    <a:bodyPr/>
                    <a:lstStyle/>
                    <a:p>
                      <a:pPr algn="ctr"/>
                      <a:r>
                        <a:rPr lang="en-US" sz="1400">
                          <a:solidFill>
                            <a:schemeClr val="tx1">
                              <a:lumMod val="75000"/>
                              <a:lumOff val="25000"/>
                            </a:schemeClr>
                          </a:solidFill>
                        </a:rPr>
                        <a:t>74.97%</a:t>
                      </a:r>
                    </a:p>
                  </a:txBody>
                  <a:tcPr>
                    <a:solidFill>
                      <a:schemeClr val="bg1">
                        <a:lumMod val="85000"/>
                      </a:schemeClr>
                    </a:solidFill>
                  </a:tcPr>
                </a:tc>
                <a:tc>
                  <a:txBody>
                    <a:bodyPr/>
                    <a:lstStyle/>
                    <a:p>
                      <a:pPr algn="ctr"/>
                      <a:r>
                        <a:rPr lang="en-US" sz="1400">
                          <a:solidFill>
                            <a:schemeClr val="tx1">
                              <a:lumMod val="75000"/>
                              <a:lumOff val="25000"/>
                            </a:schemeClr>
                          </a:solidFill>
                        </a:rPr>
                        <a:t>74.99%</a:t>
                      </a:r>
                    </a:p>
                  </a:txBody>
                  <a:tcPr>
                    <a:solidFill>
                      <a:schemeClr val="bg1">
                        <a:lumMod val="85000"/>
                      </a:schemeClr>
                    </a:solidFill>
                  </a:tcPr>
                </a:tc>
                <a:extLst>
                  <a:ext uri="{0D108BD9-81ED-4DB2-BD59-A6C34878D82A}">
                    <a16:rowId xmlns:a16="http://schemas.microsoft.com/office/drawing/2014/main" val="480191308"/>
                  </a:ext>
                </a:extLst>
              </a:tr>
              <a:tr h="381550">
                <a:tc vMerge="1">
                  <a:txBody>
                    <a:bodyPr/>
                    <a:lstStyle/>
                    <a:p>
                      <a:endParaRPr lang="en-US"/>
                    </a:p>
                  </a:txBody>
                  <a:tcPr/>
                </a:tc>
                <a:tc>
                  <a:txBody>
                    <a:bodyPr/>
                    <a:lstStyle/>
                    <a:p>
                      <a:r>
                        <a:rPr lang="en-US" sz="1400" dirty="0">
                          <a:solidFill>
                            <a:schemeClr val="tx1">
                              <a:lumMod val="75000"/>
                              <a:lumOff val="25000"/>
                            </a:schemeClr>
                          </a:solidFill>
                        </a:rPr>
                        <a:t>F1-score</a:t>
                      </a:r>
                    </a:p>
                  </a:txBody>
                  <a:tcPr>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1400">
                          <a:solidFill>
                            <a:schemeClr val="tx1">
                              <a:lumMod val="75000"/>
                              <a:lumOff val="25000"/>
                            </a:schemeClr>
                          </a:solidFill>
                        </a:rPr>
                        <a:t>71.82%</a:t>
                      </a:r>
                    </a:p>
                  </a:txBody>
                  <a:tcPr>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1400" dirty="0">
                          <a:solidFill>
                            <a:schemeClr val="tx1">
                              <a:lumMod val="75000"/>
                              <a:lumOff val="25000"/>
                            </a:schemeClr>
                          </a:solidFill>
                        </a:rPr>
                        <a:t>74.36%</a:t>
                      </a:r>
                    </a:p>
                  </a:txBody>
                  <a:tcPr>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1400">
                          <a:solidFill>
                            <a:schemeClr val="tx1">
                              <a:lumMod val="75000"/>
                              <a:lumOff val="25000"/>
                            </a:schemeClr>
                          </a:solidFill>
                        </a:rPr>
                        <a:t>74.49%</a:t>
                      </a:r>
                    </a:p>
                  </a:txBody>
                  <a:tcPr>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1400">
                          <a:solidFill>
                            <a:schemeClr val="tx1">
                              <a:lumMod val="75000"/>
                              <a:lumOff val="25000"/>
                            </a:schemeClr>
                          </a:solidFill>
                        </a:rPr>
                        <a:t>71.64%</a:t>
                      </a:r>
                    </a:p>
                  </a:txBody>
                  <a:tcPr>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1400">
                          <a:solidFill>
                            <a:schemeClr val="tx1">
                              <a:lumMod val="75000"/>
                              <a:lumOff val="25000"/>
                            </a:schemeClr>
                          </a:solidFill>
                        </a:rPr>
                        <a:t>74.25%</a:t>
                      </a:r>
                    </a:p>
                  </a:txBody>
                  <a:tcPr>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1400" dirty="0">
                          <a:solidFill>
                            <a:schemeClr val="tx1">
                              <a:lumMod val="75000"/>
                              <a:lumOff val="25000"/>
                            </a:schemeClr>
                          </a:solidFill>
                        </a:rPr>
                        <a:t>74.28%</a:t>
                      </a:r>
                    </a:p>
                  </a:txBody>
                  <a:tcPr>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55876139"/>
                  </a:ext>
                </a:extLst>
              </a:tr>
            </a:tbl>
          </a:graphicData>
        </a:graphic>
      </p:graphicFrame>
      <p:sp>
        <p:nvSpPr>
          <p:cNvPr id="10" name="Title 1">
            <a:extLst>
              <a:ext uri="{FF2B5EF4-FFF2-40B4-BE49-F238E27FC236}">
                <a16:creationId xmlns:a16="http://schemas.microsoft.com/office/drawing/2014/main" id="{6B92F263-EEFB-9249-E5CC-CCF640B28150}"/>
              </a:ext>
            </a:extLst>
          </p:cNvPr>
          <p:cNvSpPr txBox="1">
            <a:spLocks/>
          </p:cNvSpPr>
          <p:nvPr/>
        </p:nvSpPr>
        <p:spPr>
          <a:xfrm>
            <a:off x="271080" y="242101"/>
            <a:ext cx="2797945" cy="584775"/>
          </a:xfrm>
          <a:prstGeom prst="rect">
            <a:avLst/>
          </a:prstGeom>
          <a:noFill/>
        </p:spPr>
        <p:txBody>
          <a:bodyPr wrap="none" rtlCol="0">
            <a:spAutoFit/>
          </a:bodyPr>
          <a:lstStyle>
            <a:defPPr>
              <a:defRPr lang="en-US"/>
            </a:defPPr>
            <a:lvl1pPr>
              <a:defRPr sz="3200">
                <a:solidFill>
                  <a:schemeClr val="tx1">
                    <a:lumMod val="75000"/>
                    <a:lumOff val="25000"/>
                  </a:schemeClr>
                </a:solidFill>
              </a:defRPr>
            </a:lvl1pPr>
          </a:lstStyle>
          <a:p>
            <a:r>
              <a:rPr lang="en-US"/>
              <a:t>Revised Models</a:t>
            </a:r>
          </a:p>
        </p:txBody>
      </p:sp>
      <p:sp>
        <p:nvSpPr>
          <p:cNvPr id="4" name="Content Placeholder 3">
            <a:extLst>
              <a:ext uri="{FF2B5EF4-FFF2-40B4-BE49-F238E27FC236}">
                <a16:creationId xmlns:a16="http://schemas.microsoft.com/office/drawing/2014/main" id="{4EA71782-C669-8B5D-18CC-60CE06250C80}"/>
              </a:ext>
            </a:extLst>
          </p:cNvPr>
          <p:cNvSpPr txBox="1">
            <a:spLocks/>
          </p:cNvSpPr>
          <p:nvPr/>
        </p:nvSpPr>
        <p:spPr>
          <a:xfrm>
            <a:off x="1897138" y="4405053"/>
            <a:ext cx="8397724" cy="155548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SzPct val="87000"/>
            </a:pPr>
            <a:r>
              <a:rPr lang="en-US" sz="1800">
                <a:solidFill>
                  <a:schemeClr val="tx1">
                    <a:lumMod val="75000"/>
                    <a:lumOff val="25000"/>
                  </a:schemeClr>
                </a:solidFill>
              </a:rPr>
              <a:t>Utilizing </a:t>
            </a:r>
            <a:r>
              <a:rPr lang="en-US" sz="1800" err="1">
                <a:solidFill>
                  <a:schemeClr val="tx1">
                    <a:lumMod val="75000"/>
                    <a:lumOff val="25000"/>
                  </a:schemeClr>
                </a:solidFill>
              </a:rPr>
              <a:t>PySpark's</a:t>
            </a:r>
            <a:r>
              <a:rPr lang="en-US" sz="1800">
                <a:solidFill>
                  <a:schemeClr val="tx1">
                    <a:lumMod val="75000"/>
                    <a:lumOff val="25000"/>
                  </a:schemeClr>
                </a:solidFill>
              </a:rPr>
              <a:t> Multiclass Classification Evaluator, the revised model demonstrates significantly improved performance, with all metrics above 70%</a:t>
            </a:r>
          </a:p>
          <a:p>
            <a:pPr>
              <a:lnSpc>
                <a:spcPct val="110000"/>
              </a:lnSpc>
              <a:buSzPct val="87000"/>
            </a:pPr>
            <a:r>
              <a:rPr lang="en-US" sz="1800">
                <a:solidFill>
                  <a:schemeClr val="tx1">
                    <a:lumMod val="75000"/>
                    <a:lumOff val="25000"/>
                  </a:schemeClr>
                </a:solidFill>
              </a:rPr>
              <a:t>To focus specifically on the model performance for the 70th percentile class, we recomputed the metrics</a:t>
            </a:r>
          </a:p>
        </p:txBody>
      </p:sp>
      <p:sp>
        <p:nvSpPr>
          <p:cNvPr id="3" name="Slide Number Placeholder 2">
            <a:extLst>
              <a:ext uri="{FF2B5EF4-FFF2-40B4-BE49-F238E27FC236}">
                <a16:creationId xmlns:a16="http://schemas.microsoft.com/office/drawing/2014/main" id="{ACA9CE39-94C3-637F-CC55-F556F906476C}"/>
              </a:ext>
            </a:extLst>
          </p:cNvPr>
          <p:cNvSpPr>
            <a:spLocks noGrp="1"/>
          </p:cNvSpPr>
          <p:nvPr>
            <p:ph type="sldNum" sz="quarter" idx="12"/>
          </p:nvPr>
        </p:nvSpPr>
        <p:spPr/>
        <p:txBody>
          <a:bodyPr/>
          <a:lstStyle/>
          <a:p>
            <a:fld id="{12BE2F63-B7EF-4841-ABD0-0804B0ABBEFB}" type="slidenum">
              <a:rPr lang="en-SG" smtClean="0"/>
              <a:t>35</a:t>
            </a:fld>
            <a:endParaRPr lang="en-SG"/>
          </a:p>
        </p:txBody>
      </p:sp>
    </p:spTree>
    <p:extLst>
      <p:ext uri="{BB962C8B-B14F-4D97-AF65-F5344CB8AC3E}">
        <p14:creationId xmlns:p14="http://schemas.microsoft.com/office/powerpoint/2010/main" val="11586957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BF99E67-4518-4137-4D30-22FC8D3DEA29}"/>
              </a:ext>
            </a:extLst>
          </p:cNvPr>
          <p:cNvGraphicFramePr>
            <a:graphicFrameLocks noGrp="1"/>
          </p:cNvGraphicFramePr>
          <p:nvPr>
            <p:extLst>
              <p:ext uri="{D42A27DB-BD31-4B8C-83A1-F6EECF244321}">
                <p14:modId xmlns:p14="http://schemas.microsoft.com/office/powerpoint/2010/main" val="3427954866"/>
              </p:ext>
            </p:extLst>
          </p:nvPr>
        </p:nvGraphicFramePr>
        <p:xfrm>
          <a:off x="271080" y="1280319"/>
          <a:ext cx="11654216" cy="2746817"/>
        </p:xfrm>
        <a:graphic>
          <a:graphicData uri="http://schemas.openxmlformats.org/drawingml/2006/table">
            <a:tbl>
              <a:tblPr firstRow="1" bandRow="1">
                <a:tableStyleId>{5C22544A-7EE6-4342-B048-85BDC9FD1C3A}</a:tableStyleId>
              </a:tblPr>
              <a:tblGrid>
                <a:gridCol w="1456777">
                  <a:extLst>
                    <a:ext uri="{9D8B030D-6E8A-4147-A177-3AD203B41FA5}">
                      <a16:colId xmlns:a16="http://schemas.microsoft.com/office/drawing/2014/main" val="904694601"/>
                    </a:ext>
                  </a:extLst>
                </a:gridCol>
                <a:gridCol w="1456777">
                  <a:extLst>
                    <a:ext uri="{9D8B030D-6E8A-4147-A177-3AD203B41FA5}">
                      <a16:colId xmlns:a16="http://schemas.microsoft.com/office/drawing/2014/main" val="3883092"/>
                    </a:ext>
                  </a:extLst>
                </a:gridCol>
                <a:gridCol w="1456777">
                  <a:extLst>
                    <a:ext uri="{9D8B030D-6E8A-4147-A177-3AD203B41FA5}">
                      <a16:colId xmlns:a16="http://schemas.microsoft.com/office/drawing/2014/main" val="90111688"/>
                    </a:ext>
                  </a:extLst>
                </a:gridCol>
                <a:gridCol w="1456777">
                  <a:extLst>
                    <a:ext uri="{9D8B030D-6E8A-4147-A177-3AD203B41FA5}">
                      <a16:colId xmlns:a16="http://schemas.microsoft.com/office/drawing/2014/main" val="1235056829"/>
                    </a:ext>
                  </a:extLst>
                </a:gridCol>
                <a:gridCol w="1456777">
                  <a:extLst>
                    <a:ext uri="{9D8B030D-6E8A-4147-A177-3AD203B41FA5}">
                      <a16:colId xmlns:a16="http://schemas.microsoft.com/office/drawing/2014/main" val="1029833446"/>
                    </a:ext>
                  </a:extLst>
                </a:gridCol>
                <a:gridCol w="1456777">
                  <a:extLst>
                    <a:ext uri="{9D8B030D-6E8A-4147-A177-3AD203B41FA5}">
                      <a16:colId xmlns:a16="http://schemas.microsoft.com/office/drawing/2014/main" val="2589124239"/>
                    </a:ext>
                  </a:extLst>
                </a:gridCol>
                <a:gridCol w="1456777">
                  <a:extLst>
                    <a:ext uri="{9D8B030D-6E8A-4147-A177-3AD203B41FA5}">
                      <a16:colId xmlns:a16="http://schemas.microsoft.com/office/drawing/2014/main" val="3754491269"/>
                    </a:ext>
                  </a:extLst>
                </a:gridCol>
                <a:gridCol w="1456777">
                  <a:extLst>
                    <a:ext uri="{9D8B030D-6E8A-4147-A177-3AD203B41FA5}">
                      <a16:colId xmlns:a16="http://schemas.microsoft.com/office/drawing/2014/main" val="161945870"/>
                    </a:ext>
                  </a:extLst>
                </a:gridCol>
              </a:tblGrid>
              <a:tr h="489097">
                <a:tc rowSpan="2" gridSpan="2">
                  <a:txBody>
                    <a:bodyPr/>
                    <a:lstStyle/>
                    <a:p>
                      <a:endParaRPr lang="en-US" sz="1200">
                        <a:solidFill>
                          <a:schemeClr val="tx1">
                            <a:lumMod val="75000"/>
                            <a:lumOff val="25000"/>
                          </a:schemeClr>
                        </a:solidFill>
                      </a:endParaRP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rowSpan="2" hMerge="1">
                  <a:txBody>
                    <a:bodyPr/>
                    <a:lstStyle/>
                    <a:p>
                      <a:endParaRPr lang="en-US" sz="1200"/>
                    </a:p>
                  </a:txBody>
                  <a:tcPr>
                    <a:solidFill>
                      <a:schemeClr val="tx1">
                        <a:lumMod val="65000"/>
                        <a:lumOff val="35000"/>
                      </a:schemeClr>
                    </a:solidFill>
                  </a:tcPr>
                </a:tc>
                <a:tc gridSpan="3">
                  <a:txBody>
                    <a:bodyPr/>
                    <a:lstStyle/>
                    <a:p>
                      <a:pPr algn="ctr"/>
                      <a:r>
                        <a:rPr lang="en-US" sz="1400">
                          <a:solidFill>
                            <a:schemeClr val="bg1">
                              <a:lumMod val="95000"/>
                            </a:schemeClr>
                          </a:solidFill>
                        </a:rPr>
                        <a:t>80% - 20% Sample Split</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hMerge="1">
                  <a:txBody>
                    <a:bodyPr/>
                    <a:lstStyle/>
                    <a:p>
                      <a:endParaRPr lang="en-US" sz="1200"/>
                    </a:p>
                  </a:txBody>
                  <a:tcPr/>
                </a:tc>
                <a:tc hMerge="1">
                  <a:txBody>
                    <a:bodyPr/>
                    <a:lstStyle/>
                    <a:p>
                      <a:endParaRPr lang="en-US" sz="1200"/>
                    </a:p>
                  </a:txBody>
                  <a:tcPr/>
                </a:tc>
                <a:tc gridSpan="3">
                  <a:txBody>
                    <a:bodyPr/>
                    <a:lstStyle/>
                    <a:p>
                      <a:pPr algn="ctr"/>
                      <a:r>
                        <a:rPr lang="en-US" sz="1400" dirty="0">
                          <a:solidFill>
                            <a:schemeClr val="bg1">
                              <a:lumMod val="95000"/>
                            </a:schemeClr>
                          </a:solidFill>
                        </a:rPr>
                        <a:t>70% - 30% Sample Split</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hMerge="1">
                  <a:txBody>
                    <a:bodyPr/>
                    <a:lstStyle/>
                    <a:p>
                      <a:endParaRPr lang="en-US" sz="1200"/>
                    </a:p>
                  </a:txBody>
                  <a:tcPr/>
                </a:tc>
                <a:tc hMerge="1">
                  <a:txBody>
                    <a:bodyPr/>
                    <a:lstStyle/>
                    <a:p>
                      <a:endParaRPr lang="en-US" sz="1200"/>
                    </a:p>
                  </a:txBody>
                  <a:tcPr/>
                </a:tc>
                <a:extLst>
                  <a:ext uri="{0D108BD9-81ED-4DB2-BD59-A6C34878D82A}">
                    <a16:rowId xmlns:a16="http://schemas.microsoft.com/office/drawing/2014/main" val="1067807312"/>
                  </a:ext>
                </a:extLst>
              </a:tr>
              <a:tr h="658566">
                <a:tc gridSpan="2" vMerge="1">
                  <a:txBody>
                    <a:bodyPr/>
                    <a:lstStyle/>
                    <a:p>
                      <a:endParaRPr lang="en-US" sz="1200" b="1">
                        <a:solidFill>
                          <a:schemeClr val="bg1"/>
                        </a:solidFill>
                      </a:endParaRPr>
                    </a:p>
                  </a:txBody>
                  <a:tcPr>
                    <a:solidFill>
                      <a:schemeClr val="tx1">
                        <a:lumMod val="65000"/>
                        <a:lumOff val="35000"/>
                      </a:schemeClr>
                    </a:solidFill>
                  </a:tcPr>
                </a:tc>
                <a:tc hMerge="1" vMerge="1">
                  <a:txBody>
                    <a:bodyPr/>
                    <a:lstStyle/>
                    <a:p>
                      <a:endParaRPr lang="en-US" sz="1200" b="1">
                        <a:solidFill>
                          <a:schemeClr val="bg1"/>
                        </a:solidFill>
                      </a:endParaRPr>
                    </a:p>
                  </a:txBody>
                  <a:tcPr>
                    <a:solidFill>
                      <a:schemeClr val="tx1">
                        <a:lumMod val="65000"/>
                        <a:lumOff val="35000"/>
                      </a:schemeClr>
                    </a:solidFill>
                  </a:tcPr>
                </a:tc>
                <a:tc>
                  <a:txBody>
                    <a:bodyPr/>
                    <a:lstStyle/>
                    <a:p>
                      <a:pPr algn="ctr"/>
                      <a:r>
                        <a:rPr lang="en-US" sz="1400" b="1">
                          <a:solidFill>
                            <a:schemeClr val="bg1">
                              <a:lumMod val="95000"/>
                            </a:schemeClr>
                          </a:solidFill>
                        </a:rPr>
                        <a:t>Decision Tree</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a:solidFill>
                            <a:schemeClr val="bg1">
                              <a:lumMod val="95000"/>
                            </a:schemeClr>
                          </a:solidFill>
                        </a:rPr>
                        <a:t>Random Forest</a:t>
                      </a:r>
                    </a:p>
                    <a:p>
                      <a:pPr algn="ctr"/>
                      <a:r>
                        <a:rPr lang="en-US" sz="1400" b="1">
                          <a:solidFill>
                            <a:schemeClr val="bg1">
                              <a:lumMod val="95000"/>
                            </a:schemeClr>
                          </a:solidFill>
                        </a:rPr>
                        <a:t>(50 trees; </a:t>
                      </a:r>
                    </a:p>
                    <a:p>
                      <a:pPr algn="ctr"/>
                      <a:r>
                        <a:rPr lang="en-US" sz="1400" b="1">
                          <a:solidFill>
                            <a:schemeClr val="bg1">
                              <a:lumMod val="95000"/>
                            </a:schemeClr>
                          </a:solidFill>
                        </a:rPr>
                        <a:t>10 max depth)</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a:solidFill>
                            <a:schemeClr val="bg1">
                              <a:lumMod val="95000"/>
                            </a:schemeClr>
                          </a:solidFill>
                        </a:rPr>
                        <a:t>Random Forest</a:t>
                      </a:r>
                    </a:p>
                    <a:p>
                      <a:pPr algn="ctr"/>
                      <a:r>
                        <a:rPr lang="en-US" sz="1400" b="1">
                          <a:solidFill>
                            <a:schemeClr val="bg1">
                              <a:lumMod val="95000"/>
                            </a:schemeClr>
                          </a:solidFill>
                        </a:rPr>
                        <a:t>(80 trees; </a:t>
                      </a:r>
                    </a:p>
                    <a:p>
                      <a:pPr algn="ctr"/>
                      <a:r>
                        <a:rPr lang="en-US" sz="1400" b="1">
                          <a:solidFill>
                            <a:schemeClr val="bg1">
                              <a:lumMod val="95000"/>
                            </a:schemeClr>
                          </a:solidFill>
                        </a:rPr>
                        <a:t>10 max depth)</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a:solidFill>
                            <a:schemeClr val="bg1">
                              <a:lumMod val="95000"/>
                            </a:schemeClr>
                          </a:solidFill>
                        </a:rPr>
                        <a:t>Decision Tree</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a:solidFill>
                            <a:schemeClr val="bg1">
                              <a:lumMod val="95000"/>
                            </a:schemeClr>
                          </a:solidFill>
                        </a:rPr>
                        <a:t>Random Forest</a:t>
                      </a:r>
                    </a:p>
                    <a:p>
                      <a:pPr algn="ctr"/>
                      <a:r>
                        <a:rPr lang="en-US" sz="1400" b="1">
                          <a:solidFill>
                            <a:schemeClr val="bg1">
                              <a:lumMod val="95000"/>
                            </a:schemeClr>
                          </a:solidFill>
                        </a:rPr>
                        <a:t>(50 trees; </a:t>
                      </a:r>
                    </a:p>
                    <a:p>
                      <a:pPr algn="ctr"/>
                      <a:r>
                        <a:rPr lang="en-US" sz="1400" b="1">
                          <a:solidFill>
                            <a:schemeClr val="bg1">
                              <a:lumMod val="95000"/>
                            </a:schemeClr>
                          </a:solidFill>
                        </a:rPr>
                        <a:t>10 max depth)</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a:solidFill>
                            <a:schemeClr val="bg1">
                              <a:lumMod val="95000"/>
                            </a:schemeClr>
                          </a:solidFill>
                        </a:rPr>
                        <a:t>Random Forest</a:t>
                      </a:r>
                    </a:p>
                    <a:p>
                      <a:pPr algn="ctr"/>
                      <a:r>
                        <a:rPr lang="en-US" sz="1400" b="1">
                          <a:solidFill>
                            <a:schemeClr val="bg1">
                              <a:lumMod val="95000"/>
                            </a:schemeClr>
                          </a:solidFill>
                        </a:rPr>
                        <a:t>(80 trees; </a:t>
                      </a:r>
                    </a:p>
                    <a:p>
                      <a:pPr algn="ctr"/>
                      <a:r>
                        <a:rPr lang="en-US" sz="1400" b="1">
                          <a:solidFill>
                            <a:schemeClr val="bg1">
                              <a:lumMod val="95000"/>
                            </a:schemeClr>
                          </a:solidFill>
                        </a:rPr>
                        <a:t>10 max depth)</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514992605"/>
                  </a:ext>
                </a:extLst>
              </a:tr>
              <a:tr h="381550">
                <a:tc rowSpan="4">
                  <a:txBody>
                    <a:bodyPr/>
                    <a:lstStyle/>
                    <a:p>
                      <a:r>
                        <a:rPr lang="en-US" sz="1400">
                          <a:solidFill>
                            <a:schemeClr val="tx1">
                              <a:lumMod val="75000"/>
                              <a:lumOff val="25000"/>
                            </a:schemeClr>
                          </a:solidFill>
                        </a:rPr>
                        <a:t>App Success Prediction</a:t>
                      </a:r>
                    </a:p>
                  </a:txBody>
                  <a:tcPr>
                    <a:lnT w="28575" cap="flat" cmpd="sng" algn="ctr">
                      <a:solidFill>
                        <a:schemeClr val="bg1">
                          <a:lumMod val="95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400">
                          <a:solidFill>
                            <a:schemeClr val="tx1">
                              <a:lumMod val="75000"/>
                              <a:lumOff val="25000"/>
                            </a:schemeClr>
                          </a:solidFill>
                        </a:rPr>
                        <a:t>Accuracy rate</a:t>
                      </a:r>
                    </a:p>
                  </a:txBody>
                  <a:tcPr>
                    <a:lnT w="28575" cap="flat" cmpd="sng" algn="ctr">
                      <a:solidFill>
                        <a:schemeClr val="bg1">
                          <a:lumMod val="95000"/>
                        </a:schemeClr>
                      </a:solidFill>
                      <a:prstDash val="solid"/>
                      <a:round/>
                      <a:headEnd type="none" w="med" len="med"/>
                      <a:tailEnd type="none" w="med" len="med"/>
                    </a:lnT>
                    <a:solidFill>
                      <a:schemeClr val="bg1">
                        <a:lumMod val="85000"/>
                      </a:schemeClr>
                    </a:solidFill>
                  </a:tcPr>
                </a:tc>
                <a:tc>
                  <a:txBody>
                    <a:bodyPr/>
                    <a:lstStyle/>
                    <a:p>
                      <a:pPr algn="ctr"/>
                      <a:r>
                        <a:rPr lang="en-US" sz="1400">
                          <a:solidFill>
                            <a:schemeClr val="tx1">
                              <a:lumMod val="75000"/>
                              <a:lumOff val="25000"/>
                            </a:schemeClr>
                          </a:solidFill>
                        </a:rPr>
                        <a:t>75.09%</a:t>
                      </a:r>
                    </a:p>
                  </a:txBody>
                  <a:tcPr>
                    <a:lnT w="28575" cap="flat" cmpd="sng" algn="ctr">
                      <a:solidFill>
                        <a:schemeClr val="bg1">
                          <a:lumMod val="95000"/>
                        </a:schemeClr>
                      </a:solidFill>
                      <a:prstDash val="solid"/>
                      <a:round/>
                      <a:headEnd type="none" w="med" len="med"/>
                      <a:tailEnd type="none" w="med" len="med"/>
                    </a:lnT>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1">
                              <a:lumMod val="75000"/>
                              <a:lumOff val="25000"/>
                            </a:schemeClr>
                          </a:solidFill>
                        </a:rPr>
                        <a:t>74.99%</a:t>
                      </a:r>
                    </a:p>
                  </a:txBody>
                  <a:tcPr>
                    <a:lnT w="28575" cap="flat" cmpd="sng" algn="ctr">
                      <a:solidFill>
                        <a:schemeClr val="bg1">
                          <a:lumMod val="95000"/>
                        </a:schemeClr>
                      </a:solidFill>
                      <a:prstDash val="solid"/>
                      <a:round/>
                      <a:headEnd type="none" w="med" len="med"/>
                      <a:tailEnd type="none" w="med" len="med"/>
                    </a:lnT>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1">
                              <a:lumMod val="75000"/>
                              <a:lumOff val="25000"/>
                            </a:schemeClr>
                          </a:solidFill>
                        </a:rPr>
                        <a:t>75.06%</a:t>
                      </a:r>
                    </a:p>
                  </a:txBody>
                  <a:tcPr>
                    <a:lnT w="28575" cap="flat" cmpd="sng" algn="ctr">
                      <a:solidFill>
                        <a:schemeClr val="bg1">
                          <a:lumMod val="95000"/>
                        </a:schemeClr>
                      </a:solidFill>
                      <a:prstDash val="solid"/>
                      <a:round/>
                      <a:headEnd type="none" w="med" len="med"/>
                      <a:tailEnd type="none" w="med" len="med"/>
                    </a:lnT>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1">
                              <a:lumMod val="75000"/>
                              <a:lumOff val="25000"/>
                            </a:schemeClr>
                          </a:solidFill>
                        </a:rPr>
                        <a:t>74.96%</a:t>
                      </a:r>
                    </a:p>
                  </a:txBody>
                  <a:tcPr>
                    <a:lnT w="28575" cap="flat" cmpd="sng" algn="ctr">
                      <a:solidFill>
                        <a:schemeClr val="bg1">
                          <a:lumMod val="95000"/>
                        </a:schemeClr>
                      </a:solidFill>
                      <a:prstDash val="solid"/>
                      <a:round/>
                      <a:headEnd type="none" w="med" len="med"/>
                      <a:tailEnd type="none" w="med" len="med"/>
                    </a:lnT>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1">
                              <a:lumMod val="75000"/>
                              <a:lumOff val="25000"/>
                            </a:schemeClr>
                          </a:solidFill>
                        </a:rPr>
                        <a:t>74.97%</a:t>
                      </a:r>
                    </a:p>
                  </a:txBody>
                  <a:tcPr>
                    <a:lnT w="28575" cap="flat" cmpd="sng" algn="ctr">
                      <a:solidFill>
                        <a:schemeClr val="bg1">
                          <a:lumMod val="95000"/>
                        </a:schemeClr>
                      </a:solidFill>
                      <a:prstDash val="solid"/>
                      <a:round/>
                      <a:headEnd type="none" w="med" len="med"/>
                      <a:tailEnd type="none" w="med" len="med"/>
                    </a:lnT>
                    <a:solidFill>
                      <a:schemeClr val="bg1">
                        <a:lumMod val="85000"/>
                      </a:schemeClr>
                    </a:solidFill>
                  </a:tcPr>
                </a:tc>
                <a:tc>
                  <a:txBody>
                    <a:bodyPr/>
                    <a:lstStyle/>
                    <a:p>
                      <a:pPr algn="ctr"/>
                      <a:r>
                        <a:rPr lang="en-US" sz="1400">
                          <a:solidFill>
                            <a:schemeClr val="tx1">
                              <a:lumMod val="75000"/>
                              <a:lumOff val="25000"/>
                            </a:schemeClr>
                          </a:solidFill>
                        </a:rPr>
                        <a:t>74.99%</a:t>
                      </a:r>
                    </a:p>
                  </a:txBody>
                  <a:tcPr>
                    <a:lnT w="28575" cap="flat" cmpd="sng" algn="ctr">
                      <a:solidFill>
                        <a:schemeClr val="bg1">
                          <a:lumMod val="95000"/>
                        </a:schemeClr>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653204218"/>
                  </a:ext>
                </a:extLst>
              </a:tr>
              <a:tr h="381550">
                <a:tc vMerge="1">
                  <a:txBody>
                    <a:bodyPr/>
                    <a:lstStyle/>
                    <a:p>
                      <a:endParaRPr lang="en-US" sz="1200"/>
                    </a:p>
                  </a:txBody>
                  <a:tcP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r>
                        <a:rPr lang="en-US" sz="1400">
                          <a:solidFill>
                            <a:schemeClr val="tx1">
                              <a:lumMod val="75000"/>
                              <a:lumOff val="25000"/>
                            </a:schemeClr>
                          </a:solidFill>
                        </a:rPr>
                        <a:t>Precision rate</a:t>
                      </a:r>
                    </a:p>
                  </a:txBody>
                  <a:tcPr>
                    <a:solidFill>
                      <a:schemeClr val="bg1">
                        <a:lumMod val="95000"/>
                      </a:schemeClr>
                    </a:solidFill>
                  </a:tcPr>
                </a:tc>
                <a:tc>
                  <a:txBody>
                    <a:bodyPr/>
                    <a:lstStyle/>
                    <a:p>
                      <a:pPr algn="ctr"/>
                      <a:r>
                        <a:rPr lang="en-US" sz="1400">
                          <a:solidFill>
                            <a:schemeClr val="tx1">
                              <a:lumMod val="75000"/>
                              <a:lumOff val="25000"/>
                            </a:schemeClr>
                          </a:solidFill>
                        </a:rPr>
                        <a:t>67.06%</a:t>
                      </a:r>
                    </a:p>
                  </a:txBody>
                  <a:tcPr>
                    <a:solidFill>
                      <a:schemeClr val="bg1">
                        <a:lumMod val="95000"/>
                      </a:schemeClr>
                    </a:solidFill>
                  </a:tcPr>
                </a:tc>
                <a:tc>
                  <a:txBody>
                    <a:bodyPr/>
                    <a:lstStyle/>
                    <a:p>
                      <a:pPr algn="ctr"/>
                      <a:r>
                        <a:rPr lang="en-US" sz="1400">
                          <a:solidFill>
                            <a:schemeClr val="tx1">
                              <a:lumMod val="75000"/>
                              <a:lumOff val="25000"/>
                            </a:schemeClr>
                          </a:solidFill>
                        </a:rPr>
                        <a:t>68.59%</a:t>
                      </a:r>
                    </a:p>
                  </a:txBody>
                  <a:tcPr>
                    <a:solidFill>
                      <a:schemeClr val="bg1">
                        <a:lumMod val="95000"/>
                      </a:schemeClr>
                    </a:solidFill>
                  </a:tcPr>
                </a:tc>
                <a:tc>
                  <a:txBody>
                    <a:bodyPr/>
                    <a:lstStyle/>
                    <a:p>
                      <a:pPr algn="ctr"/>
                      <a:r>
                        <a:rPr lang="en-US" sz="1400">
                          <a:solidFill>
                            <a:schemeClr val="tx1">
                              <a:lumMod val="75000"/>
                              <a:lumOff val="25000"/>
                            </a:schemeClr>
                          </a:solidFill>
                        </a:rPr>
                        <a:t>69.41%</a:t>
                      </a:r>
                    </a:p>
                  </a:txBody>
                  <a:tcPr>
                    <a:solidFill>
                      <a:schemeClr val="bg1">
                        <a:lumMod val="95000"/>
                      </a:schemeClr>
                    </a:solidFill>
                  </a:tcPr>
                </a:tc>
                <a:tc>
                  <a:txBody>
                    <a:bodyPr/>
                    <a:lstStyle/>
                    <a:p>
                      <a:pPr algn="ctr"/>
                      <a:r>
                        <a:rPr lang="en-US" sz="1400">
                          <a:solidFill>
                            <a:schemeClr val="tx1">
                              <a:lumMod val="75000"/>
                              <a:lumOff val="25000"/>
                            </a:schemeClr>
                          </a:solidFill>
                        </a:rPr>
                        <a:t>66.21%</a:t>
                      </a:r>
                    </a:p>
                  </a:txBody>
                  <a:tcPr>
                    <a:solidFill>
                      <a:schemeClr val="bg1">
                        <a:lumMod val="95000"/>
                      </a:schemeClr>
                    </a:solidFill>
                  </a:tcPr>
                </a:tc>
                <a:tc>
                  <a:txBody>
                    <a:bodyPr/>
                    <a:lstStyle/>
                    <a:p>
                      <a:pPr algn="ctr"/>
                      <a:r>
                        <a:rPr lang="en-US" sz="1400">
                          <a:solidFill>
                            <a:schemeClr val="tx1">
                              <a:lumMod val="75000"/>
                              <a:lumOff val="25000"/>
                            </a:schemeClr>
                          </a:solidFill>
                        </a:rPr>
                        <a:t>67.54%</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1">
                              <a:lumMod val="75000"/>
                              <a:lumOff val="25000"/>
                            </a:schemeClr>
                          </a:solidFill>
                        </a:rPr>
                        <a:t>67.73%</a:t>
                      </a:r>
                    </a:p>
                  </a:txBody>
                  <a:tcPr>
                    <a:solidFill>
                      <a:schemeClr val="bg1">
                        <a:lumMod val="95000"/>
                      </a:schemeClr>
                    </a:solidFill>
                  </a:tcPr>
                </a:tc>
                <a:extLst>
                  <a:ext uri="{0D108BD9-81ED-4DB2-BD59-A6C34878D82A}">
                    <a16:rowId xmlns:a16="http://schemas.microsoft.com/office/drawing/2014/main" val="3433016399"/>
                  </a:ext>
                </a:extLst>
              </a:tr>
              <a:tr h="381550">
                <a:tc vMerge="1">
                  <a:txBody>
                    <a:bodyPr/>
                    <a:lstStyle/>
                    <a:p>
                      <a:endParaRPr lang="en-US" sz="1200"/>
                    </a:p>
                  </a:txBody>
                  <a:tcP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r>
                        <a:rPr lang="en-US" sz="1400" b="1">
                          <a:solidFill>
                            <a:srgbClr val="C00000"/>
                          </a:solidFill>
                        </a:rPr>
                        <a:t>Recall rate</a:t>
                      </a:r>
                    </a:p>
                  </a:txBody>
                  <a:tcPr>
                    <a:solidFill>
                      <a:schemeClr val="bg1">
                        <a:lumMod val="85000"/>
                      </a:schemeClr>
                    </a:solidFill>
                  </a:tcPr>
                </a:tc>
                <a:tc>
                  <a:txBody>
                    <a:bodyPr/>
                    <a:lstStyle/>
                    <a:p>
                      <a:pPr algn="ctr"/>
                      <a:r>
                        <a:rPr lang="en-US" sz="1400" b="1">
                          <a:solidFill>
                            <a:srgbClr val="C00000"/>
                          </a:solidFill>
                        </a:rPr>
                        <a:t>31.31%</a:t>
                      </a:r>
                    </a:p>
                  </a:txBody>
                  <a:tcPr>
                    <a:solidFill>
                      <a:schemeClr val="bg1">
                        <a:lumMod val="85000"/>
                      </a:schemeClr>
                    </a:solidFill>
                  </a:tcPr>
                </a:tc>
                <a:tc>
                  <a:txBody>
                    <a:bodyPr/>
                    <a:lstStyle/>
                    <a:p>
                      <a:pPr algn="ctr"/>
                      <a:r>
                        <a:rPr lang="en-US" sz="1400" b="1">
                          <a:solidFill>
                            <a:srgbClr val="C00000"/>
                          </a:solidFill>
                        </a:rPr>
                        <a:t>28.81%</a:t>
                      </a:r>
                    </a:p>
                  </a:txBody>
                  <a:tcPr>
                    <a:solidFill>
                      <a:schemeClr val="bg1">
                        <a:lumMod val="85000"/>
                      </a:schemeClr>
                    </a:solidFill>
                  </a:tcPr>
                </a:tc>
                <a:tc>
                  <a:txBody>
                    <a:bodyPr/>
                    <a:lstStyle/>
                    <a:p>
                      <a:pPr algn="ctr"/>
                      <a:r>
                        <a:rPr lang="en-US" sz="1400" b="1">
                          <a:solidFill>
                            <a:srgbClr val="C00000"/>
                          </a:solidFill>
                        </a:rPr>
                        <a:t>28.33%</a:t>
                      </a:r>
                    </a:p>
                  </a:txBody>
                  <a:tcPr>
                    <a:solidFill>
                      <a:schemeClr val="bg1">
                        <a:lumMod val="85000"/>
                      </a:schemeClr>
                    </a:solidFill>
                  </a:tcPr>
                </a:tc>
                <a:tc>
                  <a:txBody>
                    <a:bodyPr/>
                    <a:lstStyle/>
                    <a:p>
                      <a:pPr algn="ctr"/>
                      <a:r>
                        <a:rPr lang="en-US" sz="1400" b="1">
                          <a:solidFill>
                            <a:srgbClr val="C00000"/>
                          </a:solidFill>
                        </a:rPr>
                        <a:t>30.78%</a:t>
                      </a:r>
                    </a:p>
                  </a:txBody>
                  <a:tcPr>
                    <a:solidFill>
                      <a:schemeClr val="bg1">
                        <a:lumMod val="85000"/>
                      </a:schemeClr>
                    </a:solidFill>
                  </a:tcPr>
                </a:tc>
                <a:tc>
                  <a:txBody>
                    <a:bodyPr/>
                    <a:lstStyle/>
                    <a:p>
                      <a:pPr algn="ctr"/>
                      <a:r>
                        <a:rPr lang="en-US" sz="1400" b="1">
                          <a:solidFill>
                            <a:srgbClr val="C00000"/>
                          </a:solidFill>
                        </a:rPr>
                        <a:t>29.07%</a:t>
                      </a:r>
                    </a:p>
                  </a:txBody>
                  <a:tcPr>
                    <a:solidFill>
                      <a:schemeClr val="bg1">
                        <a:lumMod val="85000"/>
                      </a:schemeClr>
                    </a:solidFill>
                  </a:tcPr>
                </a:tc>
                <a:tc>
                  <a:txBody>
                    <a:bodyPr/>
                    <a:lstStyle/>
                    <a:p>
                      <a:pPr algn="ctr"/>
                      <a:r>
                        <a:rPr lang="en-US" sz="1400" b="1">
                          <a:solidFill>
                            <a:srgbClr val="C00000"/>
                          </a:solidFill>
                        </a:rPr>
                        <a:t>28.98%</a:t>
                      </a:r>
                    </a:p>
                  </a:txBody>
                  <a:tcPr>
                    <a:solidFill>
                      <a:schemeClr val="bg1">
                        <a:lumMod val="85000"/>
                      </a:schemeClr>
                    </a:solidFill>
                  </a:tcPr>
                </a:tc>
                <a:extLst>
                  <a:ext uri="{0D108BD9-81ED-4DB2-BD59-A6C34878D82A}">
                    <a16:rowId xmlns:a16="http://schemas.microsoft.com/office/drawing/2014/main" val="2792900303"/>
                  </a:ext>
                </a:extLst>
              </a:tr>
              <a:tr h="381550">
                <a:tc vMerge="1">
                  <a:txBody>
                    <a:bodyPr/>
                    <a:lstStyle/>
                    <a:p>
                      <a:endParaRPr lang="en-US" sz="1200"/>
                    </a:p>
                  </a:txBody>
                  <a:tcP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r>
                        <a:rPr lang="en-US" sz="1400">
                          <a:solidFill>
                            <a:schemeClr val="tx1">
                              <a:lumMod val="75000"/>
                              <a:lumOff val="25000"/>
                            </a:schemeClr>
                          </a:solidFill>
                        </a:rPr>
                        <a:t>F1-score</a:t>
                      </a:r>
                    </a:p>
                  </a:txBody>
                  <a:tcPr>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1400">
                          <a:solidFill>
                            <a:schemeClr val="tx1">
                              <a:lumMod val="75000"/>
                              <a:lumOff val="25000"/>
                            </a:schemeClr>
                          </a:solidFill>
                        </a:rPr>
                        <a:t>42.69%</a:t>
                      </a:r>
                    </a:p>
                  </a:txBody>
                  <a:tcPr>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1400">
                          <a:solidFill>
                            <a:schemeClr val="tx1">
                              <a:lumMod val="75000"/>
                              <a:lumOff val="25000"/>
                            </a:schemeClr>
                          </a:solidFill>
                        </a:rPr>
                        <a:t>40.58%</a:t>
                      </a:r>
                    </a:p>
                  </a:txBody>
                  <a:tcPr>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1400">
                          <a:solidFill>
                            <a:schemeClr val="tx1">
                              <a:lumMod val="75000"/>
                              <a:lumOff val="25000"/>
                            </a:schemeClr>
                          </a:solidFill>
                        </a:rPr>
                        <a:t>40.23%</a:t>
                      </a:r>
                    </a:p>
                  </a:txBody>
                  <a:tcPr>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1400">
                          <a:solidFill>
                            <a:schemeClr val="tx1">
                              <a:lumMod val="75000"/>
                              <a:lumOff val="25000"/>
                            </a:schemeClr>
                          </a:solidFill>
                        </a:rPr>
                        <a:t>42.03%</a:t>
                      </a:r>
                    </a:p>
                  </a:txBody>
                  <a:tcPr>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1400">
                          <a:solidFill>
                            <a:schemeClr val="tx1">
                              <a:lumMod val="75000"/>
                              <a:lumOff val="25000"/>
                            </a:schemeClr>
                          </a:solidFill>
                        </a:rPr>
                        <a:t>40.65%</a:t>
                      </a:r>
                    </a:p>
                  </a:txBody>
                  <a:tcPr>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sz="1400" dirty="0">
                          <a:solidFill>
                            <a:schemeClr val="tx1">
                              <a:lumMod val="75000"/>
                              <a:lumOff val="25000"/>
                            </a:schemeClr>
                          </a:solidFill>
                        </a:rPr>
                        <a:t>40.59%</a:t>
                      </a:r>
                    </a:p>
                  </a:txBody>
                  <a:tcPr>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64224797"/>
                  </a:ext>
                </a:extLst>
              </a:tr>
            </a:tbl>
          </a:graphicData>
        </a:graphic>
      </p:graphicFrame>
      <p:sp>
        <p:nvSpPr>
          <p:cNvPr id="3" name="Content Placeholder 3">
            <a:extLst>
              <a:ext uri="{FF2B5EF4-FFF2-40B4-BE49-F238E27FC236}">
                <a16:creationId xmlns:a16="http://schemas.microsoft.com/office/drawing/2014/main" id="{6D5185C8-8049-C4A4-049D-B416422FA3BB}"/>
              </a:ext>
            </a:extLst>
          </p:cNvPr>
          <p:cNvSpPr txBox="1">
            <a:spLocks/>
          </p:cNvSpPr>
          <p:nvPr/>
        </p:nvSpPr>
        <p:spPr>
          <a:xfrm>
            <a:off x="631143" y="4538980"/>
            <a:ext cx="6394422" cy="1074205"/>
          </a:xfrm>
          <a:prstGeom prst="rect">
            <a:avLst/>
          </a:prstGeom>
          <a:noFill/>
        </p:spPr>
        <p:txBody>
          <a:bodyPr vert="horz" lIns="91440" tIns="45720" rIns="91440" bIns="45720" rtlCol="0">
            <a:noAutofit/>
          </a:bodyPr>
          <a:lstStyle>
            <a:defPPr>
              <a:defRPr lang="en-US"/>
            </a:defPPr>
            <a:lvl1pPr marL="228600" indent="-228600">
              <a:lnSpc>
                <a:spcPct val="110000"/>
              </a:lnSpc>
              <a:spcBef>
                <a:spcPts val="1000"/>
              </a:spcBef>
              <a:buSzPct val="87000"/>
              <a:buFont typeface="Arial" panose="020B0604020202020204" pitchFamily="34" charset="0"/>
              <a:buChar char="•"/>
              <a:defRPr sz="1400">
                <a:solidFill>
                  <a:schemeClr val="tx1">
                    <a:lumMod val="50000"/>
                    <a:lumOff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chemeClr val="tx1">
                    <a:lumMod val="75000"/>
                    <a:lumOff val="25000"/>
                  </a:schemeClr>
                </a:solidFill>
              </a:rPr>
              <a:t>Low recall rate indicates a high chance of missed opportunities, as the model fails to identify a significant portion of profitable investment opportunities</a:t>
            </a:r>
          </a:p>
          <a:p>
            <a:r>
              <a:rPr lang="en-US" sz="1800" dirty="0">
                <a:solidFill>
                  <a:schemeClr val="tx1">
                    <a:lumMod val="75000"/>
                    <a:lumOff val="25000"/>
                  </a:schemeClr>
                </a:solidFill>
              </a:rPr>
              <a:t>This could lead to missed revenue and growth opportunities for app developers</a:t>
            </a:r>
          </a:p>
        </p:txBody>
      </p:sp>
      <p:sp>
        <p:nvSpPr>
          <p:cNvPr id="6" name="Title 1">
            <a:extLst>
              <a:ext uri="{FF2B5EF4-FFF2-40B4-BE49-F238E27FC236}">
                <a16:creationId xmlns:a16="http://schemas.microsoft.com/office/drawing/2014/main" id="{386FD2B6-BC54-DAFB-8424-6FF9FDD84032}"/>
              </a:ext>
            </a:extLst>
          </p:cNvPr>
          <p:cNvSpPr txBox="1">
            <a:spLocks/>
          </p:cNvSpPr>
          <p:nvPr/>
        </p:nvSpPr>
        <p:spPr>
          <a:xfrm>
            <a:off x="271080" y="242101"/>
            <a:ext cx="2797945" cy="584775"/>
          </a:xfrm>
          <a:prstGeom prst="rect">
            <a:avLst/>
          </a:prstGeom>
          <a:noFill/>
        </p:spPr>
        <p:txBody>
          <a:bodyPr wrap="none" rtlCol="0">
            <a:spAutoFit/>
          </a:bodyPr>
          <a:lstStyle>
            <a:defPPr>
              <a:defRPr lang="en-US"/>
            </a:defPPr>
            <a:lvl1pPr>
              <a:defRPr sz="3200">
                <a:solidFill>
                  <a:schemeClr val="tx1">
                    <a:lumMod val="75000"/>
                    <a:lumOff val="25000"/>
                  </a:schemeClr>
                </a:solidFill>
              </a:defRPr>
            </a:lvl1pPr>
          </a:lstStyle>
          <a:p>
            <a:r>
              <a:rPr lang="en-US"/>
              <a:t>Revised Models</a:t>
            </a:r>
          </a:p>
        </p:txBody>
      </p:sp>
      <p:sp>
        <p:nvSpPr>
          <p:cNvPr id="7" name="TextBox 6">
            <a:extLst>
              <a:ext uri="{FF2B5EF4-FFF2-40B4-BE49-F238E27FC236}">
                <a16:creationId xmlns:a16="http://schemas.microsoft.com/office/drawing/2014/main" id="{8D59E724-A787-3E5F-45D2-433B80C4AA26}"/>
              </a:ext>
            </a:extLst>
          </p:cNvPr>
          <p:cNvSpPr txBox="1"/>
          <p:nvPr/>
        </p:nvSpPr>
        <p:spPr>
          <a:xfrm>
            <a:off x="7152565" y="242101"/>
            <a:ext cx="4914038" cy="830997"/>
          </a:xfrm>
          <a:prstGeom prst="rect">
            <a:avLst/>
          </a:prstGeom>
          <a:noFill/>
        </p:spPr>
        <p:txBody>
          <a:bodyPr wrap="none" rtlCol="0">
            <a:spAutoFit/>
          </a:bodyPr>
          <a:lstStyle/>
          <a:p>
            <a:r>
              <a:rPr lang="en-US" sz="3200">
                <a:solidFill>
                  <a:schemeClr val="tx1">
                    <a:lumMod val="75000"/>
                    <a:lumOff val="25000"/>
                  </a:schemeClr>
                </a:solidFill>
              </a:rPr>
              <a:t>Exploratory ML and RCS</a:t>
            </a:r>
          </a:p>
          <a:p>
            <a:r>
              <a:rPr lang="en-US" sz="1600" i="1">
                <a:solidFill>
                  <a:schemeClr val="bg1">
                    <a:lumMod val="50000"/>
                  </a:schemeClr>
                </a:solidFill>
              </a:rPr>
              <a:t>Machine Learning and Recommender System Exploration</a:t>
            </a:r>
            <a:endParaRPr lang="en-US" sz="3200" i="1">
              <a:solidFill>
                <a:schemeClr val="bg1">
                  <a:lumMod val="50000"/>
                </a:schemeClr>
              </a:solidFill>
            </a:endParaRPr>
          </a:p>
        </p:txBody>
      </p:sp>
      <p:sp>
        <p:nvSpPr>
          <p:cNvPr id="8" name="Title 1">
            <a:extLst>
              <a:ext uri="{FF2B5EF4-FFF2-40B4-BE49-F238E27FC236}">
                <a16:creationId xmlns:a16="http://schemas.microsoft.com/office/drawing/2014/main" id="{8F9E38D7-854D-3CA4-9214-7589B3D9E8CB}"/>
              </a:ext>
            </a:extLst>
          </p:cNvPr>
          <p:cNvSpPr txBox="1">
            <a:spLocks/>
          </p:cNvSpPr>
          <p:nvPr/>
        </p:nvSpPr>
        <p:spPr>
          <a:xfrm>
            <a:off x="8748330" y="4231203"/>
            <a:ext cx="1465466" cy="307777"/>
          </a:xfrm>
          <a:prstGeom prst="rect">
            <a:avLst/>
          </a:prstGeom>
          <a:noFill/>
        </p:spPr>
        <p:txBody>
          <a:bodyPr wrap="none" rtlCol="0">
            <a:spAutoFit/>
          </a:bodyPr>
          <a:lstStyle>
            <a:defPPr>
              <a:defRPr lang="en-US"/>
            </a:defPPr>
            <a:lvl1pPr>
              <a:defRPr sz="3200">
                <a:solidFill>
                  <a:schemeClr val="tx1">
                    <a:lumMod val="75000"/>
                    <a:lumOff val="25000"/>
                  </a:schemeClr>
                </a:solidFill>
              </a:defRPr>
            </a:lvl1pPr>
          </a:lstStyle>
          <a:p>
            <a:r>
              <a:rPr lang="en-US" sz="1400" b="1" i="1"/>
              <a:t>Confusion Matrix</a:t>
            </a:r>
          </a:p>
        </p:txBody>
      </p:sp>
      <p:graphicFrame>
        <p:nvGraphicFramePr>
          <p:cNvPr id="12" name="Object 11">
            <a:extLst>
              <a:ext uri="{FF2B5EF4-FFF2-40B4-BE49-F238E27FC236}">
                <a16:creationId xmlns:a16="http://schemas.microsoft.com/office/drawing/2014/main" id="{6DB55625-A0E5-F91A-AC43-501AD1FC3C49}"/>
              </a:ext>
            </a:extLst>
          </p:cNvPr>
          <p:cNvGraphicFramePr>
            <a:graphicFrameLocks noChangeAspect="1"/>
          </p:cNvGraphicFramePr>
          <p:nvPr>
            <p:extLst>
              <p:ext uri="{D42A27DB-BD31-4B8C-83A1-F6EECF244321}">
                <p14:modId xmlns:p14="http://schemas.microsoft.com/office/powerpoint/2010/main" val="1267855871"/>
              </p:ext>
            </p:extLst>
          </p:nvPr>
        </p:nvGraphicFramePr>
        <p:xfrm>
          <a:off x="7773640" y="4652193"/>
          <a:ext cx="3938587" cy="1781175"/>
        </p:xfrm>
        <a:graphic>
          <a:graphicData uri="http://schemas.openxmlformats.org/presentationml/2006/ole">
            <mc:AlternateContent xmlns:mc="http://schemas.openxmlformats.org/markup-compatibility/2006">
              <mc:Choice xmlns:v="urn:schemas-microsoft-com:vml" Requires="v">
                <p:oleObj name="Worksheet" r:id="rId3" imgW="3092420" imgH="1397052" progId="Excel.Sheet.12">
                  <p:embed/>
                </p:oleObj>
              </mc:Choice>
              <mc:Fallback>
                <p:oleObj name="Worksheet" r:id="rId3" imgW="3092420" imgH="1397052" progId="Excel.Sheet.12">
                  <p:embed/>
                  <p:pic>
                    <p:nvPicPr>
                      <p:cNvPr id="12" name="Object 11">
                        <a:extLst>
                          <a:ext uri="{FF2B5EF4-FFF2-40B4-BE49-F238E27FC236}">
                            <a16:creationId xmlns:a16="http://schemas.microsoft.com/office/drawing/2014/main" id="{6DB55625-A0E5-F91A-AC43-501AD1FC3C49}"/>
                          </a:ext>
                        </a:extLst>
                      </p:cNvPr>
                      <p:cNvPicPr/>
                      <p:nvPr/>
                    </p:nvPicPr>
                    <p:blipFill>
                      <a:blip r:embed="rId4"/>
                      <a:stretch>
                        <a:fillRect/>
                      </a:stretch>
                    </p:blipFill>
                    <p:spPr>
                      <a:xfrm>
                        <a:off x="7773640" y="4652193"/>
                        <a:ext cx="3938587" cy="1781175"/>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476DC903-C39B-32D4-E758-A198D93C92AE}"/>
              </a:ext>
            </a:extLst>
          </p:cNvPr>
          <p:cNvSpPr>
            <a:spLocks noGrp="1"/>
          </p:cNvSpPr>
          <p:nvPr>
            <p:ph type="sldNum" sz="quarter" idx="12"/>
          </p:nvPr>
        </p:nvSpPr>
        <p:spPr/>
        <p:txBody>
          <a:bodyPr/>
          <a:lstStyle/>
          <a:p>
            <a:fld id="{12BE2F63-B7EF-4841-ABD0-0804B0ABBEFB}" type="slidenum">
              <a:rPr lang="en-SG" smtClean="0"/>
              <a:t>36</a:t>
            </a:fld>
            <a:endParaRPr lang="en-SG"/>
          </a:p>
        </p:txBody>
      </p:sp>
    </p:spTree>
    <p:extLst>
      <p:ext uri="{BB962C8B-B14F-4D97-AF65-F5344CB8AC3E}">
        <p14:creationId xmlns:p14="http://schemas.microsoft.com/office/powerpoint/2010/main" val="16746684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BF99E67-4518-4137-4D30-22FC8D3DEA29}"/>
              </a:ext>
            </a:extLst>
          </p:cNvPr>
          <p:cNvGraphicFramePr>
            <a:graphicFrameLocks noGrp="1"/>
          </p:cNvGraphicFramePr>
          <p:nvPr>
            <p:extLst>
              <p:ext uri="{D42A27DB-BD31-4B8C-83A1-F6EECF244321}">
                <p14:modId xmlns:p14="http://schemas.microsoft.com/office/powerpoint/2010/main" val="3160992490"/>
              </p:ext>
            </p:extLst>
          </p:nvPr>
        </p:nvGraphicFramePr>
        <p:xfrm>
          <a:off x="271080" y="1288350"/>
          <a:ext cx="11654216" cy="3018937"/>
        </p:xfrm>
        <a:graphic>
          <a:graphicData uri="http://schemas.openxmlformats.org/drawingml/2006/table">
            <a:tbl>
              <a:tblPr firstRow="1" bandRow="1">
                <a:tableStyleId>{5C22544A-7EE6-4342-B048-85BDC9FD1C3A}</a:tableStyleId>
              </a:tblPr>
              <a:tblGrid>
                <a:gridCol w="2913554">
                  <a:extLst>
                    <a:ext uri="{9D8B030D-6E8A-4147-A177-3AD203B41FA5}">
                      <a16:colId xmlns:a16="http://schemas.microsoft.com/office/drawing/2014/main" val="904694601"/>
                    </a:ext>
                  </a:extLst>
                </a:gridCol>
                <a:gridCol w="1456777">
                  <a:extLst>
                    <a:ext uri="{9D8B030D-6E8A-4147-A177-3AD203B41FA5}">
                      <a16:colId xmlns:a16="http://schemas.microsoft.com/office/drawing/2014/main" val="90111688"/>
                    </a:ext>
                  </a:extLst>
                </a:gridCol>
                <a:gridCol w="1456777">
                  <a:extLst>
                    <a:ext uri="{9D8B030D-6E8A-4147-A177-3AD203B41FA5}">
                      <a16:colId xmlns:a16="http://schemas.microsoft.com/office/drawing/2014/main" val="1235056829"/>
                    </a:ext>
                  </a:extLst>
                </a:gridCol>
                <a:gridCol w="1456777">
                  <a:extLst>
                    <a:ext uri="{9D8B030D-6E8A-4147-A177-3AD203B41FA5}">
                      <a16:colId xmlns:a16="http://schemas.microsoft.com/office/drawing/2014/main" val="1029833446"/>
                    </a:ext>
                  </a:extLst>
                </a:gridCol>
                <a:gridCol w="1456777">
                  <a:extLst>
                    <a:ext uri="{9D8B030D-6E8A-4147-A177-3AD203B41FA5}">
                      <a16:colId xmlns:a16="http://schemas.microsoft.com/office/drawing/2014/main" val="2589124239"/>
                    </a:ext>
                  </a:extLst>
                </a:gridCol>
                <a:gridCol w="1456777">
                  <a:extLst>
                    <a:ext uri="{9D8B030D-6E8A-4147-A177-3AD203B41FA5}">
                      <a16:colId xmlns:a16="http://schemas.microsoft.com/office/drawing/2014/main" val="3754491269"/>
                    </a:ext>
                  </a:extLst>
                </a:gridCol>
                <a:gridCol w="1456777">
                  <a:extLst>
                    <a:ext uri="{9D8B030D-6E8A-4147-A177-3AD203B41FA5}">
                      <a16:colId xmlns:a16="http://schemas.microsoft.com/office/drawing/2014/main" val="161945870"/>
                    </a:ext>
                  </a:extLst>
                </a:gridCol>
              </a:tblGrid>
              <a:tr h="489097">
                <a:tc rowSpan="2">
                  <a:txBody>
                    <a:bodyPr/>
                    <a:lstStyle/>
                    <a:p>
                      <a:endParaRPr lang="en-US" sz="1200"/>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gridSpan="3">
                  <a:txBody>
                    <a:bodyPr/>
                    <a:lstStyle/>
                    <a:p>
                      <a:pPr algn="ctr"/>
                      <a:r>
                        <a:rPr lang="en-US" sz="1400">
                          <a:solidFill>
                            <a:schemeClr val="bg1">
                              <a:lumMod val="95000"/>
                            </a:schemeClr>
                          </a:solidFill>
                        </a:rPr>
                        <a:t>80% - 20% Sample Split</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hMerge="1">
                  <a:txBody>
                    <a:bodyPr/>
                    <a:lstStyle/>
                    <a:p>
                      <a:endParaRPr lang="en-US" sz="1200"/>
                    </a:p>
                  </a:txBody>
                  <a:tcPr/>
                </a:tc>
                <a:tc hMerge="1">
                  <a:txBody>
                    <a:bodyPr/>
                    <a:lstStyle/>
                    <a:p>
                      <a:endParaRPr lang="en-US" sz="1200"/>
                    </a:p>
                  </a:txBody>
                  <a:tcPr/>
                </a:tc>
                <a:tc gridSpan="3">
                  <a:txBody>
                    <a:bodyPr/>
                    <a:lstStyle/>
                    <a:p>
                      <a:pPr algn="ctr"/>
                      <a:r>
                        <a:rPr lang="en-US" sz="1400">
                          <a:solidFill>
                            <a:schemeClr val="bg1">
                              <a:lumMod val="95000"/>
                            </a:schemeClr>
                          </a:solidFill>
                        </a:rPr>
                        <a:t>70% - 30% Sample Split</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hMerge="1">
                  <a:txBody>
                    <a:bodyPr/>
                    <a:lstStyle/>
                    <a:p>
                      <a:endParaRPr lang="en-US" sz="1200"/>
                    </a:p>
                  </a:txBody>
                  <a:tcPr/>
                </a:tc>
                <a:tc hMerge="1">
                  <a:txBody>
                    <a:bodyPr/>
                    <a:lstStyle/>
                    <a:p>
                      <a:endParaRPr lang="en-US" sz="1200"/>
                    </a:p>
                  </a:txBody>
                  <a:tcPr/>
                </a:tc>
                <a:extLst>
                  <a:ext uri="{0D108BD9-81ED-4DB2-BD59-A6C34878D82A}">
                    <a16:rowId xmlns:a16="http://schemas.microsoft.com/office/drawing/2014/main" val="1067807312"/>
                  </a:ext>
                </a:extLst>
              </a:tr>
              <a:tr h="658566">
                <a:tc vMerge="1">
                  <a:txBody>
                    <a:bodyPr/>
                    <a:lstStyle/>
                    <a:p>
                      <a:endParaRPr lang="en-US" sz="1200" b="1">
                        <a:solidFill>
                          <a:schemeClr val="bg1"/>
                        </a:solidFill>
                      </a:endParaRPr>
                    </a:p>
                  </a:txBody>
                  <a:tcPr>
                    <a:solidFill>
                      <a:schemeClr val="tx1">
                        <a:lumMod val="65000"/>
                        <a:lumOff val="35000"/>
                      </a:schemeClr>
                    </a:solidFill>
                  </a:tcPr>
                </a:tc>
                <a:tc>
                  <a:txBody>
                    <a:bodyPr/>
                    <a:lstStyle/>
                    <a:p>
                      <a:pPr algn="ctr"/>
                      <a:r>
                        <a:rPr lang="en-US" sz="1400" b="1">
                          <a:solidFill>
                            <a:schemeClr val="bg1">
                              <a:lumMod val="95000"/>
                            </a:schemeClr>
                          </a:solidFill>
                        </a:rPr>
                        <a:t>Decision Tree</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a:solidFill>
                            <a:schemeClr val="bg1">
                              <a:lumMod val="95000"/>
                            </a:schemeClr>
                          </a:solidFill>
                        </a:rPr>
                        <a:t>Random Forest</a:t>
                      </a:r>
                    </a:p>
                    <a:p>
                      <a:pPr algn="ctr"/>
                      <a:r>
                        <a:rPr lang="en-US" sz="1400" b="1">
                          <a:solidFill>
                            <a:schemeClr val="bg1">
                              <a:lumMod val="95000"/>
                            </a:schemeClr>
                          </a:solidFill>
                        </a:rPr>
                        <a:t>(50 trees; </a:t>
                      </a:r>
                    </a:p>
                    <a:p>
                      <a:pPr algn="ctr"/>
                      <a:r>
                        <a:rPr lang="en-US" sz="1400" b="1">
                          <a:solidFill>
                            <a:schemeClr val="bg1">
                              <a:lumMod val="95000"/>
                            </a:schemeClr>
                          </a:solidFill>
                        </a:rPr>
                        <a:t>10 max depth)</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a:solidFill>
                            <a:schemeClr val="bg1">
                              <a:lumMod val="95000"/>
                            </a:schemeClr>
                          </a:solidFill>
                        </a:rPr>
                        <a:t>Random Forest</a:t>
                      </a:r>
                    </a:p>
                    <a:p>
                      <a:pPr algn="ctr"/>
                      <a:r>
                        <a:rPr lang="en-US" sz="1400" b="1">
                          <a:solidFill>
                            <a:schemeClr val="bg1">
                              <a:lumMod val="95000"/>
                            </a:schemeClr>
                          </a:solidFill>
                        </a:rPr>
                        <a:t>(80 trees; </a:t>
                      </a:r>
                    </a:p>
                    <a:p>
                      <a:pPr algn="ctr"/>
                      <a:r>
                        <a:rPr lang="en-US" sz="1400" b="1">
                          <a:solidFill>
                            <a:schemeClr val="bg1">
                              <a:lumMod val="95000"/>
                            </a:schemeClr>
                          </a:solidFill>
                        </a:rPr>
                        <a:t>10 max depth)</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a:solidFill>
                            <a:schemeClr val="bg1">
                              <a:lumMod val="95000"/>
                            </a:schemeClr>
                          </a:solidFill>
                        </a:rPr>
                        <a:t>Decision Tree</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a:solidFill>
                            <a:schemeClr val="bg1">
                              <a:lumMod val="95000"/>
                            </a:schemeClr>
                          </a:solidFill>
                        </a:rPr>
                        <a:t>Random Forest</a:t>
                      </a:r>
                    </a:p>
                    <a:p>
                      <a:pPr algn="ctr"/>
                      <a:r>
                        <a:rPr lang="en-US" sz="1400" b="1">
                          <a:solidFill>
                            <a:schemeClr val="bg1">
                              <a:lumMod val="95000"/>
                            </a:schemeClr>
                          </a:solidFill>
                        </a:rPr>
                        <a:t>(50 trees; </a:t>
                      </a:r>
                    </a:p>
                    <a:p>
                      <a:pPr algn="ctr"/>
                      <a:r>
                        <a:rPr lang="en-US" sz="1400" b="1">
                          <a:solidFill>
                            <a:schemeClr val="bg1">
                              <a:lumMod val="95000"/>
                            </a:schemeClr>
                          </a:solidFill>
                        </a:rPr>
                        <a:t>10 max depth)</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400" b="1">
                          <a:solidFill>
                            <a:schemeClr val="bg1">
                              <a:lumMod val="95000"/>
                            </a:schemeClr>
                          </a:solidFill>
                        </a:rPr>
                        <a:t>Random Forest</a:t>
                      </a:r>
                    </a:p>
                    <a:p>
                      <a:pPr algn="ctr"/>
                      <a:r>
                        <a:rPr lang="en-US" sz="1400" b="1">
                          <a:solidFill>
                            <a:schemeClr val="bg1">
                              <a:lumMod val="95000"/>
                            </a:schemeClr>
                          </a:solidFill>
                        </a:rPr>
                        <a:t>(80 trees; </a:t>
                      </a:r>
                    </a:p>
                    <a:p>
                      <a:pPr algn="ctr"/>
                      <a:r>
                        <a:rPr lang="en-US" sz="1400" b="1">
                          <a:solidFill>
                            <a:schemeClr val="bg1">
                              <a:lumMod val="95000"/>
                            </a:schemeClr>
                          </a:solidFill>
                        </a:rPr>
                        <a:t>10 max depth)</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514992605"/>
                  </a:ext>
                </a:extLst>
              </a:tr>
              <a:tr h="381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lumMod val="75000"/>
                              <a:lumOff val="25000"/>
                            </a:schemeClr>
                          </a:solidFill>
                          <a:latin typeface="+mn-lt"/>
                          <a:ea typeface="+mn-ea"/>
                          <a:cs typeface="+mn-cs"/>
                        </a:rPr>
                        <a:t>Top 3 Features</a:t>
                      </a:r>
                    </a:p>
                  </a:txBody>
                  <a:tcPr>
                    <a:lnT w="28575" cap="flat" cmpd="sng" algn="ctr">
                      <a:solidFill>
                        <a:schemeClr val="bg1">
                          <a:lumMod val="95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285750" indent="-285750">
                        <a:buFont typeface="Arial" panose="020B0604020202020204" pitchFamily="34" charset="0"/>
                        <a:buChar char="•"/>
                      </a:pPr>
                      <a:r>
                        <a:rPr lang="en-US" sz="1400">
                          <a:solidFill>
                            <a:schemeClr val="tx1">
                              <a:lumMod val="75000"/>
                              <a:lumOff val="25000"/>
                            </a:schemeClr>
                          </a:solidFill>
                        </a:rPr>
                        <a:t>Offer In-ad purchases - 45.19%</a:t>
                      </a:r>
                    </a:p>
                    <a:p>
                      <a:pPr marL="285750" indent="-285750">
                        <a:buFont typeface="Arial" panose="020B0604020202020204" pitchFamily="34" charset="0"/>
                        <a:buChar char="•"/>
                      </a:pPr>
                      <a:r>
                        <a:rPr lang="en-US" sz="1400" b="1">
                          <a:solidFill>
                            <a:schemeClr val="accent6">
                              <a:lumMod val="75000"/>
                            </a:schemeClr>
                          </a:solidFill>
                        </a:rPr>
                        <a:t>Genre - 18.29%</a:t>
                      </a:r>
                    </a:p>
                    <a:p>
                      <a:pPr marL="285750" indent="-285750">
                        <a:buFont typeface="Arial" panose="020B0604020202020204" pitchFamily="34" charset="0"/>
                        <a:buChar char="•"/>
                      </a:pPr>
                      <a:r>
                        <a:rPr lang="en-US" sz="1400">
                          <a:solidFill>
                            <a:schemeClr val="tx1">
                              <a:lumMod val="75000"/>
                              <a:lumOff val="25000"/>
                            </a:schemeClr>
                          </a:solidFill>
                        </a:rPr>
                        <a:t>Ad supported – 17.57%</a:t>
                      </a:r>
                    </a:p>
                  </a:txBody>
                  <a:tcPr>
                    <a:lnT w="28575" cap="flat" cmpd="sng" algn="ctr">
                      <a:solidFill>
                        <a:schemeClr val="bg1">
                          <a:lumMod val="95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a:txBody>
                    <a:bodyPr/>
                    <a:lstStyle/>
                    <a:p>
                      <a:pPr marL="285750" indent="-285750">
                        <a:buFont typeface="Arial" panose="020B0604020202020204" pitchFamily="34" charset="0"/>
                        <a:buChar char="•"/>
                      </a:pPr>
                      <a:r>
                        <a:rPr lang="en-US" sz="1400" b="1">
                          <a:solidFill>
                            <a:schemeClr val="accent6">
                              <a:lumMod val="75000"/>
                            </a:schemeClr>
                          </a:solidFill>
                        </a:rPr>
                        <a:t>Genre – 43.71%</a:t>
                      </a:r>
                    </a:p>
                    <a:p>
                      <a:pPr marL="285750" indent="-285750">
                        <a:buFont typeface="Arial" panose="020B0604020202020204" pitchFamily="34" charset="0"/>
                        <a:buChar char="•"/>
                      </a:pPr>
                      <a:r>
                        <a:rPr lang="en-US" sz="1400">
                          <a:solidFill>
                            <a:schemeClr val="tx1">
                              <a:lumMod val="75000"/>
                              <a:lumOff val="25000"/>
                            </a:schemeClr>
                          </a:solidFill>
                        </a:rPr>
                        <a:t>Content rating – 24.48%</a:t>
                      </a:r>
                    </a:p>
                    <a:p>
                      <a:pPr marL="285750" indent="-285750">
                        <a:buFont typeface="Arial" panose="020B0604020202020204" pitchFamily="34" charset="0"/>
                        <a:buChar char="•"/>
                      </a:pPr>
                      <a:r>
                        <a:rPr lang="en-US" sz="1400">
                          <a:solidFill>
                            <a:schemeClr val="tx1">
                              <a:lumMod val="75000"/>
                              <a:lumOff val="25000"/>
                            </a:schemeClr>
                          </a:solidFill>
                        </a:rPr>
                        <a:t>Score – 14.14%</a:t>
                      </a:r>
                    </a:p>
                  </a:txBody>
                  <a:tcPr>
                    <a:lnT w="28575" cap="flat" cmpd="sng" algn="ctr">
                      <a:solidFill>
                        <a:schemeClr val="bg1">
                          <a:lumMod val="95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a:txBody>
                    <a:bodyPr/>
                    <a:lstStyle/>
                    <a:p>
                      <a:pPr marL="285750" indent="-285750">
                        <a:buFont typeface="Arial" panose="020B0604020202020204" pitchFamily="34" charset="0"/>
                        <a:buChar char="•"/>
                      </a:pPr>
                      <a:r>
                        <a:rPr lang="en-US" sz="1400" b="1">
                          <a:solidFill>
                            <a:schemeClr val="accent6">
                              <a:lumMod val="75000"/>
                            </a:schemeClr>
                          </a:solidFill>
                        </a:rPr>
                        <a:t>Genre – 43.80%</a:t>
                      </a:r>
                    </a:p>
                    <a:p>
                      <a:pPr marL="285750" indent="-285750">
                        <a:buFont typeface="Arial" panose="020B0604020202020204" pitchFamily="34" charset="0"/>
                        <a:buChar char="•"/>
                      </a:pPr>
                      <a:r>
                        <a:rPr lang="en-US" sz="1400">
                          <a:solidFill>
                            <a:schemeClr val="tx1">
                              <a:lumMod val="75000"/>
                              <a:lumOff val="25000"/>
                            </a:schemeClr>
                          </a:solidFill>
                        </a:rPr>
                        <a:t>Content rating – 23.57%</a:t>
                      </a:r>
                    </a:p>
                    <a:p>
                      <a:pPr marL="285750" indent="-285750">
                        <a:buFont typeface="Arial" panose="020B0604020202020204" pitchFamily="34" charset="0"/>
                        <a:buChar char="•"/>
                      </a:pPr>
                      <a:r>
                        <a:rPr lang="en-US" sz="1400">
                          <a:solidFill>
                            <a:schemeClr val="tx1">
                              <a:lumMod val="75000"/>
                              <a:lumOff val="25000"/>
                            </a:schemeClr>
                          </a:solidFill>
                        </a:rPr>
                        <a:t>Score – 14.89%</a:t>
                      </a:r>
                    </a:p>
                  </a:txBody>
                  <a:tcPr>
                    <a:lnT w="28575" cap="flat" cmpd="sng" algn="ctr">
                      <a:solidFill>
                        <a:schemeClr val="bg1">
                          <a:lumMod val="95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a:txBody>
                    <a:bodyPr/>
                    <a:lstStyle/>
                    <a:p>
                      <a:pPr marL="285750" indent="-285750">
                        <a:buFont typeface="Arial" panose="020B0604020202020204" pitchFamily="34" charset="0"/>
                        <a:buChar char="•"/>
                      </a:pPr>
                      <a:r>
                        <a:rPr lang="en-US" sz="1400">
                          <a:solidFill>
                            <a:schemeClr val="tx1">
                              <a:lumMod val="75000"/>
                              <a:lumOff val="25000"/>
                            </a:schemeClr>
                          </a:solidFill>
                        </a:rPr>
                        <a:t>Offer In-ad purchases – 45.47%</a:t>
                      </a:r>
                    </a:p>
                    <a:p>
                      <a:pPr marL="285750" indent="-285750">
                        <a:buFont typeface="Arial" panose="020B0604020202020204" pitchFamily="34" charset="0"/>
                        <a:buChar char="•"/>
                      </a:pPr>
                      <a:r>
                        <a:rPr lang="en-US" sz="1400" b="1">
                          <a:solidFill>
                            <a:schemeClr val="accent6">
                              <a:lumMod val="75000"/>
                            </a:schemeClr>
                          </a:solidFill>
                        </a:rPr>
                        <a:t>Genre – 18.60%</a:t>
                      </a:r>
                    </a:p>
                    <a:p>
                      <a:pPr marL="285750" indent="-285750">
                        <a:buFont typeface="Arial" panose="020B0604020202020204" pitchFamily="34" charset="0"/>
                        <a:buChar char="•"/>
                      </a:pPr>
                      <a:r>
                        <a:rPr lang="en-US" sz="1400">
                          <a:solidFill>
                            <a:schemeClr val="tx1">
                              <a:lumMod val="75000"/>
                              <a:lumOff val="25000"/>
                            </a:schemeClr>
                          </a:solidFill>
                        </a:rPr>
                        <a:t>Ad supported – 17.55%</a:t>
                      </a:r>
                    </a:p>
                    <a:p>
                      <a:pPr marL="285750" indent="-285750">
                        <a:buFont typeface="Arial" panose="020B0604020202020204" pitchFamily="34" charset="0"/>
                        <a:buChar char="•"/>
                      </a:pPr>
                      <a:endParaRPr lang="en-US" sz="1400">
                        <a:solidFill>
                          <a:schemeClr val="tx1">
                            <a:lumMod val="75000"/>
                            <a:lumOff val="25000"/>
                          </a:schemeClr>
                        </a:solidFill>
                      </a:endParaRPr>
                    </a:p>
                  </a:txBody>
                  <a:tcPr>
                    <a:lnT w="28575" cap="flat" cmpd="sng" algn="ctr">
                      <a:solidFill>
                        <a:schemeClr val="bg1">
                          <a:lumMod val="95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a:txBody>
                    <a:bodyPr/>
                    <a:lstStyle/>
                    <a:p>
                      <a:pPr marL="285750" indent="-285750">
                        <a:buFont typeface="Arial" panose="020B0604020202020204" pitchFamily="34" charset="0"/>
                        <a:buChar char="•"/>
                      </a:pPr>
                      <a:r>
                        <a:rPr lang="en-US" sz="1400" b="1">
                          <a:solidFill>
                            <a:schemeClr val="accent6">
                              <a:lumMod val="75000"/>
                            </a:schemeClr>
                          </a:solidFill>
                        </a:rPr>
                        <a:t>Genre – 43.01%</a:t>
                      </a:r>
                    </a:p>
                    <a:p>
                      <a:pPr marL="285750" indent="-285750">
                        <a:buFont typeface="Arial" panose="020B0604020202020204" pitchFamily="34" charset="0"/>
                        <a:buChar char="•"/>
                      </a:pPr>
                      <a:r>
                        <a:rPr lang="en-US" sz="1400">
                          <a:solidFill>
                            <a:schemeClr val="tx1">
                              <a:lumMod val="75000"/>
                              <a:lumOff val="25000"/>
                            </a:schemeClr>
                          </a:solidFill>
                        </a:rPr>
                        <a:t>Content rating – 24.50%</a:t>
                      </a:r>
                    </a:p>
                    <a:p>
                      <a:pPr marL="285750" indent="-285750">
                        <a:buFont typeface="Arial" panose="020B0604020202020204" pitchFamily="34" charset="0"/>
                        <a:buChar char="•"/>
                      </a:pPr>
                      <a:r>
                        <a:rPr lang="en-US" sz="1400">
                          <a:solidFill>
                            <a:schemeClr val="tx1">
                              <a:lumMod val="75000"/>
                              <a:lumOff val="25000"/>
                            </a:schemeClr>
                          </a:solidFill>
                        </a:rPr>
                        <a:t>Score – 14.68%</a:t>
                      </a:r>
                    </a:p>
                  </a:txBody>
                  <a:tcPr>
                    <a:lnT w="28575" cap="flat" cmpd="sng" algn="ctr">
                      <a:solidFill>
                        <a:schemeClr val="bg1">
                          <a:lumMod val="95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a:txBody>
                    <a:bodyPr/>
                    <a:lstStyle/>
                    <a:p>
                      <a:pPr marL="285750" indent="-285750">
                        <a:buFont typeface="Arial" panose="020B0604020202020204" pitchFamily="34" charset="0"/>
                        <a:buChar char="•"/>
                      </a:pPr>
                      <a:r>
                        <a:rPr lang="en-US" sz="1400" b="1" dirty="0">
                          <a:solidFill>
                            <a:schemeClr val="accent6">
                              <a:lumMod val="75000"/>
                            </a:schemeClr>
                          </a:solidFill>
                        </a:rPr>
                        <a:t>Genre – 45.96%</a:t>
                      </a:r>
                    </a:p>
                    <a:p>
                      <a:pPr marL="285750" indent="-285750">
                        <a:buFont typeface="Arial" panose="020B0604020202020204" pitchFamily="34" charset="0"/>
                        <a:buChar char="•"/>
                      </a:pPr>
                      <a:r>
                        <a:rPr lang="en-US" sz="1400" dirty="0">
                          <a:solidFill>
                            <a:schemeClr val="tx1">
                              <a:lumMod val="75000"/>
                              <a:lumOff val="25000"/>
                            </a:schemeClr>
                          </a:solidFill>
                        </a:rPr>
                        <a:t>Content rating – 23.22%</a:t>
                      </a:r>
                    </a:p>
                    <a:p>
                      <a:pPr marL="285750" indent="-285750">
                        <a:buFont typeface="Arial" panose="020B0604020202020204" pitchFamily="34" charset="0"/>
                        <a:buChar char="•"/>
                      </a:pPr>
                      <a:r>
                        <a:rPr lang="en-US" sz="1400" dirty="0">
                          <a:solidFill>
                            <a:schemeClr val="tx1">
                              <a:lumMod val="75000"/>
                              <a:lumOff val="25000"/>
                            </a:schemeClr>
                          </a:solidFill>
                        </a:rPr>
                        <a:t>Score – 14.35%</a:t>
                      </a:r>
                    </a:p>
                  </a:txBody>
                  <a:tcPr>
                    <a:lnT w="28575" cap="flat" cmpd="sng" algn="ctr">
                      <a:solidFill>
                        <a:schemeClr val="bg1">
                          <a:lumMod val="95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0195678"/>
                  </a:ext>
                </a:extLst>
              </a:tr>
            </a:tbl>
          </a:graphicData>
        </a:graphic>
      </p:graphicFrame>
      <p:sp>
        <p:nvSpPr>
          <p:cNvPr id="3" name="Content Placeholder 3">
            <a:extLst>
              <a:ext uri="{FF2B5EF4-FFF2-40B4-BE49-F238E27FC236}">
                <a16:creationId xmlns:a16="http://schemas.microsoft.com/office/drawing/2014/main" id="{7EE07B14-74CC-6C48-5A27-A30A0719DEAC}"/>
              </a:ext>
            </a:extLst>
          </p:cNvPr>
          <p:cNvSpPr txBox="1">
            <a:spLocks/>
          </p:cNvSpPr>
          <p:nvPr/>
        </p:nvSpPr>
        <p:spPr>
          <a:xfrm>
            <a:off x="956369" y="4500277"/>
            <a:ext cx="10600631" cy="1160377"/>
          </a:xfrm>
          <a:prstGeom prst="rect">
            <a:avLst/>
          </a:prstGeom>
          <a:noFill/>
        </p:spPr>
        <p:txBody>
          <a:bodyPr vert="horz" lIns="91440" tIns="45720" rIns="91440" bIns="45720" rtlCol="0">
            <a:noAutofit/>
          </a:bodyPr>
          <a:lstStyle>
            <a:defPPr>
              <a:defRPr lang="en-US"/>
            </a:defPPr>
            <a:lvl1pPr marL="228600" indent="-228600">
              <a:lnSpc>
                <a:spcPct val="110000"/>
              </a:lnSpc>
              <a:spcBef>
                <a:spcPts val="1000"/>
              </a:spcBef>
              <a:buSzPct val="87000"/>
              <a:buFont typeface="Arial" panose="020B0604020202020204" pitchFamily="34" charset="0"/>
              <a:buChar char="•"/>
              <a:defRPr sz="1400">
                <a:solidFill>
                  <a:schemeClr val="tx1">
                    <a:lumMod val="50000"/>
                    <a:lumOff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chemeClr val="tx1">
                    <a:lumMod val="75000"/>
                    <a:lumOff val="25000"/>
                  </a:schemeClr>
                </a:solidFill>
              </a:rPr>
              <a:t>App genre consistently ranks among the top three features in all the revised models, indicating its significant influence on app installs</a:t>
            </a:r>
          </a:p>
          <a:p>
            <a:r>
              <a:rPr lang="en-US" sz="1800" dirty="0">
                <a:solidFill>
                  <a:schemeClr val="tx1">
                    <a:lumMod val="75000"/>
                    <a:lumOff val="25000"/>
                  </a:schemeClr>
                </a:solidFill>
              </a:rPr>
              <a:t>Focusing investments on these top genres can potentially lead to better app performance and higher user engagement</a:t>
            </a:r>
          </a:p>
          <a:p>
            <a:r>
              <a:rPr lang="en-US" sz="1800" dirty="0">
                <a:solidFill>
                  <a:schemeClr val="tx1">
                    <a:lumMod val="75000"/>
                    <a:lumOff val="25000"/>
                  </a:schemeClr>
                </a:solidFill>
              </a:rPr>
              <a:t>These genres have been included in the monitoring dashboard for further analysis and focus</a:t>
            </a:r>
          </a:p>
        </p:txBody>
      </p:sp>
      <p:sp>
        <p:nvSpPr>
          <p:cNvPr id="4" name="Title 1">
            <a:extLst>
              <a:ext uri="{FF2B5EF4-FFF2-40B4-BE49-F238E27FC236}">
                <a16:creationId xmlns:a16="http://schemas.microsoft.com/office/drawing/2014/main" id="{DE776DB2-8AEE-3016-82ED-F8A75C1BE15F}"/>
              </a:ext>
            </a:extLst>
          </p:cNvPr>
          <p:cNvSpPr txBox="1">
            <a:spLocks/>
          </p:cNvSpPr>
          <p:nvPr/>
        </p:nvSpPr>
        <p:spPr>
          <a:xfrm>
            <a:off x="271080" y="242101"/>
            <a:ext cx="2797945" cy="584775"/>
          </a:xfrm>
          <a:prstGeom prst="rect">
            <a:avLst/>
          </a:prstGeom>
          <a:noFill/>
        </p:spPr>
        <p:txBody>
          <a:bodyPr wrap="none" rtlCol="0">
            <a:spAutoFit/>
          </a:bodyPr>
          <a:lstStyle>
            <a:defPPr>
              <a:defRPr lang="en-US"/>
            </a:defPPr>
            <a:lvl1pPr>
              <a:defRPr sz="3200">
                <a:solidFill>
                  <a:schemeClr val="tx1">
                    <a:lumMod val="75000"/>
                    <a:lumOff val="25000"/>
                  </a:schemeClr>
                </a:solidFill>
              </a:defRPr>
            </a:lvl1pPr>
          </a:lstStyle>
          <a:p>
            <a:r>
              <a:rPr lang="en-US"/>
              <a:t>Revised Models</a:t>
            </a:r>
          </a:p>
        </p:txBody>
      </p:sp>
      <p:sp>
        <p:nvSpPr>
          <p:cNvPr id="5" name="Slide Number Placeholder 4">
            <a:extLst>
              <a:ext uri="{FF2B5EF4-FFF2-40B4-BE49-F238E27FC236}">
                <a16:creationId xmlns:a16="http://schemas.microsoft.com/office/drawing/2014/main" id="{CDA7536C-1454-A008-FFB9-B890E7645FAD}"/>
              </a:ext>
            </a:extLst>
          </p:cNvPr>
          <p:cNvSpPr>
            <a:spLocks noGrp="1"/>
          </p:cNvSpPr>
          <p:nvPr>
            <p:ph type="sldNum" sz="quarter" idx="12"/>
          </p:nvPr>
        </p:nvSpPr>
        <p:spPr/>
        <p:txBody>
          <a:bodyPr/>
          <a:lstStyle/>
          <a:p>
            <a:fld id="{12BE2F63-B7EF-4841-ABD0-0804B0ABBEFB}" type="slidenum">
              <a:rPr lang="en-SG" smtClean="0"/>
              <a:t>37</a:t>
            </a:fld>
            <a:endParaRPr lang="en-SG"/>
          </a:p>
        </p:txBody>
      </p:sp>
    </p:spTree>
    <p:extLst>
      <p:ext uri="{BB962C8B-B14F-4D97-AF65-F5344CB8AC3E}">
        <p14:creationId xmlns:p14="http://schemas.microsoft.com/office/powerpoint/2010/main" val="28081051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29484F-1199-5357-6532-A16482A3F3F2}"/>
              </a:ext>
            </a:extLst>
          </p:cNvPr>
          <p:cNvSpPr txBox="1">
            <a:spLocks/>
          </p:cNvSpPr>
          <p:nvPr/>
        </p:nvSpPr>
        <p:spPr>
          <a:xfrm>
            <a:off x="271080" y="242100"/>
            <a:ext cx="5676490" cy="1015663"/>
          </a:xfrm>
          <a:prstGeom prst="rect">
            <a:avLst/>
          </a:prstGeom>
          <a:noFill/>
        </p:spPr>
        <p:txBody>
          <a:bodyPr wrap="none" rtlCol="0">
            <a:spAutoFit/>
          </a:bodyPr>
          <a:lstStyle>
            <a:defPPr>
              <a:defRPr lang="en-US"/>
            </a:defPPr>
            <a:lvl1pPr>
              <a:defRPr sz="3200">
                <a:solidFill>
                  <a:schemeClr val="tx1">
                    <a:lumMod val="75000"/>
                    <a:lumOff val="25000"/>
                  </a:schemeClr>
                </a:solidFill>
              </a:defRPr>
            </a:lvl1pPr>
          </a:lstStyle>
          <a:p>
            <a:r>
              <a:rPr lang="en-US"/>
              <a:t>Competitor Analysis using </a:t>
            </a:r>
          </a:p>
          <a:p>
            <a:r>
              <a:rPr lang="en-US" sz="2800"/>
              <a:t>Content-Based Recommender System</a:t>
            </a:r>
          </a:p>
        </p:txBody>
      </p:sp>
      <p:sp>
        <p:nvSpPr>
          <p:cNvPr id="2" name="Content Placeholder 3">
            <a:extLst>
              <a:ext uri="{FF2B5EF4-FFF2-40B4-BE49-F238E27FC236}">
                <a16:creationId xmlns:a16="http://schemas.microsoft.com/office/drawing/2014/main" id="{8D868982-002A-0C95-85E6-4504FFC21CC3}"/>
              </a:ext>
            </a:extLst>
          </p:cNvPr>
          <p:cNvSpPr txBox="1">
            <a:spLocks/>
          </p:cNvSpPr>
          <p:nvPr/>
        </p:nvSpPr>
        <p:spPr>
          <a:xfrm>
            <a:off x="4635327" y="2236946"/>
            <a:ext cx="6922067" cy="3097053"/>
          </a:xfrm>
          <a:prstGeom prst="rect">
            <a:avLst/>
          </a:prstGeom>
          <a:noFill/>
          <a:ln>
            <a:solidFill>
              <a:schemeClr val="bg1">
                <a:lumMod val="75000"/>
              </a:schemeClr>
            </a:solidFill>
          </a:ln>
        </p:spPr>
        <p:txBody>
          <a:bodyPr vert="horz" lIns="91440" tIns="45720" rIns="91440" bIns="45720" rtlCol="0" anchor="ctr">
            <a:noAutofit/>
          </a:bodyPr>
          <a:lstStyle>
            <a:defPPr>
              <a:defRPr lang="en-US"/>
            </a:defPPr>
            <a:lvl1pPr marL="228600" indent="-228600">
              <a:lnSpc>
                <a:spcPct val="110000"/>
              </a:lnSpc>
              <a:spcBef>
                <a:spcPts val="1000"/>
              </a:spcBef>
              <a:buSzPct val="87000"/>
              <a:buFont typeface="Arial" panose="020B0604020202020204" pitchFamily="34" charset="0"/>
              <a:buChar char="•"/>
              <a:defRPr sz="1400">
                <a:solidFill>
                  <a:schemeClr val="tx1">
                    <a:lumMod val="50000"/>
                    <a:lumOff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chemeClr val="tx1">
                    <a:lumMod val="75000"/>
                    <a:lumOff val="25000"/>
                  </a:schemeClr>
                </a:solidFill>
              </a:rPr>
              <a:t>Implement </a:t>
            </a:r>
            <a:r>
              <a:rPr lang="en-US" sz="2000" b="1" dirty="0">
                <a:solidFill>
                  <a:schemeClr val="tx1">
                    <a:lumMod val="75000"/>
                    <a:lumOff val="25000"/>
                  </a:schemeClr>
                </a:solidFill>
              </a:rPr>
              <a:t>content-based recommender system</a:t>
            </a:r>
            <a:r>
              <a:rPr lang="en-US" sz="1800" dirty="0">
                <a:solidFill>
                  <a:schemeClr val="tx1">
                    <a:lumMod val="75000"/>
                    <a:lumOff val="25000"/>
                  </a:schemeClr>
                </a:solidFill>
              </a:rPr>
              <a:t> to identify </a:t>
            </a:r>
            <a:r>
              <a:rPr lang="en-US" sz="2000" b="1" dirty="0">
                <a:solidFill>
                  <a:schemeClr val="tx1">
                    <a:lumMod val="75000"/>
                    <a:lumOff val="25000"/>
                  </a:schemeClr>
                </a:solidFill>
              </a:rPr>
              <a:t>similar competitor apps</a:t>
            </a:r>
          </a:p>
          <a:p>
            <a:r>
              <a:rPr lang="en-US" sz="1800" dirty="0">
                <a:solidFill>
                  <a:schemeClr val="tx1">
                    <a:lumMod val="75000"/>
                    <a:lumOff val="25000"/>
                  </a:schemeClr>
                </a:solidFill>
              </a:rPr>
              <a:t>Perform </a:t>
            </a:r>
            <a:r>
              <a:rPr lang="en-US" sz="2000" b="1" dirty="0">
                <a:solidFill>
                  <a:schemeClr val="tx1">
                    <a:lumMod val="75000"/>
                    <a:lumOff val="25000"/>
                  </a:schemeClr>
                </a:solidFill>
              </a:rPr>
              <a:t>competitor analysis </a:t>
            </a:r>
            <a:r>
              <a:rPr lang="en-US" sz="1800" dirty="0">
                <a:solidFill>
                  <a:schemeClr val="tx1">
                    <a:lumMod val="75000"/>
                    <a:lumOff val="25000"/>
                  </a:schemeClr>
                </a:solidFill>
              </a:rPr>
              <a:t>to understand the performance of direct competitors</a:t>
            </a:r>
          </a:p>
          <a:p>
            <a:r>
              <a:rPr lang="en-US" sz="2000" b="1" dirty="0">
                <a:solidFill>
                  <a:schemeClr val="tx1">
                    <a:lumMod val="75000"/>
                    <a:lumOff val="25000"/>
                  </a:schemeClr>
                </a:solidFill>
              </a:rPr>
              <a:t>Gain insights </a:t>
            </a:r>
            <a:r>
              <a:rPr lang="en-US" sz="1800" dirty="0">
                <a:solidFill>
                  <a:schemeClr val="tx1">
                    <a:lumMod val="75000"/>
                    <a:lumOff val="25000"/>
                  </a:schemeClr>
                </a:solidFill>
              </a:rPr>
              <a:t>into </a:t>
            </a:r>
            <a:r>
              <a:rPr lang="en-US" sz="2000" b="1" dirty="0">
                <a:solidFill>
                  <a:schemeClr val="tx1">
                    <a:lumMod val="75000"/>
                    <a:lumOff val="25000"/>
                  </a:schemeClr>
                </a:solidFill>
              </a:rPr>
              <a:t>competitor strategies and market trends</a:t>
            </a:r>
          </a:p>
          <a:p>
            <a:r>
              <a:rPr lang="en-US" sz="1800" dirty="0">
                <a:solidFill>
                  <a:schemeClr val="tx1">
                    <a:lumMod val="75000"/>
                    <a:lumOff val="25000"/>
                  </a:schemeClr>
                </a:solidFill>
              </a:rPr>
              <a:t>Enhance app development and marketing strategies based on competitor analysis</a:t>
            </a:r>
          </a:p>
        </p:txBody>
      </p:sp>
      <p:sp>
        <p:nvSpPr>
          <p:cNvPr id="4" name="Oval 3">
            <a:extLst>
              <a:ext uri="{FF2B5EF4-FFF2-40B4-BE49-F238E27FC236}">
                <a16:creationId xmlns:a16="http://schemas.microsoft.com/office/drawing/2014/main" id="{45F3CB71-C896-DE8F-0F46-EBBCEA8CF8B0}"/>
              </a:ext>
            </a:extLst>
          </p:cNvPr>
          <p:cNvSpPr/>
          <p:nvPr/>
        </p:nvSpPr>
        <p:spPr>
          <a:xfrm>
            <a:off x="2088855" y="3233052"/>
            <a:ext cx="1062104" cy="1027826"/>
          </a:xfrm>
          <a:prstGeom prst="ellipse">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lumMod val="95000"/>
                  </a:schemeClr>
                </a:solidFill>
              </a:rPr>
              <a:t>New App</a:t>
            </a:r>
          </a:p>
        </p:txBody>
      </p:sp>
      <p:sp>
        <p:nvSpPr>
          <p:cNvPr id="5" name="Oval 4">
            <a:extLst>
              <a:ext uri="{FF2B5EF4-FFF2-40B4-BE49-F238E27FC236}">
                <a16:creationId xmlns:a16="http://schemas.microsoft.com/office/drawing/2014/main" id="{11AD5421-6268-6188-5531-A80E1F6EF4F8}"/>
              </a:ext>
            </a:extLst>
          </p:cNvPr>
          <p:cNvSpPr/>
          <p:nvPr/>
        </p:nvSpPr>
        <p:spPr>
          <a:xfrm>
            <a:off x="2558832" y="2236947"/>
            <a:ext cx="1399521" cy="931372"/>
          </a:xfrm>
          <a:prstGeom prst="ellips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lumMod val="75000"/>
                    <a:lumOff val="25000"/>
                  </a:schemeClr>
                </a:solidFill>
              </a:rPr>
              <a:t>Competitor App 1</a:t>
            </a:r>
          </a:p>
          <a:p>
            <a:pPr algn="ctr"/>
            <a:r>
              <a:rPr lang="en-US" sz="1200">
                <a:solidFill>
                  <a:schemeClr val="tx1">
                    <a:lumMod val="75000"/>
                    <a:lumOff val="25000"/>
                  </a:schemeClr>
                </a:solidFill>
              </a:rPr>
              <a:t>[&gt; 10k installs]</a:t>
            </a:r>
          </a:p>
        </p:txBody>
      </p:sp>
      <p:sp>
        <p:nvSpPr>
          <p:cNvPr id="6" name="Oval 5">
            <a:extLst>
              <a:ext uri="{FF2B5EF4-FFF2-40B4-BE49-F238E27FC236}">
                <a16:creationId xmlns:a16="http://schemas.microsoft.com/office/drawing/2014/main" id="{430F12C0-4EAF-E191-C3D4-451AC8FD6333}"/>
              </a:ext>
            </a:extLst>
          </p:cNvPr>
          <p:cNvSpPr/>
          <p:nvPr/>
        </p:nvSpPr>
        <p:spPr>
          <a:xfrm>
            <a:off x="2618722" y="4475665"/>
            <a:ext cx="1064473" cy="720700"/>
          </a:xfrm>
          <a:prstGeom prst="ellips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lumMod val="75000"/>
                    <a:lumOff val="25000"/>
                  </a:schemeClr>
                </a:solidFill>
              </a:rPr>
              <a:t>Competitor App 2</a:t>
            </a:r>
          </a:p>
          <a:p>
            <a:pPr algn="ctr"/>
            <a:r>
              <a:rPr lang="en-US" sz="900">
                <a:solidFill>
                  <a:schemeClr val="tx1">
                    <a:lumMod val="75000"/>
                    <a:lumOff val="25000"/>
                  </a:schemeClr>
                </a:solidFill>
              </a:rPr>
              <a:t>[1k installs]</a:t>
            </a:r>
          </a:p>
        </p:txBody>
      </p:sp>
      <p:sp>
        <p:nvSpPr>
          <p:cNvPr id="7" name="Oval 6">
            <a:extLst>
              <a:ext uri="{FF2B5EF4-FFF2-40B4-BE49-F238E27FC236}">
                <a16:creationId xmlns:a16="http://schemas.microsoft.com/office/drawing/2014/main" id="{970C185E-9DB0-343F-9E66-DAC0FFEFC6CB}"/>
              </a:ext>
            </a:extLst>
          </p:cNvPr>
          <p:cNvSpPr/>
          <p:nvPr/>
        </p:nvSpPr>
        <p:spPr>
          <a:xfrm>
            <a:off x="1024383" y="3746965"/>
            <a:ext cx="1064472" cy="978945"/>
          </a:xfrm>
          <a:prstGeom prst="ellips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lumMod val="75000"/>
                    <a:lumOff val="25000"/>
                  </a:schemeClr>
                </a:solidFill>
              </a:rPr>
              <a:t>Competitor App 3</a:t>
            </a:r>
          </a:p>
          <a:p>
            <a:pPr algn="ctr"/>
            <a:r>
              <a:rPr lang="en-US" sz="900">
                <a:solidFill>
                  <a:schemeClr val="tx1">
                    <a:lumMod val="75000"/>
                    <a:lumOff val="25000"/>
                  </a:schemeClr>
                </a:solidFill>
              </a:rPr>
              <a:t>[1k installs]</a:t>
            </a:r>
          </a:p>
        </p:txBody>
      </p:sp>
      <p:sp>
        <p:nvSpPr>
          <p:cNvPr id="8" name="Oval 7">
            <a:extLst>
              <a:ext uri="{FF2B5EF4-FFF2-40B4-BE49-F238E27FC236}">
                <a16:creationId xmlns:a16="http://schemas.microsoft.com/office/drawing/2014/main" id="{E7A99675-EA12-2BEA-1E3B-4CBAF0786EC6}"/>
              </a:ext>
            </a:extLst>
          </p:cNvPr>
          <p:cNvSpPr/>
          <p:nvPr/>
        </p:nvSpPr>
        <p:spPr>
          <a:xfrm>
            <a:off x="963307" y="2342283"/>
            <a:ext cx="1208126" cy="1143000"/>
          </a:xfrm>
          <a:prstGeom prst="ellipse">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lumMod val="75000"/>
                    <a:lumOff val="25000"/>
                  </a:schemeClr>
                </a:solidFill>
              </a:rPr>
              <a:t>Competitor App 4</a:t>
            </a:r>
          </a:p>
          <a:p>
            <a:pPr algn="ctr"/>
            <a:r>
              <a:rPr lang="en-US" sz="900">
                <a:solidFill>
                  <a:schemeClr val="tx1">
                    <a:lumMod val="75000"/>
                    <a:lumOff val="25000"/>
                  </a:schemeClr>
                </a:solidFill>
              </a:rPr>
              <a:t>[5k installs]</a:t>
            </a:r>
          </a:p>
        </p:txBody>
      </p:sp>
      <p:sp>
        <p:nvSpPr>
          <p:cNvPr id="9" name="Slide Number Placeholder 8">
            <a:extLst>
              <a:ext uri="{FF2B5EF4-FFF2-40B4-BE49-F238E27FC236}">
                <a16:creationId xmlns:a16="http://schemas.microsoft.com/office/drawing/2014/main" id="{FD1FCFD9-A045-BC4B-F94D-1B3E26E45FD6}"/>
              </a:ext>
            </a:extLst>
          </p:cNvPr>
          <p:cNvSpPr>
            <a:spLocks noGrp="1"/>
          </p:cNvSpPr>
          <p:nvPr>
            <p:ph type="sldNum" sz="quarter" idx="12"/>
          </p:nvPr>
        </p:nvSpPr>
        <p:spPr/>
        <p:txBody>
          <a:bodyPr/>
          <a:lstStyle/>
          <a:p>
            <a:fld id="{12BE2F63-B7EF-4841-ABD0-0804B0ABBEFB}" type="slidenum">
              <a:rPr lang="en-SG" smtClean="0"/>
              <a:t>38</a:t>
            </a:fld>
            <a:endParaRPr lang="en-SG"/>
          </a:p>
        </p:txBody>
      </p:sp>
    </p:spTree>
    <p:extLst>
      <p:ext uri="{BB962C8B-B14F-4D97-AF65-F5344CB8AC3E}">
        <p14:creationId xmlns:p14="http://schemas.microsoft.com/office/powerpoint/2010/main" val="34181289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29484F-1199-5357-6532-A16482A3F3F2}"/>
              </a:ext>
            </a:extLst>
          </p:cNvPr>
          <p:cNvSpPr txBox="1">
            <a:spLocks/>
          </p:cNvSpPr>
          <p:nvPr/>
        </p:nvSpPr>
        <p:spPr>
          <a:xfrm>
            <a:off x="346150" y="138529"/>
            <a:ext cx="10417245" cy="11430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000" b="1"/>
              <a:t>Data Input</a:t>
            </a:r>
          </a:p>
        </p:txBody>
      </p:sp>
      <p:sp>
        <p:nvSpPr>
          <p:cNvPr id="4" name="Rectangle: Rounded Corners 3">
            <a:extLst>
              <a:ext uri="{FF2B5EF4-FFF2-40B4-BE49-F238E27FC236}">
                <a16:creationId xmlns:a16="http://schemas.microsoft.com/office/drawing/2014/main" id="{89C7A3C4-A8FD-48B4-175A-6280539F6473}"/>
              </a:ext>
            </a:extLst>
          </p:cNvPr>
          <p:cNvSpPr/>
          <p:nvPr/>
        </p:nvSpPr>
        <p:spPr>
          <a:xfrm>
            <a:off x="931851" y="1423951"/>
            <a:ext cx="2917704" cy="4460317"/>
          </a:xfrm>
          <a:prstGeom prst="roundRect">
            <a:avLst/>
          </a:prstGeom>
          <a:solidFill>
            <a:schemeClr val="bg1">
              <a:lumMod val="8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schemeClr val="tx1">
                    <a:lumMod val="95000"/>
                    <a:lumOff val="5000"/>
                  </a:schemeClr>
                </a:solidFill>
              </a:rPr>
              <a:t>Option 1</a:t>
            </a:r>
          </a:p>
          <a:p>
            <a:pPr algn="ctr"/>
            <a:r>
              <a:rPr lang="en-US" b="1">
                <a:solidFill>
                  <a:schemeClr val="tx1">
                    <a:lumMod val="95000"/>
                    <a:lumOff val="5000"/>
                  </a:schemeClr>
                </a:solidFill>
              </a:rPr>
              <a:t>Structured Data</a:t>
            </a:r>
          </a:p>
          <a:p>
            <a:pPr algn="ctr"/>
            <a:endParaRPr lang="en-US" sz="1600" b="1">
              <a:solidFill>
                <a:schemeClr val="tx1">
                  <a:lumMod val="75000"/>
                  <a:lumOff val="25000"/>
                </a:schemeClr>
              </a:solidFill>
            </a:endParaRPr>
          </a:p>
          <a:p>
            <a:pPr marL="285750" indent="-457200">
              <a:spcBef>
                <a:spcPts val="600"/>
              </a:spcBef>
              <a:spcAft>
                <a:spcPts val="600"/>
              </a:spcAft>
              <a:buFont typeface="Arial" panose="020B0604020202020204" pitchFamily="34" charset="0"/>
              <a:buChar char="•"/>
            </a:pPr>
            <a:r>
              <a:rPr lang="en-US" sz="1600" b="1">
                <a:solidFill>
                  <a:schemeClr val="tx1">
                    <a:lumMod val="75000"/>
                    <a:lumOff val="25000"/>
                  </a:schemeClr>
                </a:solidFill>
              </a:rPr>
              <a:t># of Installs</a:t>
            </a:r>
          </a:p>
          <a:p>
            <a:pPr marL="285750" indent="-457200">
              <a:spcBef>
                <a:spcPts val="600"/>
              </a:spcBef>
              <a:spcAft>
                <a:spcPts val="600"/>
              </a:spcAft>
              <a:buFont typeface="Arial" panose="020B0604020202020204" pitchFamily="34" charset="0"/>
              <a:buChar char="•"/>
            </a:pPr>
            <a:r>
              <a:rPr lang="en-US" sz="1600" b="1">
                <a:solidFill>
                  <a:schemeClr val="tx1">
                    <a:lumMod val="75000"/>
                    <a:lumOff val="25000"/>
                  </a:schemeClr>
                </a:solidFill>
              </a:rPr>
              <a:t>Score</a:t>
            </a:r>
          </a:p>
          <a:p>
            <a:pPr marL="285750" indent="-457200">
              <a:spcBef>
                <a:spcPts val="600"/>
              </a:spcBef>
              <a:spcAft>
                <a:spcPts val="600"/>
              </a:spcAft>
              <a:buFont typeface="Arial" panose="020B0604020202020204" pitchFamily="34" charset="0"/>
              <a:buChar char="•"/>
            </a:pPr>
            <a:r>
              <a:rPr lang="en-US" sz="1600" b="1">
                <a:solidFill>
                  <a:schemeClr val="tx1">
                    <a:lumMod val="75000"/>
                    <a:lumOff val="25000"/>
                  </a:schemeClr>
                </a:solidFill>
              </a:rPr>
              <a:t>Reviews</a:t>
            </a:r>
          </a:p>
          <a:p>
            <a:pPr marL="285750" indent="-457200">
              <a:spcBef>
                <a:spcPts val="600"/>
              </a:spcBef>
              <a:spcAft>
                <a:spcPts val="600"/>
              </a:spcAft>
              <a:buFont typeface="Arial" panose="020B0604020202020204" pitchFamily="34" charset="0"/>
              <a:buChar char="•"/>
            </a:pPr>
            <a:r>
              <a:rPr lang="en-US" sz="1600" b="1">
                <a:solidFill>
                  <a:schemeClr val="tx1">
                    <a:lumMod val="75000"/>
                    <a:lumOff val="25000"/>
                  </a:schemeClr>
                </a:solidFill>
              </a:rPr>
              <a:t>Price</a:t>
            </a:r>
          </a:p>
          <a:p>
            <a:pPr marL="285750" indent="-457200">
              <a:spcBef>
                <a:spcPts val="600"/>
              </a:spcBef>
              <a:spcAft>
                <a:spcPts val="600"/>
              </a:spcAft>
              <a:buFont typeface="Arial" panose="020B0604020202020204" pitchFamily="34" charset="0"/>
              <a:buChar char="•"/>
            </a:pPr>
            <a:r>
              <a:rPr lang="en-US" sz="1600" b="1">
                <a:solidFill>
                  <a:schemeClr val="tx1">
                    <a:lumMod val="75000"/>
                    <a:lumOff val="25000"/>
                  </a:schemeClr>
                </a:solidFill>
              </a:rPr>
              <a:t>Free</a:t>
            </a:r>
          </a:p>
          <a:p>
            <a:pPr marL="285750" indent="-457200">
              <a:spcBef>
                <a:spcPts val="600"/>
              </a:spcBef>
              <a:spcAft>
                <a:spcPts val="600"/>
              </a:spcAft>
              <a:buFont typeface="Arial" panose="020B0604020202020204" pitchFamily="34" charset="0"/>
              <a:buChar char="•"/>
            </a:pPr>
            <a:r>
              <a:rPr lang="en-US" sz="1600" b="1">
                <a:solidFill>
                  <a:schemeClr val="tx1">
                    <a:lumMod val="75000"/>
                    <a:lumOff val="25000"/>
                  </a:schemeClr>
                </a:solidFill>
              </a:rPr>
              <a:t>Genre</a:t>
            </a:r>
          </a:p>
          <a:p>
            <a:pPr marL="285750" indent="-457200">
              <a:spcBef>
                <a:spcPts val="600"/>
              </a:spcBef>
              <a:spcAft>
                <a:spcPts val="600"/>
              </a:spcAft>
              <a:buFont typeface="Arial" panose="020B0604020202020204" pitchFamily="34" charset="0"/>
              <a:buChar char="•"/>
            </a:pPr>
            <a:r>
              <a:rPr lang="en-US" sz="1600" b="1">
                <a:solidFill>
                  <a:schemeClr val="tx1">
                    <a:lumMod val="75000"/>
                    <a:lumOff val="25000"/>
                  </a:schemeClr>
                </a:solidFill>
              </a:rPr>
              <a:t>Content Rating</a:t>
            </a:r>
          </a:p>
          <a:p>
            <a:pPr marL="285750" indent="-457200">
              <a:spcBef>
                <a:spcPts val="600"/>
              </a:spcBef>
              <a:spcAft>
                <a:spcPts val="600"/>
              </a:spcAft>
              <a:buFont typeface="Arial" panose="020B0604020202020204" pitchFamily="34" charset="0"/>
              <a:buChar char="•"/>
            </a:pPr>
            <a:r>
              <a:rPr lang="en-US" sz="1600" b="1">
                <a:solidFill>
                  <a:schemeClr val="tx1">
                    <a:lumMod val="75000"/>
                    <a:lumOff val="25000"/>
                  </a:schemeClr>
                </a:solidFill>
              </a:rPr>
              <a:t>Ad Supported</a:t>
            </a:r>
          </a:p>
          <a:p>
            <a:pPr marL="285750" indent="-285750">
              <a:buFont typeface="Arial" panose="020B0604020202020204" pitchFamily="34" charset="0"/>
              <a:buChar char="•"/>
            </a:pPr>
            <a:endParaRPr lang="en-US" sz="1600" b="1">
              <a:solidFill>
                <a:schemeClr val="tx1">
                  <a:lumMod val="75000"/>
                  <a:lumOff val="25000"/>
                </a:schemeClr>
              </a:solidFill>
            </a:endParaRPr>
          </a:p>
          <a:p>
            <a:pPr marL="285750" indent="-285750">
              <a:buFont typeface="Arial" panose="020B0604020202020204" pitchFamily="34" charset="0"/>
              <a:buChar char="•"/>
            </a:pPr>
            <a:endParaRPr lang="en-US" sz="1600" b="1">
              <a:solidFill>
                <a:schemeClr val="tx1">
                  <a:lumMod val="75000"/>
                  <a:lumOff val="25000"/>
                </a:schemeClr>
              </a:solidFill>
            </a:endParaRPr>
          </a:p>
          <a:p>
            <a:pPr algn="ctr"/>
            <a:endParaRPr lang="en-US" sz="1600" b="1">
              <a:solidFill>
                <a:schemeClr val="tx1">
                  <a:lumMod val="75000"/>
                  <a:lumOff val="25000"/>
                </a:schemeClr>
              </a:solidFill>
            </a:endParaRPr>
          </a:p>
        </p:txBody>
      </p:sp>
      <p:sp>
        <p:nvSpPr>
          <p:cNvPr id="6" name="Rectangle: Rounded Corners 5">
            <a:extLst>
              <a:ext uri="{FF2B5EF4-FFF2-40B4-BE49-F238E27FC236}">
                <a16:creationId xmlns:a16="http://schemas.microsoft.com/office/drawing/2014/main" id="{48EED7AE-45A2-BE5E-D78E-17BFC486E38B}"/>
              </a:ext>
            </a:extLst>
          </p:cNvPr>
          <p:cNvSpPr/>
          <p:nvPr/>
        </p:nvSpPr>
        <p:spPr>
          <a:xfrm>
            <a:off x="4637148" y="1423951"/>
            <a:ext cx="2917704" cy="4460317"/>
          </a:xfrm>
          <a:prstGeom prst="roundRect">
            <a:avLst/>
          </a:prstGeom>
          <a:solidFill>
            <a:schemeClr val="bg1">
              <a:lumMod val="8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schemeClr val="tx1">
                    <a:lumMod val="95000"/>
                    <a:lumOff val="5000"/>
                  </a:schemeClr>
                </a:solidFill>
              </a:rPr>
              <a:t>Option 2</a:t>
            </a:r>
          </a:p>
          <a:p>
            <a:pPr algn="ctr"/>
            <a:r>
              <a:rPr lang="en-US" b="1">
                <a:solidFill>
                  <a:schemeClr val="tx1">
                    <a:lumMod val="95000"/>
                    <a:lumOff val="5000"/>
                  </a:schemeClr>
                </a:solidFill>
              </a:rPr>
              <a:t>Unstructured Data</a:t>
            </a:r>
          </a:p>
          <a:p>
            <a:pPr algn="ctr"/>
            <a:endParaRPr lang="en-US" sz="1600" b="1">
              <a:solidFill>
                <a:schemeClr val="tx1">
                  <a:lumMod val="75000"/>
                  <a:lumOff val="25000"/>
                </a:schemeClr>
              </a:solidFill>
            </a:endParaRPr>
          </a:p>
          <a:p>
            <a:pPr marL="285750" indent="-457200">
              <a:spcBef>
                <a:spcPts val="600"/>
              </a:spcBef>
              <a:spcAft>
                <a:spcPts val="600"/>
              </a:spcAft>
              <a:buFont typeface="Arial" panose="020B0604020202020204" pitchFamily="34" charset="0"/>
              <a:buChar char="•"/>
            </a:pPr>
            <a:r>
              <a:rPr lang="en-US" sz="1600" b="1">
                <a:solidFill>
                  <a:schemeClr val="tx1">
                    <a:lumMod val="75000"/>
                    <a:lumOff val="25000"/>
                  </a:schemeClr>
                </a:solidFill>
              </a:rPr>
              <a:t>App title</a:t>
            </a:r>
          </a:p>
          <a:p>
            <a:pPr marL="285750" indent="-457200">
              <a:spcBef>
                <a:spcPts val="600"/>
              </a:spcBef>
              <a:spcAft>
                <a:spcPts val="600"/>
              </a:spcAft>
              <a:buFont typeface="Arial" panose="020B0604020202020204" pitchFamily="34" charset="0"/>
              <a:buChar char="•"/>
            </a:pPr>
            <a:r>
              <a:rPr lang="en-US" sz="1600" b="1">
                <a:solidFill>
                  <a:schemeClr val="tx1">
                    <a:lumMod val="75000"/>
                    <a:lumOff val="25000"/>
                  </a:schemeClr>
                </a:solidFill>
              </a:rPr>
              <a:t>Description</a:t>
            </a:r>
          </a:p>
          <a:p>
            <a:pPr marL="285750" indent="-285750">
              <a:buFont typeface="Arial" panose="020B0604020202020204" pitchFamily="34" charset="0"/>
              <a:buChar char="•"/>
            </a:pPr>
            <a:endParaRPr lang="en-US" sz="1600" b="1">
              <a:solidFill>
                <a:schemeClr val="tx1">
                  <a:lumMod val="75000"/>
                  <a:lumOff val="25000"/>
                </a:schemeClr>
              </a:solidFill>
            </a:endParaRPr>
          </a:p>
          <a:p>
            <a:pPr marL="285750" indent="-285750">
              <a:buFont typeface="Arial" panose="020B0604020202020204" pitchFamily="34" charset="0"/>
              <a:buChar char="•"/>
            </a:pPr>
            <a:endParaRPr lang="en-US" sz="1600" b="1">
              <a:solidFill>
                <a:schemeClr val="tx1">
                  <a:lumMod val="75000"/>
                  <a:lumOff val="25000"/>
                </a:schemeClr>
              </a:solidFill>
            </a:endParaRPr>
          </a:p>
          <a:p>
            <a:pPr algn="ctr"/>
            <a:endParaRPr lang="en-US" sz="1600" b="1">
              <a:solidFill>
                <a:schemeClr val="tx1">
                  <a:lumMod val="75000"/>
                  <a:lumOff val="25000"/>
                </a:schemeClr>
              </a:solidFill>
            </a:endParaRPr>
          </a:p>
        </p:txBody>
      </p:sp>
      <p:sp>
        <p:nvSpPr>
          <p:cNvPr id="7" name="Rectangle: Rounded Corners 6">
            <a:extLst>
              <a:ext uri="{FF2B5EF4-FFF2-40B4-BE49-F238E27FC236}">
                <a16:creationId xmlns:a16="http://schemas.microsoft.com/office/drawing/2014/main" id="{88221559-F2B9-05FC-2F20-DAD530467B8D}"/>
              </a:ext>
            </a:extLst>
          </p:cNvPr>
          <p:cNvSpPr/>
          <p:nvPr/>
        </p:nvSpPr>
        <p:spPr>
          <a:xfrm>
            <a:off x="8342445" y="1423951"/>
            <a:ext cx="2917704" cy="4460317"/>
          </a:xfrm>
          <a:prstGeom prst="roundRect">
            <a:avLst/>
          </a:prstGeom>
          <a:solidFill>
            <a:schemeClr val="bg1">
              <a:lumMod val="8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schemeClr val="tx1">
                    <a:lumMod val="95000"/>
                    <a:lumOff val="5000"/>
                  </a:schemeClr>
                </a:solidFill>
              </a:rPr>
              <a:t>Option 3</a:t>
            </a:r>
          </a:p>
          <a:p>
            <a:pPr algn="ctr"/>
            <a:r>
              <a:rPr lang="en-US" b="1">
                <a:solidFill>
                  <a:schemeClr val="tx1">
                    <a:lumMod val="95000"/>
                    <a:lumOff val="5000"/>
                  </a:schemeClr>
                </a:solidFill>
              </a:rPr>
              <a:t>Mixed Data</a:t>
            </a:r>
          </a:p>
          <a:p>
            <a:pPr algn="ctr"/>
            <a:endParaRPr lang="en-US" sz="1600" b="1">
              <a:solidFill>
                <a:schemeClr val="tx1">
                  <a:lumMod val="75000"/>
                  <a:lumOff val="25000"/>
                </a:schemeClr>
              </a:solidFill>
            </a:endParaRPr>
          </a:p>
          <a:p>
            <a:pPr marL="285750" indent="-457200">
              <a:spcBef>
                <a:spcPts val="600"/>
              </a:spcBef>
              <a:spcAft>
                <a:spcPts val="600"/>
              </a:spcAft>
              <a:buFont typeface="Arial" panose="020B0604020202020204" pitchFamily="34" charset="0"/>
              <a:buChar char="•"/>
            </a:pPr>
            <a:r>
              <a:rPr lang="en-US" sz="1600" b="1">
                <a:solidFill>
                  <a:schemeClr val="tx1">
                    <a:lumMod val="75000"/>
                    <a:lumOff val="25000"/>
                  </a:schemeClr>
                </a:solidFill>
              </a:rPr>
              <a:t>Features from Option 1</a:t>
            </a:r>
          </a:p>
          <a:p>
            <a:pPr marL="285750" indent="-457200">
              <a:spcBef>
                <a:spcPts val="600"/>
              </a:spcBef>
              <a:spcAft>
                <a:spcPts val="600"/>
              </a:spcAft>
              <a:buFont typeface="Arial" panose="020B0604020202020204" pitchFamily="34" charset="0"/>
              <a:buChar char="•"/>
            </a:pPr>
            <a:r>
              <a:rPr lang="en-US" sz="1600" b="1">
                <a:solidFill>
                  <a:schemeClr val="tx1">
                    <a:lumMod val="75000"/>
                    <a:lumOff val="25000"/>
                  </a:schemeClr>
                </a:solidFill>
              </a:rPr>
              <a:t>Features from Option 2</a:t>
            </a:r>
          </a:p>
          <a:p>
            <a:pPr marL="285750" indent="-285750">
              <a:buFont typeface="Arial" panose="020B0604020202020204" pitchFamily="34" charset="0"/>
              <a:buChar char="•"/>
            </a:pPr>
            <a:endParaRPr lang="en-US" sz="1600" b="1">
              <a:solidFill>
                <a:schemeClr val="tx1">
                  <a:lumMod val="75000"/>
                  <a:lumOff val="25000"/>
                </a:schemeClr>
              </a:solidFill>
            </a:endParaRPr>
          </a:p>
          <a:p>
            <a:pPr marL="285750" indent="-285750">
              <a:buFont typeface="Arial" panose="020B0604020202020204" pitchFamily="34" charset="0"/>
              <a:buChar char="•"/>
            </a:pPr>
            <a:endParaRPr lang="en-US" sz="1600" b="1">
              <a:solidFill>
                <a:schemeClr val="tx1">
                  <a:lumMod val="75000"/>
                  <a:lumOff val="25000"/>
                </a:schemeClr>
              </a:solidFill>
            </a:endParaRPr>
          </a:p>
          <a:p>
            <a:pPr algn="ctr"/>
            <a:endParaRPr lang="en-US" sz="1600" b="1">
              <a:solidFill>
                <a:schemeClr val="tx1">
                  <a:lumMod val="75000"/>
                  <a:lumOff val="25000"/>
                </a:schemeClr>
              </a:solidFill>
            </a:endParaRPr>
          </a:p>
        </p:txBody>
      </p:sp>
      <p:sp>
        <p:nvSpPr>
          <p:cNvPr id="2" name="Slide Number Placeholder 1">
            <a:extLst>
              <a:ext uri="{FF2B5EF4-FFF2-40B4-BE49-F238E27FC236}">
                <a16:creationId xmlns:a16="http://schemas.microsoft.com/office/drawing/2014/main" id="{F9B0C3B2-FECD-98FF-8E30-5E44710B74B3}"/>
              </a:ext>
            </a:extLst>
          </p:cNvPr>
          <p:cNvSpPr>
            <a:spLocks noGrp="1"/>
          </p:cNvSpPr>
          <p:nvPr>
            <p:ph type="sldNum" sz="quarter" idx="12"/>
          </p:nvPr>
        </p:nvSpPr>
        <p:spPr/>
        <p:txBody>
          <a:bodyPr/>
          <a:lstStyle/>
          <a:p>
            <a:fld id="{12BE2F63-B7EF-4841-ABD0-0804B0ABBEFB}" type="slidenum">
              <a:rPr lang="en-SG" smtClean="0"/>
              <a:t>39</a:t>
            </a:fld>
            <a:endParaRPr lang="en-SG"/>
          </a:p>
        </p:txBody>
      </p:sp>
    </p:spTree>
    <p:extLst>
      <p:ext uri="{BB962C8B-B14F-4D97-AF65-F5344CB8AC3E}">
        <p14:creationId xmlns:p14="http://schemas.microsoft.com/office/powerpoint/2010/main" val="19654038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velopers' Decade-Long Rollercoaster Ride: The Business of Selling Apps on  the App Store - MacStories">
            <a:extLst>
              <a:ext uri="{FF2B5EF4-FFF2-40B4-BE49-F238E27FC236}">
                <a16:creationId xmlns:a16="http://schemas.microsoft.com/office/drawing/2014/main" id="{4C71845F-25D5-980A-1E4F-FE5DB434C2D9}"/>
              </a:ext>
            </a:extLst>
          </p:cNvPr>
          <p:cNvPicPr>
            <a:picLocks noChangeAspect="1" noChangeArrowheads="1"/>
          </p:cNvPicPr>
          <p:nvPr/>
        </p:nvPicPr>
        <p:blipFill rotWithShape="1">
          <a:blip r:embed="rId2">
            <a:alphaModFix amt="15000"/>
            <a:extLst>
              <a:ext uri="{28A0092B-C50C-407E-A947-70E740481C1C}">
                <a14:useLocalDpi xmlns:a14="http://schemas.microsoft.com/office/drawing/2010/main" val="0"/>
              </a:ext>
            </a:extLst>
          </a:blip>
          <a:srcRect l="1037" t="3766" r="62757" b="3766"/>
          <a:stretch/>
        </p:blipFill>
        <p:spPr bwMode="auto">
          <a:xfrm>
            <a:off x="6095999" y="-2"/>
            <a:ext cx="609600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evelopers' Decade-Long Rollercoaster Ride: The Business of Selling Apps on  the App Store - MacStories">
            <a:extLst>
              <a:ext uri="{FF2B5EF4-FFF2-40B4-BE49-F238E27FC236}">
                <a16:creationId xmlns:a16="http://schemas.microsoft.com/office/drawing/2014/main" id="{95016B49-3D0D-AC20-49CA-CA60EE9443A9}"/>
              </a:ext>
            </a:extLst>
          </p:cNvPr>
          <p:cNvPicPr>
            <a:picLocks noChangeAspect="1" noChangeArrowheads="1"/>
          </p:cNvPicPr>
          <p:nvPr/>
        </p:nvPicPr>
        <p:blipFill rotWithShape="1">
          <a:blip r:embed="rId2">
            <a:alphaModFix amt="15000"/>
            <a:extLst>
              <a:ext uri="{28A0092B-C50C-407E-A947-70E740481C1C}">
                <a14:useLocalDpi xmlns:a14="http://schemas.microsoft.com/office/drawing/2010/main" val="0"/>
              </a:ext>
            </a:extLst>
          </a:blip>
          <a:srcRect l="62846" t="3766" r="948" b="3766"/>
          <a:stretch/>
        </p:blipFill>
        <p:spPr bwMode="auto">
          <a:xfrm>
            <a:off x="-1" y="-1"/>
            <a:ext cx="609600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evelopers' Decade-Long Rollercoaster Ride: The Business of Selling Apps on  the App Store - MacStories">
            <a:extLst>
              <a:ext uri="{FF2B5EF4-FFF2-40B4-BE49-F238E27FC236}">
                <a16:creationId xmlns:a16="http://schemas.microsoft.com/office/drawing/2014/main" id="{6C604908-6FAE-9B57-BC1A-DBE0BD2FC1DC}"/>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743743"/>
            <a:ext cx="12192000" cy="537051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E3DC6FE-1AF9-17B6-7C48-E0FA12D370A8}"/>
              </a:ext>
            </a:extLst>
          </p:cNvPr>
          <p:cNvGrpSpPr/>
          <p:nvPr/>
        </p:nvGrpSpPr>
        <p:grpSpPr>
          <a:xfrm>
            <a:off x="0" y="784358"/>
            <a:ext cx="12192000" cy="5329900"/>
            <a:chOff x="0" y="828674"/>
            <a:chExt cx="12192000" cy="5329900"/>
          </a:xfrm>
        </p:grpSpPr>
        <p:grpSp>
          <p:nvGrpSpPr>
            <p:cNvPr id="12" name="Group 11">
              <a:extLst>
                <a:ext uri="{FF2B5EF4-FFF2-40B4-BE49-F238E27FC236}">
                  <a16:creationId xmlns:a16="http://schemas.microsoft.com/office/drawing/2014/main" id="{88999919-3A12-27C1-2B29-58893767FA46}"/>
                </a:ext>
              </a:extLst>
            </p:cNvPr>
            <p:cNvGrpSpPr/>
            <p:nvPr/>
          </p:nvGrpSpPr>
          <p:grpSpPr>
            <a:xfrm>
              <a:off x="0" y="828674"/>
              <a:ext cx="12192000" cy="5329900"/>
              <a:chOff x="0" y="828674"/>
              <a:chExt cx="12192000" cy="5329900"/>
            </a:xfrm>
          </p:grpSpPr>
          <p:sp>
            <p:nvSpPr>
              <p:cNvPr id="7" name="Rectangle 6">
                <a:extLst>
                  <a:ext uri="{FF2B5EF4-FFF2-40B4-BE49-F238E27FC236}">
                    <a16:creationId xmlns:a16="http://schemas.microsoft.com/office/drawing/2014/main" id="{B52D49A2-A61C-8F0B-AE70-A5F9E4CE5BA5}"/>
                  </a:ext>
                </a:extLst>
              </p:cNvPr>
              <p:cNvSpPr/>
              <p:nvPr/>
            </p:nvSpPr>
            <p:spPr>
              <a:xfrm>
                <a:off x="0" y="828674"/>
                <a:ext cx="12192000" cy="5285583"/>
              </a:xfrm>
              <a:prstGeom prst="rect">
                <a:avLst/>
              </a:prstGeom>
              <a:solidFill>
                <a:schemeClr val="tx1">
                  <a:lumMod val="50000"/>
                  <a:lumOff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 name="Picture 10">
                <a:extLst>
                  <a:ext uri="{FF2B5EF4-FFF2-40B4-BE49-F238E27FC236}">
                    <a16:creationId xmlns:a16="http://schemas.microsoft.com/office/drawing/2014/main" id="{CBFE5BE5-68D4-4426-B1E9-C6B4E07791A6}"/>
                  </a:ext>
                </a:extLst>
              </p:cNvPr>
              <p:cNvPicPr>
                <a:picLocks noChangeAspect="1"/>
              </p:cNvPicPr>
              <p:nvPr/>
            </p:nvPicPr>
            <p:blipFill>
              <a:blip r:embed="rId3"/>
              <a:stretch>
                <a:fillRect/>
              </a:stretch>
            </p:blipFill>
            <p:spPr>
              <a:xfrm>
                <a:off x="1352549" y="828674"/>
                <a:ext cx="9486900" cy="5329900"/>
              </a:xfrm>
              <a:prstGeom prst="rect">
                <a:avLst/>
              </a:prstGeom>
              <a:effectLst>
                <a:softEdge rad="127000"/>
              </a:effectLst>
            </p:spPr>
          </p:pic>
        </p:grpSp>
        <p:sp>
          <p:nvSpPr>
            <p:cNvPr id="13" name="TextBox 12">
              <a:extLst>
                <a:ext uri="{FF2B5EF4-FFF2-40B4-BE49-F238E27FC236}">
                  <a16:creationId xmlns:a16="http://schemas.microsoft.com/office/drawing/2014/main" id="{2B38B7B1-B634-3068-F14D-152AF00B3642}"/>
                </a:ext>
              </a:extLst>
            </p:cNvPr>
            <p:cNvSpPr txBox="1"/>
            <p:nvPr/>
          </p:nvSpPr>
          <p:spPr>
            <a:xfrm>
              <a:off x="8721892" y="5213183"/>
              <a:ext cx="1823641" cy="307777"/>
            </a:xfrm>
            <a:prstGeom prst="rect">
              <a:avLst/>
            </a:prstGeom>
            <a:noFill/>
          </p:spPr>
          <p:txBody>
            <a:bodyPr wrap="none" rtlCol="0">
              <a:spAutoFit/>
            </a:bodyPr>
            <a:lstStyle/>
            <a:p>
              <a:r>
                <a:rPr lang="en-US" sz="1400" i="1">
                  <a:solidFill>
                    <a:schemeClr val="tx1">
                      <a:lumMod val="75000"/>
                      <a:lumOff val="25000"/>
                    </a:schemeClr>
                  </a:solidFill>
                </a:rPr>
                <a:t>Q1 22: </a:t>
              </a:r>
              <a:r>
                <a:rPr lang="en-US" sz="1400" b="1" i="1">
                  <a:solidFill>
                    <a:schemeClr val="tx1">
                      <a:lumMod val="75000"/>
                      <a:lumOff val="25000"/>
                    </a:schemeClr>
                  </a:solidFill>
                </a:rPr>
                <a:t>37B</a:t>
              </a:r>
              <a:r>
                <a:rPr lang="en-US" sz="1400" i="1">
                  <a:solidFill>
                    <a:schemeClr val="tx1">
                      <a:lumMod val="75000"/>
                      <a:lumOff val="25000"/>
                    </a:schemeClr>
                  </a:solidFill>
                </a:rPr>
                <a:t> downloads</a:t>
              </a:r>
              <a:endParaRPr lang="en-SG" sz="1400" i="1">
                <a:solidFill>
                  <a:schemeClr val="tx1">
                    <a:lumMod val="75000"/>
                    <a:lumOff val="25000"/>
                  </a:schemeClr>
                </a:solidFill>
              </a:endParaRPr>
            </a:p>
          </p:txBody>
        </p:sp>
      </p:grpSp>
      <p:sp>
        <p:nvSpPr>
          <p:cNvPr id="2" name="Slide Number Placeholder 1">
            <a:extLst>
              <a:ext uri="{FF2B5EF4-FFF2-40B4-BE49-F238E27FC236}">
                <a16:creationId xmlns:a16="http://schemas.microsoft.com/office/drawing/2014/main" id="{407C062A-7FAF-6EC9-7E90-68BD19CF6030}"/>
              </a:ext>
            </a:extLst>
          </p:cNvPr>
          <p:cNvSpPr>
            <a:spLocks noGrp="1"/>
          </p:cNvSpPr>
          <p:nvPr>
            <p:ph type="sldNum" sz="quarter" idx="12"/>
          </p:nvPr>
        </p:nvSpPr>
        <p:spPr/>
        <p:txBody>
          <a:bodyPr/>
          <a:lstStyle/>
          <a:p>
            <a:fld id="{12BE2F63-B7EF-4841-ABD0-0804B0ABBEFB}" type="slidenum">
              <a:rPr lang="en-SG" smtClean="0"/>
              <a:t>4</a:t>
            </a:fld>
            <a:endParaRPr lang="en-SG"/>
          </a:p>
        </p:txBody>
      </p:sp>
    </p:spTree>
    <p:extLst>
      <p:ext uri="{BB962C8B-B14F-4D97-AF65-F5344CB8AC3E}">
        <p14:creationId xmlns:p14="http://schemas.microsoft.com/office/powerpoint/2010/main" val="34768493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29484F-1199-5357-6532-A16482A3F3F2}"/>
              </a:ext>
            </a:extLst>
          </p:cNvPr>
          <p:cNvSpPr txBox="1">
            <a:spLocks/>
          </p:cNvSpPr>
          <p:nvPr/>
        </p:nvSpPr>
        <p:spPr>
          <a:xfrm>
            <a:off x="346150" y="138529"/>
            <a:ext cx="10417245" cy="11430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000" b="1"/>
              <a:t>Top 5 Similar Apps</a:t>
            </a:r>
          </a:p>
        </p:txBody>
      </p:sp>
      <p:graphicFrame>
        <p:nvGraphicFramePr>
          <p:cNvPr id="2" name="Table 1">
            <a:extLst>
              <a:ext uri="{FF2B5EF4-FFF2-40B4-BE49-F238E27FC236}">
                <a16:creationId xmlns:a16="http://schemas.microsoft.com/office/drawing/2014/main" id="{48D1DC98-B69F-B0B2-8363-BF3785EFF87C}"/>
              </a:ext>
            </a:extLst>
          </p:cNvPr>
          <p:cNvGraphicFramePr>
            <a:graphicFrameLocks noGrp="1"/>
          </p:cNvGraphicFramePr>
          <p:nvPr>
            <p:extLst>
              <p:ext uri="{D42A27DB-BD31-4B8C-83A1-F6EECF244321}">
                <p14:modId xmlns:p14="http://schemas.microsoft.com/office/powerpoint/2010/main" val="1407089601"/>
              </p:ext>
            </p:extLst>
          </p:nvPr>
        </p:nvGraphicFramePr>
        <p:xfrm>
          <a:off x="271080" y="1288350"/>
          <a:ext cx="11497457" cy="1950720"/>
        </p:xfrm>
        <a:graphic>
          <a:graphicData uri="http://schemas.openxmlformats.org/drawingml/2006/table">
            <a:tbl>
              <a:tblPr firstRow="1" bandRow="1">
                <a:tableStyleId>{5C22544A-7EE6-4342-B048-85BDC9FD1C3A}</a:tableStyleId>
              </a:tblPr>
              <a:tblGrid>
                <a:gridCol w="2002220">
                  <a:extLst>
                    <a:ext uri="{9D8B030D-6E8A-4147-A177-3AD203B41FA5}">
                      <a16:colId xmlns:a16="http://schemas.microsoft.com/office/drawing/2014/main" val="904694601"/>
                    </a:ext>
                  </a:extLst>
                </a:gridCol>
                <a:gridCol w="3165079">
                  <a:extLst>
                    <a:ext uri="{9D8B030D-6E8A-4147-A177-3AD203B41FA5}">
                      <a16:colId xmlns:a16="http://schemas.microsoft.com/office/drawing/2014/main" val="90111688"/>
                    </a:ext>
                  </a:extLst>
                </a:gridCol>
                <a:gridCol w="3165079">
                  <a:extLst>
                    <a:ext uri="{9D8B030D-6E8A-4147-A177-3AD203B41FA5}">
                      <a16:colId xmlns:a16="http://schemas.microsoft.com/office/drawing/2014/main" val="1235056829"/>
                    </a:ext>
                  </a:extLst>
                </a:gridCol>
                <a:gridCol w="3165079">
                  <a:extLst>
                    <a:ext uri="{9D8B030D-6E8A-4147-A177-3AD203B41FA5}">
                      <a16:colId xmlns:a16="http://schemas.microsoft.com/office/drawing/2014/main" val="1029833446"/>
                    </a:ext>
                  </a:extLst>
                </a:gridCol>
              </a:tblGrid>
              <a:tr h="658566">
                <a:tc>
                  <a:txBody>
                    <a:bodyPr/>
                    <a:lstStyle/>
                    <a:p>
                      <a:r>
                        <a:rPr lang="en-US" sz="1600" b="1">
                          <a:solidFill>
                            <a:schemeClr val="bg1"/>
                          </a:solidFill>
                        </a:rPr>
                        <a:t>Testing App: Password Guardian</a:t>
                      </a:r>
                    </a:p>
                    <a:p>
                      <a:endParaRPr lang="en-US" sz="1200" b="1">
                        <a:solidFill>
                          <a:schemeClr val="bg1"/>
                        </a:solidFill>
                      </a:endParaRPr>
                    </a:p>
                  </a:txBody>
                  <a:tcPr>
                    <a:solidFill>
                      <a:schemeClr val="tx1">
                        <a:lumMod val="65000"/>
                        <a:lumOff val="35000"/>
                      </a:schemeClr>
                    </a:solidFill>
                  </a:tcPr>
                </a:tc>
                <a:tc>
                  <a:txBody>
                    <a:bodyPr/>
                    <a:lstStyle/>
                    <a:p>
                      <a:pPr algn="ctr"/>
                      <a:r>
                        <a:rPr lang="en-US" sz="1200" b="1">
                          <a:solidFill>
                            <a:schemeClr val="bg1">
                              <a:lumMod val="95000"/>
                            </a:schemeClr>
                          </a:solidFill>
                        </a:rPr>
                        <a:t>Option 1: Structured Data</a:t>
                      </a:r>
                    </a:p>
                    <a:p>
                      <a:pPr algn="ctr"/>
                      <a:r>
                        <a:rPr lang="en-US" sz="1200" b="1">
                          <a:solidFill>
                            <a:schemeClr val="bg1">
                              <a:lumMod val="95000"/>
                            </a:schemeClr>
                          </a:solidFill>
                        </a:rPr>
                        <a:t>(App Features)</a:t>
                      </a:r>
                    </a:p>
                  </a:txBody>
                  <a:tcPr>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200" b="1">
                          <a:solidFill>
                            <a:schemeClr val="bg1">
                              <a:lumMod val="95000"/>
                            </a:schemeClr>
                          </a:solidFill>
                        </a:rPr>
                        <a:t>Option 2: Unstructured Data</a:t>
                      </a:r>
                    </a:p>
                    <a:p>
                      <a:pPr algn="ctr"/>
                      <a:r>
                        <a:rPr lang="en-US" sz="1200" b="1">
                          <a:solidFill>
                            <a:schemeClr val="bg1">
                              <a:lumMod val="95000"/>
                            </a:schemeClr>
                          </a:solidFill>
                        </a:rPr>
                        <a:t>(App Title and Description)</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200" b="1">
                          <a:solidFill>
                            <a:schemeClr val="bg1">
                              <a:lumMod val="95000"/>
                            </a:schemeClr>
                          </a:solidFill>
                        </a:rPr>
                        <a:t>Option 3: Mixed Data</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514992605"/>
                  </a:ext>
                </a:extLst>
              </a:tr>
              <a:tr h="381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a:solidFill>
                            <a:schemeClr val="tx1">
                              <a:lumMod val="95000"/>
                              <a:lumOff val="5000"/>
                            </a:schemeClr>
                          </a:solidFill>
                        </a:rPr>
                        <a:t>K-Nearest Neighbors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a:solidFill>
                            <a:schemeClr val="tx1">
                              <a:lumMod val="95000"/>
                              <a:lumOff val="5000"/>
                            </a:schemeClr>
                          </a:solidFill>
                        </a:rPr>
                        <a:t>(ball-tree algorithms)</a:t>
                      </a:r>
                    </a:p>
                  </a:txBody>
                  <a:tcPr>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285750" indent="-285750">
                        <a:buFont typeface="+mj-lt"/>
                        <a:buAutoNum type="arabicParenR"/>
                      </a:pPr>
                      <a:r>
                        <a:rPr lang="en-US" sz="1200" b="0">
                          <a:solidFill>
                            <a:schemeClr val="tx1">
                              <a:lumMod val="95000"/>
                              <a:lumOff val="5000"/>
                            </a:schemeClr>
                          </a:solidFill>
                        </a:rPr>
                        <a:t>Fun! CPU! : showing CPU usage</a:t>
                      </a:r>
                    </a:p>
                    <a:p>
                      <a:pPr marL="285750" indent="-285750">
                        <a:buFont typeface="+mj-lt"/>
                        <a:buAutoNum type="arabicParenR"/>
                      </a:pPr>
                      <a:r>
                        <a:rPr lang="en-US" sz="1200" b="0">
                          <a:solidFill>
                            <a:schemeClr val="tx1">
                              <a:lumMod val="95000"/>
                              <a:lumOff val="5000"/>
                            </a:schemeClr>
                          </a:solidFill>
                        </a:rPr>
                        <a:t>Astral Void - Sci-Fi Game</a:t>
                      </a:r>
                    </a:p>
                    <a:p>
                      <a:pPr marL="285750" indent="-285750">
                        <a:buFont typeface="+mj-lt"/>
                        <a:buAutoNum type="arabicParenR"/>
                      </a:pPr>
                      <a:r>
                        <a:rPr lang="en-US" sz="1200" b="0">
                          <a:solidFill>
                            <a:schemeClr val="tx1">
                              <a:lumMod val="95000"/>
                              <a:lumOff val="5000"/>
                            </a:schemeClr>
                          </a:solidFill>
                        </a:rPr>
                        <a:t>Slappy Paddles : arcade game</a:t>
                      </a:r>
                    </a:p>
                    <a:p>
                      <a:pPr marL="285750" indent="-285750">
                        <a:buFont typeface="+mj-lt"/>
                        <a:buAutoNum type="arabicParenR"/>
                      </a:pPr>
                      <a:r>
                        <a:rPr lang="en-US" sz="1200" b="0">
                          <a:solidFill>
                            <a:schemeClr val="tx1">
                              <a:lumMod val="95000"/>
                              <a:lumOff val="5000"/>
                            </a:schemeClr>
                          </a:solidFill>
                        </a:rPr>
                        <a:t>The Hera </a:t>
                      </a:r>
                      <a:r>
                        <a:rPr lang="en-US" sz="1200" b="0" err="1">
                          <a:solidFill>
                            <a:schemeClr val="tx1">
                              <a:lumMod val="95000"/>
                              <a:lumOff val="5000"/>
                            </a:schemeClr>
                          </a:solidFill>
                        </a:rPr>
                        <a:t>Hera</a:t>
                      </a:r>
                      <a:r>
                        <a:rPr lang="en-US" sz="1200" b="0">
                          <a:solidFill>
                            <a:schemeClr val="tx1">
                              <a:lumMod val="95000"/>
                              <a:lumOff val="5000"/>
                            </a:schemeClr>
                          </a:solidFill>
                        </a:rPr>
                        <a:t> Kingdom DX : puzzle game</a:t>
                      </a:r>
                    </a:p>
                    <a:p>
                      <a:pPr marL="285750" indent="-285750">
                        <a:buFont typeface="+mj-lt"/>
                        <a:buAutoNum type="arabicParenR"/>
                      </a:pPr>
                      <a:r>
                        <a:rPr lang="en-US" sz="1200" b="0">
                          <a:solidFill>
                            <a:schemeClr val="tx1">
                              <a:lumMod val="95000"/>
                              <a:lumOff val="5000"/>
                            </a:schemeClr>
                          </a:solidFill>
                        </a:rPr>
                        <a:t>SHUFFLE 2D Arcade</a:t>
                      </a:r>
                    </a:p>
                  </a:txBody>
                  <a:tcPr>
                    <a:lnT w="28575" cap="flat" cmpd="sng" algn="ctr">
                      <a:solidFill>
                        <a:schemeClr val="bg1">
                          <a:lumMod val="95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err="1">
                          <a:ln>
                            <a:noFill/>
                          </a:ln>
                          <a:solidFill>
                            <a:prstClr val="black">
                              <a:lumMod val="95000"/>
                              <a:lumOff val="5000"/>
                            </a:prstClr>
                          </a:solidFill>
                          <a:effectLst/>
                          <a:uLnTx/>
                          <a:uFillTx/>
                          <a:latin typeface="+mn-lt"/>
                          <a:ea typeface="+mn-ea"/>
                          <a:cs typeface="+mn-cs"/>
                        </a:rPr>
                        <a:t>RevBits</a:t>
                      </a: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 PAM</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Security App : store password</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err="1">
                          <a:ln>
                            <a:noFill/>
                          </a:ln>
                          <a:solidFill>
                            <a:prstClr val="black">
                              <a:lumMod val="95000"/>
                              <a:lumOff val="5000"/>
                            </a:prstClr>
                          </a:solidFill>
                          <a:effectLst/>
                          <a:uLnTx/>
                          <a:uFillTx/>
                          <a:latin typeface="+mn-lt"/>
                          <a:ea typeface="+mn-ea"/>
                          <a:cs typeface="+mn-cs"/>
                        </a:rPr>
                        <a:t>Mistikee</a:t>
                      </a: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 : generate &amp; manage password</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err="1">
                          <a:ln>
                            <a:noFill/>
                          </a:ln>
                          <a:solidFill>
                            <a:prstClr val="black">
                              <a:lumMod val="95000"/>
                              <a:lumOff val="5000"/>
                            </a:prstClr>
                          </a:solidFill>
                          <a:effectLst/>
                          <a:uLnTx/>
                          <a:uFillTx/>
                          <a:latin typeface="+mn-lt"/>
                          <a:ea typeface="+mn-ea"/>
                          <a:cs typeface="+mn-cs"/>
                        </a:rPr>
                        <a:t>Roundshield</a:t>
                      </a: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 password generator</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Phone’s ABI (Application Binary Interface (ABI)</a:t>
                      </a:r>
                    </a:p>
                  </a:txBody>
                  <a:tcPr>
                    <a:lnT w="28575" cap="flat" cmpd="sng" algn="ctr">
                      <a:solidFill>
                        <a:schemeClr val="bg1">
                          <a:lumMod val="95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a:ln>
                            <a:noFill/>
                          </a:ln>
                          <a:solidFill>
                            <a:prstClr val="black">
                              <a:lumMod val="95000"/>
                              <a:lumOff val="5000"/>
                            </a:prstClr>
                          </a:solidFill>
                          <a:effectLst/>
                          <a:uLnTx/>
                          <a:uFillTx/>
                          <a:latin typeface="Calibri" panose="020F0502020204030204"/>
                          <a:ea typeface="+mn-ea"/>
                          <a:cs typeface="+mn-cs"/>
                        </a:rPr>
                        <a:t>Waste My Time – New Worlds : game</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a:ln>
                            <a:noFill/>
                          </a:ln>
                          <a:solidFill>
                            <a:prstClr val="black">
                              <a:lumMod val="95000"/>
                              <a:lumOff val="5000"/>
                            </a:prstClr>
                          </a:solidFill>
                          <a:effectLst/>
                          <a:uLnTx/>
                          <a:uFillTx/>
                          <a:latin typeface="Calibri" panose="020F0502020204030204"/>
                          <a:ea typeface="+mn-ea"/>
                          <a:cs typeface="+mn-cs"/>
                        </a:rPr>
                        <a:t>The Hera </a:t>
                      </a:r>
                      <a:r>
                        <a:rPr kumimoji="0" lang="en-US" sz="1200" b="0" i="0" u="none" strike="noStrike" kern="1200" cap="none" spc="0" normalizeH="0" baseline="0" noProof="0" err="1">
                          <a:ln>
                            <a:noFill/>
                          </a:ln>
                          <a:solidFill>
                            <a:prstClr val="black">
                              <a:lumMod val="95000"/>
                              <a:lumOff val="5000"/>
                            </a:prstClr>
                          </a:solidFill>
                          <a:effectLst/>
                          <a:uLnTx/>
                          <a:uFillTx/>
                          <a:latin typeface="Calibri" panose="020F0502020204030204"/>
                          <a:ea typeface="+mn-ea"/>
                          <a:cs typeface="+mn-cs"/>
                        </a:rPr>
                        <a:t>Hera</a:t>
                      </a:r>
                      <a:r>
                        <a:rPr kumimoji="0" lang="en-US" sz="1200" b="0" i="0" u="none" strike="noStrike" kern="1200" cap="none" spc="0" normalizeH="0" baseline="0" noProof="0">
                          <a:ln>
                            <a:noFill/>
                          </a:ln>
                          <a:solidFill>
                            <a:prstClr val="black">
                              <a:lumMod val="95000"/>
                              <a:lumOff val="5000"/>
                            </a:prstClr>
                          </a:solidFill>
                          <a:effectLst/>
                          <a:uLnTx/>
                          <a:uFillTx/>
                          <a:latin typeface="Calibri" panose="020F0502020204030204"/>
                          <a:ea typeface="+mn-ea"/>
                          <a:cs typeface="+mn-cs"/>
                        </a:rPr>
                        <a:t> Kingdom DX : puzzle game</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Know, Made in : barcode scanner</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Assortments : matching game</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Twin Ships : game</a:t>
                      </a:r>
                      <a:endParaRPr kumimoji="0" lang="en-US" sz="1200" b="0" i="0" u="none" strike="noStrike" kern="1200" cap="none" spc="0" normalizeH="0" baseline="0" noProof="0">
                        <a:ln>
                          <a:noFill/>
                        </a:ln>
                        <a:solidFill>
                          <a:prstClr val="black">
                            <a:lumMod val="95000"/>
                            <a:lumOff val="5000"/>
                          </a:prstClr>
                        </a:solidFill>
                        <a:effectLst/>
                        <a:uLnTx/>
                        <a:uFillTx/>
                        <a:latin typeface="Calibri" panose="020F0502020204030204"/>
                        <a:ea typeface="+mn-ea"/>
                        <a:cs typeface="+mn-cs"/>
                      </a:endParaRPr>
                    </a:p>
                  </a:txBody>
                  <a:tcPr>
                    <a:lnT w="28575" cap="flat" cmpd="sng" algn="ctr">
                      <a:solidFill>
                        <a:schemeClr val="bg1">
                          <a:lumMod val="95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0195678"/>
                  </a:ext>
                </a:extLst>
              </a:tr>
            </a:tbl>
          </a:graphicData>
        </a:graphic>
      </p:graphicFrame>
      <p:sp>
        <p:nvSpPr>
          <p:cNvPr id="9" name="Content Placeholder 3">
            <a:extLst>
              <a:ext uri="{FF2B5EF4-FFF2-40B4-BE49-F238E27FC236}">
                <a16:creationId xmlns:a16="http://schemas.microsoft.com/office/drawing/2014/main" id="{F07D0861-681A-8375-8273-C1B08557BDB7}"/>
              </a:ext>
            </a:extLst>
          </p:cNvPr>
          <p:cNvSpPr txBox="1">
            <a:spLocks/>
          </p:cNvSpPr>
          <p:nvPr/>
        </p:nvSpPr>
        <p:spPr>
          <a:xfrm>
            <a:off x="2793036" y="3425314"/>
            <a:ext cx="2224408" cy="376497"/>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SzPct val="87000"/>
              <a:buNone/>
            </a:pPr>
            <a:r>
              <a:rPr lang="en-US" sz="1400">
                <a:solidFill>
                  <a:schemeClr val="tx1">
                    <a:lumMod val="95000"/>
                    <a:lumOff val="5000"/>
                  </a:schemeClr>
                </a:solidFill>
              </a:rPr>
              <a:t>4 out of 5 Apps : Games</a:t>
            </a:r>
          </a:p>
        </p:txBody>
      </p:sp>
      <p:sp>
        <p:nvSpPr>
          <p:cNvPr id="10" name="Content Placeholder 3">
            <a:extLst>
              <a:ext uri="{FF2B5EF4-FFF2-40B4-BE49-F238E27FC236}">
                <a16:creationId xmlns:a16="http://schemas.microsoft.com/office/drawing/2014/main" id="{851A5A9A-1332-77DF-5983-9685E0059522}"/>
              </a:ext>
            </a:extLst>
          </p:cNvPr>
          <p:cNvSpPr txBox="1">
            <a:spLocks/>
          </p:cNvSpPr>
          <p:nvPr/>
        </p:nvSpPr>
        <p:spPr>
          <a:xfrm>
            <a:off x="6096000" y="3425314"/>
            <a:ext cx="1845921" cy="65807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SzPct val="87000"/>
              <a:buNone/>
            </a:pPr>
            <a:r>
              <a:rPr lang="en-US" sz="1400">
                <a:solidFill>
                  <a:schemeClr val="tx1">
                    <a:lumMod val="95000"/>
                    <a:lumOff val="5000"/>
                  </a:schemeClr>
                </a:solidFill>
              </a:rPr>
              <a:t>3 out of 5 Apps : Password Related App</a:t>
            </a:r>
          </a:p>
        </p:txBody>
      </p:sp>
      <p:sp>
        <p:nvSpPr>
          <p:cNvPr id="12" name="Content Placeholder 3">
            <a:extLst>
              <a:ext uri="{FF2B5EF4-FFF2-40B4-BE49-F238E27FC236}">
                <a16:creationId xmlns:a16="http://schemas.microsoft.com/office/drawing/2014/main" id="{5A09B9C0-0DE4-9CB5-EF9C-63BBACFC67C7}"/>
              </a:ext>
            </a:extLst>
          </p:cNvPr>
          <p:cNvSpPr txBox="1">
            <a:spLocks/>
          </p:cNvSpPr>
          <p:nvPr/>
        </p:nvSpPr>
        <p:spPr>
          <a:xfrm>
            <a:off x="9250636" y="3425314"/>
            <a:ext cx="2033059" cy="376497"/>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SzPct val="87000"/>
              <a:buNone/>
            </a:pPr>
            <a:r>
              <a:rPr lang="en-US" sz="1400">
                <a:solidFill>
                  <a:schemeClr val="tx1">
                    <a:lumMod val="95000"/>
                    <a:lumOff val="5000"/>
                  </a:schemeClr>
                </a:solidFill>
              </a:rPr>
              <a:t>4 out of 5 Apps : Games</a:t>
            </a:r>
          </a:p>
        </p:txBody>
      </p:sp>
      <p:sp>
        <p:nvSpPr>
          <p:cNvPr id="13" name="Rectangle: Rounded Corners 12">
            <a:extLst>
              <a:ext uri="{FF2B5EF4-FFF2-40B4-BE49-F238E27FC236}">
                <a16:creationId xmlns:a16="http://schemas.microsoft.com/office/drawing/2014/main" id="{6D4FFDAF-BFE9-E230-98E9-27C243E1B6B5}"/>
              </a:ext>
            </a:extLst>
          </p:cNvPr>
          <p:cNvSpPr/>
          <p:nvPr/>
        </p:nvSpPr>
        <p:spPr>
          <a:xfrm>
            <a:off x="5364467" y="1011298"/>
            <a:ext cx="3231811" cy="3873597"/>
          </a:xfrm>
          <a:prstGeom prst="roundRect">
            <a:avLst/>
          </a:prstGeom>
          <a:solidFill>
            <a:schemeClr val="accent6">
              <a:lumMod val="75000"/>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000" b="1">
                <a:solidFill>
                  <a:srgbClr val="385723"/>
                </a:solidFill>
              </a:rPr>
              <a:t>Best Approach</a:t>
            </a:r>
          </a:p>
        </p:txBody>
      </p:sp>
      <p:sp>
        <p:nvSpPr>
          <p:cNvPr id="4" name="Slide Number Placeholder 3">
            <a:extLst>
              <a:ext uri="{FF2B5EF4-FFF2-40B4-BE49-F238E27FC236}">
                <a16:creationId xmlns:a16="http://schemas.microsoft.com/office/drawing/2014/main" id="{1492C698-20E8-63A5-CAE9-680195CE36F1}"/>
              </a:ext>
            </a:extLst>
          </p:cNvPr>
          <p:cNvSpPr>
            <a:spLocks noGrp="1"/>
          </p:cNvSpPr>
          <p:nvPr>
            <p:ph type="sldNum" sz="quarter" idx="12"/>
          </p:nvPr>
        </p:nvSpPr>
        <p:spPr/>
        <p:txBody>
          <a:bodyPr/>
          <a:lstStyle/>
          <a:p>
            <a:fld id="{12BE2F63-B7EF-4841-ABD0-0804B0ABBEFB}" type="slidenum">
              <a:rPr lang="en-SG" smtClean="0"/>
              <a:t>40</a:t>
            </a:fld>
            <a:endParaRPr lang="en-SG"/>
          </a:p>
        </p:txBody>
      </p:sp>
    </p:spTree>
    <p:extLst>
      <p:ext uri="{BB962C8B-B14F-4D97-AF65-F5344CB8AC3E}">
        <p14:creationId xmlns:p14="http://schemas.microsoft.com/office/powerpoint/2010/main" val="14184131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50" fill="hold"/>
                                        <p:tgtEl>
                                          <p:spTgt spid="13"/>
                                        </p:tgtEl>
                                        <p:attrNameLst>
                                          <p:attrName>ppt_x</p:attrName>
                                        </p:attrNameLst>
                                      </p:cBhvr>
                                      <p:tavLst>
                                        <p:tav tm="0">
                                          <p:val>
                                            <p:strVal val="#ppt_x"/>
                                          </p:val>
                                        </p:tav>
                                        <p:tav tm="100000">
                                          <p:val>
                                            <p:strVal val="#ppt_x"/>
                                          </p:val>
                                        </p:tav>
                                      </p:tavLst>
                                    </p:anim>
                                    <p:anim calcmode="lin" valueType="num">
                                      <p:cBhvr additive="base">
                                        <p:cTn id="8" dur="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29484F-1199-5357-6532-A16482A3F3F2}"/>
              </a:ext>
            </a:extLst>
          </p:cNvPr>
          <p:cNvSpPr txBox="1">
            <a:spLocks/>
          </p:cNvSpPr>
          <p:nvPr/>
        </p:nvSpPr>
        <p:spPr>
          <a:xfrm>
            <a:off x="346150" y="138529"/>
            <a:ext cx="10417245" cy="11430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000" b="1"/>
              <a:t>Models Exploration</a:t>
            </a:r>
          </a:p>
        </p:txBody>
      </p:sp>
      <p:graphicFrame>
        <p:nvGraphicFramePr>
          <p:cNvPr id="2" name="Table 1">
            <a:extLst>
              <a:ext uri="{FF2B5EF4-FFF2-40B4-BE49-F238E27FC236}">
                <a16:creationId xmlns:a16="http://schemas.microsoft.com/office/drawing/2014/main" id="{48D1DC98-B69F-B0B2-8363-BF3785EFF87C}"/>
              </a:ext>
            </a:extLst>
          </p:cNvPr>
          <p:cNvGraphicFramePr>
            <a:graphicFrameLocks noGrp="1"/>
          </p:cNvGraphicFramePr>
          <p:nvPr>
            <p:extLst>
              <p:ext uri="{D42A27DB-BD31-4B8C-83A1-F6EECF244321}">
                <p14:modId xmlns:p14="http://schemas.microsoft.com/office/powerpoint/2010/main" val="3875956811"/>
              </p:ext>
            </p:extLst>
          </p:nvPr>
        </p:nvGraphicFramePr>
        <p:xfrm>
          <a:off x="271080" y="1288350"/>
          <a:ext cx="11497457" cy="1950720"/>
        </p:xfrm>
        <a:graphic>
          <a:graphicData uri="http://schemas.openxmlformats.org/drawingml/2006/table">
            <a:tbl>
              <a:tblPr firstRow="1" bandRow="1">
                <a:tableStyleId>{5C22544A-7EE6-4342-B048-85BDC9FD1C3A}</a:tableStyleId>
              </a:tblPr>
              <a:tblGrid>
                <a:gridCol w="2002220">
                  <a:extLst>
                    <a:ext uri="{9D8B030D-6E8A-4147-A177-3AD203B41FA5}">
                      <a16:colId xmlns:a16="http://schemas.microsoft.com/office/drawing/2014/main" val="904694601"/>
                    </a:ext>
                  </a:extLst>
                </a:gridCol>
                <a:gridCol w="3165079">
                  <a:extLst>
                    <a:ext uri="{9D8B030D-6E8A-4147-A177-3AD203B41FA5}">
                      <a16:colId xmlns:a16="http://schemas.microsoft.com/office/drawing/2014/main" val="90111688"/>
                    </a:ext>
                  </a:extLst>
                </a:gridCol>
                <a:gridCol w="3165079">
                  <a:extLst>
                    <a:ext uri="{9D8B030D-6E8A-4147-A177-3AD203B41FA5}">
                      <a16:colId xmlns:a16="http://schemas.microsoft.com/office/drawing/2014/main" val="1235056829"/>
                    </a:ext>
                  </a:extLst>
                </a:gridCol>
                <a:gridCol w="3165079">
                  <a:extLst>
                    <a:ext uri="{9D8B030D-6E8A-4147-A177-3AD203B41FA5}">
                      <a16:colId xmlns:a16="http://schemas.microsoft.com/office/drawing/2014/main" val="1029833446"/>
                    </a:ext>
                  </a:extLst>
                </a:gridCol>
              </a:tblGrid>
              <a:tr h="658566">
                <a:tc>
                  <a:txBody>
                    <a:bodyPr/>
                    <a:lstStyle/>
                    <a:p>
                      <a:r>
                        <a:rPr lang="en-US" sz="1600" b="1">
                          <a:solidFill>
                            <a:schemeClr val="bg1"/>
                          </a:solidFill>
                        </a:rPr>
                        <a:t>Testing App: Password Guardian</a:t>
                      </a:r>
                    </a:p>
                    <a:p>
                      <a:endParaRPr lang="en-US" sz="1200" b="1">
                        <a:solidFill>
                          <a:schemeClr val="bg1"/>
                        </a:solidFill>
                      </a:endParaRPr>
                    </a:p>
                  </a:txBody>
                  <a:tcPr>
                    <a:solidFill>
                      <a:schemeClr val="tx1">
                        <a:lumMod val="65000"/>
                        <a:lumOff val="35000"/>
                      </a:schemeClr>
                    </a:solidFill>
                  </a:tcPr>
                </a:tc>
                <a:tc>
                  <a:txBody>
                    <a:bodyPr/>
                    <a:lstStyle/>
                    <a:p>
                      <a:pPr algn="ctr"/>
                      <a:r>
                        <a:rPr lang="en-US" sz="1200" b="1">
                          <a:solidFill>
                            <a:schemeClr val="bg1">
                              <a:lumMod val="95000"/>
                            </a:schemeClr>
                          </a:solidFill>
                        </a:rPr>
                        <a:t>K-Nearest Neighbors</a:t>
                      </a:r>
                    </a:p>
                    <a:p>
                      <a:pPr algn="ctr"/>
                      <a:r>
                        <a:rPr lang="en-US" sz="1200" b="1">
                          <a:solidFill>
                            <a:schemeClr val="bg1">
                              <a:lumMod val="95000"/>
                            </a:schemeClr>
                          </a:solidFill>
                        </a:rPr>
                        <a:t>(ball-tree algorithms)</a:t>
                      </a:r>
                    </a:p>
                  </a:txBody>
                  <a:tcPr>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200" b="1">
                          <a:solidFill>
                            <a:schemeClr val="bg1">
                              <a:lumMod val="95000"/>
                            </a:schemeClr>
                          </a:solidFill>
                        </a:rPr>
                        <a:t>Cosine-Similarity</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tc>
                  <a:txBody>
                    <a:bodyPr/>
                    <a:lstStyle/>
                    <a:p>
                      <a:pPr algn="ctr"/>
                      <a:r>
                        <a:rPr lang="en-US" sz="1200" b="1">
                          <a:solidFill>
                            <a:schemeClr val="bg1">
                              <a:lumMod val="95000"/>
                            </a:schemeClr>
                          </a:solidFill>
                        </a:rPr>
                        <a:t>Doc2Vec Embeddings</a:t>
                      </a: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514992605"/>
                  </a:ext>
                </a:extLst>
              </a:tr>
              <a:tr h="381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a:solidFill>
                            <a:schemeClr val="tx1">
                              <a:lumMod val="95000"/>
                              <a:lumOff val="5000"/>
                            </a:schemeClr>
                          </a:solidFill>
                        </a:rPr>
                        <a:t>Top 5 Similar Apps</a:t>
                      </a:r>
                    </a:p>
                  </a:txBody>
                  <a:tcPr>
                    <a:lnB w="285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err="1">
                          <a:ln>
                            <a:noFill/>
                          </a:ln>
                          <a:solidFill>
                            <a:prstClr val="black">
                              <a:lumMod val="95000"/>
                              <a:lumOff val="5000"/>
                            </a:prstClr>
                          </a:solidFill>
                          <a:effectLst/>
                          <a:uLnTx/>
                          <a:uFillTx/>
                          <a:latin typeface="+mn-lt"/>
                          <a:ea typeface="+mn-ea"/>
                          <a:cs typeface="+mn-cs"/>
                        </a:rPr>
                        <a:t>RevBits</a:t>
                      </a: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 PAM</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Security App : store password</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err="1">
                          <a:ln>
                            <a:noFill/>
                          </a:ln>
                          <a:solidFill>
                            <a:prstClr val="black">
                              <a:lumMod val="95000"/>
                              <a:lumOff val="5000"/>
                            </a:prstClr>
                          </a:solidFill>
                          <a:effectLst/>
                          <a:uLnTx/>
                          <a:uFillTx/>
                          <a:latin typeface="+mn-lt"/>
                          <a:ea typeface="+mn-ea"/>
                          <a:cs typeface="+mn-cs"/>
                        </a:rPr>
                        <a:t>Mistikee</a:t>
                      </a: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 : generate &amp; manage password</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err="1">
                          <a:ln>
                            <a:noFill/>
                          </a:ln>
                          <a:solidFill>
                            <a:prstClr val="black">
                              <a:lumMod val="95000"/>
                              <a:lumOff val="5000"/>
                            </a:prstClr>
                          </a:solidFill>
                          <a:effectLst/>
                          <a:uLnTx/>
                          <a:uFillTx/>
                          <a:latin typeface="+mn-lt"/>
                          <a:ea typeface="+mn-ea"/>
                          <a:cs typeface="+mn-cs"/>
                        </a:rPr>
                        <a:t>Roundshield</a:t>
                      </a: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 password generator</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Phone’s ABI (Application Binary Interface (ABI)</a:t>
                      </a:r>
                    </a:p>
                  </a:txBody>
                  <a:tcPr>
                    <a:lnT w="28575" cap="flat" cmpd="sng" algn="ctr">
                      <a:solidFill>
                        <a:schemeClr val="bg1">
                          <a:lumMod val="95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Security App : store password</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err="1">
                          <a:ln>
                            <a:noFill/>
                          </a:ln>
                          <a:solidFill>
                            <a:prstClr val="black">
                              <a:lumMod val="95000"/>
                              <a:lumOff val="5000"/>
                            </a:prstClr>
                          </a:solidFill>
                          <a:effectLst/>
                          <a:uLnTx/>
                          <a:uFillTx/>
                          <a:latin typeface="+mn-lt"/>
                          <a:ea typeface="+mn-ea"/>
                          <a:cs typeface="+mn-cs"/>
                        </a:rPr>
                        <a:t>Roundshield</a:t>
                      </a: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 password generator</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Unmask – Your Privacy : store password</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err="1">
                          <a:ln>
                            <a:noFill/>
                          </a:ln>
                          <a:solidFill>
                            <a:prstClr val="black">
                              <a:lumMod val="95000"/>
                              <a:lumOff val="5000"/>
                            </a:prstClr>
                          </a:solidFill>
                          <a:effectLst/>
                          <a:uLnTx/>
                          <a:uFillTx/>
                          <a:latin typeface="+mn-lt"/>
                          <a:ea typeface="+mn-ea"/>
                          <a:cs typeface="+mn-cs"/>
                        </a:rPr>
                        <a:t>Masterkey</a:t>
                      </a: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 : password manager</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NEKTA Cloud :  unique service for collecting and processing data in IoT</a:t>
                      </a:r>
                    </a:p>
                  </a:txBody>
                  <a:tcPr>
                    <a:lnT w="28575" cap="flat" cmpd="sng" algn="ctr">
                      <a:solidFill>
                        <a:schemeClr val="bg1">
                          <a:lumMod val="95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err="1">
                          <a:ln>
                            <a:noFill/>
                          </a:ln>
                          <a:solidFill>
                            <a:prstClr val="black">
                              <a:lumMod val="95000"/>
                              <a:lumOff val="5000"/>
                            </a:prstClr>
                          </a:solidFill>
                          <a:effectLst/>
                          <a:uLnTx/>
                          <a:uFillTx/>
                          <a:latin typeface="+mn-lt"/>
                          <a:ea typeface="+mn-ea"/>
                          <a:cs typeface="+mn-cs"/>
                        </a:rPr>
                        <a:t>kpnPass</a:t>
                      </a: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 Password Manager</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Password </a:t>
                      </a:r>
                      <a:r>
                        <a:rPr kumimoji="0" lang="en-US" sz="1200" b="0" i="0" u="none" strike="noStrike" kern="1200" cap="none" spc="0" normalizeH="0" baseline="0" noProof="0" err="1">
                          <a:ln>
                            <a:noFill/>
                          </a:ln>
                          <a:solidFill>
                            <a:prstClr val="black">
                              <a:lumMod val="95000"/>
                              <a:lumOff val="5000"/>
                            </a:prstClr>
                          </a:solidFill>
                          <a:effectLst/>
                          <a:uLnTx/>
                          <a:uFillTx/>
                          <a:latin typeface="+mn-lt"/>
                          <a:ea typeface="+mn-ea"/>
                          <a:cs typeface="+mn-cs"/>
                        </a:rPr>
                        <a:t>Cerber</a:t>
                      </a: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 : store password</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KG Password Generator – Genera</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err="1">
                          <a:ln>
                            <a:noFill/>
                          </a:ln>
                          <a:solidFill>
                            <a:prstClr val="black">
                              <a:lumMod val="95000"/>
                              <a:lumOff val="5000"/>
                            </a:prstClr>
                          </a:solidFill>
                          <a:effectLst/>
                          <a:uLnTx/>
                          <a:uFillTx/>
                          <a:latin typeface="+mn-lt"/>
                          <a:ea typeface="+mn-ea"/>
                          <a:cs typeface="+mn-cs"/>
                        </a:rPr>
                        <a:t>MultiPass</a:t>
                      </a: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 : secure identification &amp; access code</a:t>
                      </a:r>
                    </a:p>
                    <a:p>
                      <a:pPr marL="285750" marR="0" lvl="0" indent="-28575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200" b="0" i="0" u="none" strike="noStrike" kern="1200" cap="none" spc="0" normalizeH="0" baseline="0" noProof="0" err="1">
                          <a:ln>
                            <a:noFill/>
                          </a:ln>
                          <a:solidFill>
                            <a:prstClr val="black">
                              <a:lumMod val="95000"/>
                              <a:lumOff val="5000"/>
                            </a:prstClr>
                          </a:solidFill>
                          <a:effectLst/>
                          <a:uLnTx/>
                          <a:uFillTx/>
                          <a:latin typeface="+mn-lt"/>
                          <a:ea typeface="+mn-ea"/>
                          <a:cs typeface="+mn-cs"/>
                        </a:rPr>
                        <a:t>TriGen</a:t>
                      </a:r>
                      <a:r>
                        <a:rPr kumimoji="0" lang="en-US" sz="1200" b="0" i="0" u="none" strike="noStrike" kern="1200" cap="none" spc="0" normalizeH="0" baseline="0" noProof="0">
                          <a:ln>
                            <a:noFill/>
                          </a:ln>
                          <a:solidFill>
                            <a:prstClr val="black">
                              <a:lumMod val="95000"/>
                              <a:lumOff val="5000"/>
                            </a:prstClr>
                          </a:solidFill>
                          <a:effectLst/>
                          <a:uLnTx/>
                          <a:uFillTx/>
                          <a:latin typeface="+mn-lt"/>
                          <a:ea typeface="+mn-ea"/>
                          <a:cs typeface="+mn-cs"/>
                        </a:rPr>
                        <a:t> : identify authenticator app</a:t>
                      </a:r>
                    </a:p>
                  </a:txBody>
                  <a:tcPr>
                    <a:lnT w="28575" cap="flat" cmpd="sng" algn="ctr">
                      <a:solidFill>
                        <a:schemeClr val="bg1">
                          <a:lumMod val="95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0195678"/>
                  </a:ext>
                </a:extLst>
              </a:tr>
            </a:tbl>
          </a:graphicData>
        </a:graphic>
      </p:graphicFrame>
      <p:sp>
        <p:nvSpPr>
          <p:cNvPr id="4" name="Content Placeholder 3">
            <a:extLst>
              <a:ext uri="{FF2B5EF4-FFF2-40B4-BE49-F238E27FC236}">
                <a16:creationId xmlns:a16="http://schemas.microsoft.com/office/drawing/2014/main" id="{F9CB60A7-617F-8F07-ABC6-07032BD52676}"/>
              </a:ext>
            </a:extLst>
          </p:cNvPr>
          <p:cNvSpPr txBox="1">
            <a:spLocks/>
          </p:cNvSpPr>
          <p:nvPr/>
        </p:nvSpPr>
        <p:spPr>
          <a:xfrm>
            <a:off x="2841368" y="3429000"/>
            <a:ext cx="2142112" cy="76263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300"/>
              </a:spcBef>
              <a:buSzPct val="87000"/>
              <a:buNone/>
            </a:pPr>
            <a:r>
              <a:rPr lang="en-US" sz="1400" b="1">
                <a:solidFill>
                  <a:schemeClr val="tx1">
                    <a:lumMod val="95000"/>
                    <a:lumOff val="5000"/>
                  </a:schemeClr>
                </a:solidFill>
              </a:rPr>
              <a:t>Password related apps: </a:t>
            </a:r>
          </a:p>
          <a:p>
            <a:pPr marL="0" indent="0" algn="ctr">
              <a:lnSpc>
                <a:spcPct val="110000"/>
              </a:lnSpc>
              <a:spcBef>
                <a:spcPts val="300"/>
              </a:spcBef>
              <a:buSzPct val="87000"/>
              <a:buNone/>
            </a:pPr>
            <a:r>
              <a:rPr lang="en-US" sz="1400" b="1">
                <a:solidFill>
                  <a:schemeClr val="tx1">
                    <a:lumMod val="95000"/>
                    <a:lumOff val="5000"/>
                  </a:schemeClr>
                </a:solidFill>
              </a:rPr>
              <a:t>3 out of 5</a:t>
            </a:r>
          </a:p>
        </p:txBody>
      </p:sp>
      <p:sp>
        <p:nvSpPr>
          <p:cNvPr id="5" name="Content Placeholder 3">
            <a:extLst>
              <a:ext uri="{FF2B5EF4-FFF2-40B4-BE49-F238E27FC236}">
                <a16:creationId xmlns:a16="http://schemas.microsoft.com/office/drawing/2014/main" id="{B34D3DEA-111F-61B7-346B-53F4EDFE8AA8}"/>
              </a:ext>
            </a:extLst>
          </p:cNvPr>
          <p:cNvSpPr txBox="1">
            <a:spLocks/>
          </p:cNvSpPr>
          <p:nvPr/>
        </p:nvSpPr>
        <p:spPr>
          <a:xfrm>
            <a:off x="6019808" y="3429000"/>
            <a:ext cx="2142112" cy="76263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300"/>
              </a:spcBef>
              <a:buSzPct val="87000"/>
              <a:buNone/>
            </a:pPr>
            <a:r>
              <a:rPr lang="en-US" sz="1400" b="1">
                <a:solidFill>
                  <a:schemeClr val="tx1">
                    <a:lumMod val="95000"/>
                    <a:lumOff val="5000"/>
                  </a:schemeClr>
                </a:solidFill>
              </a:rPr>
              <a:t>Password related apps: </a:t>
            </a:r>
          </a:p>
          <a:p>
            <a:pPr marL="0" indent="0" algn="ctr">
              <a:lnSpc>
                <a:spcPct val="110000"/>
              </a:lnSpc>
              <a:spcBef>
                <a:spcPts val="300"/>
              </a:spcBef>
              <a:buSzPct val="87000"/>
              <a:buNone/>
            </a:pPr>
            <a:r>
              <a:rPr lang="en-US" sz="1400" b="1">
                <a:solidFill>
                  <a:schemeClr val="tx1">
                    <a:lumMod val="95000"/>
                    <a:lumOff val="5000"/>
                  </a:schemeClr>
                </a:solidFill>
              </a:rPr>
              <a:t>4 out of 5</a:t>
            </a:r>
          </a:p>
        </p:txBody>
      </p:sp>
      <p:sp>
        <p:nvSpPr>
          <p:cNvPr id="6" name="Content Placeholder 3">
            <a:extLst>
              <a:ext uri="{FF2B5EF4-FFF2-40B4-BE49-F238E27FC236}">
                <a16:creationId xmlns:a16="http://schemas.microsoft.com/office/drawing/2014/main" id="{0B93292A-D32C-4A30-164C-30B62E914F1F}"/>
              </a:ext>
            </a:extLst>
          </p:cNvPr>
          <p:cNvSpPr txBox="1">
            <a:spLocks/>
          </p:cNvSpPr>
          <p:nvPr/>
        </p:nvSpPr>
        <p:spPr>
          <a:xfrm>
            <a:off x="8869687" y="3429000"/>
            <a:ext cx="2752545" cy="76263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300"/>
              </a:spcBef>
              <a:buSzPct val="87000"/>
              <a:buNone/>
            </a:pPr>
            <a:r>
              <a:rPr lang="en-US" sz="1400" b="1">
                <a:solidFill>
                  <a:schemeClr val="tx1">
                    <a:lumMod val="95000"/>
                    <a:lumOff val="5000"/>
                  </a:schemeClr>
                </a:solidFill>
              </a:rPr>
              <a:t>Password / Security related apps: </a:t>
            </a:r>
          </a:p>
          <a:p>
            <a:pPr marL="0" indent="0" algn="ctr">
              <a:lnSpc>
                <a:spcPct val="110000"/>
              </a:lnSpc>
              <a:spcBef>
                <a:spcPts val="300"/>
              </a:spcBef>
              <a:buSzPct val="87000"/>
              <a:buNone/>
            </a:pPr>
            <a:r>
              <a:rPr lang="en-US" sz="1400" b="1">
                <a:solidFill>
                  <a:schemeClr val="tx1">
                    <a:lumMod val="95000"/>
                    <a:lumOff val="5000"/>
                  </a:schemeClr>
                </a:solidFill>
              </a:rPr>
              <a:t>5 out of 5</a:t>
            </a:r>
          </a:p>
        </p:txBody>
      </p:sp>
      <p:sp>
        <p:nvSpPr>
          <p:cNvPr id="7" name="Rectangle: Rounded Corners 6">
            <a:extLst>
              <a:ext uri="{FF2B5EF4-FFF2-40B4-BE49-F238E27FC236}">
                <a16:creationId xmlns:a16="http://schemas.microsoft.com/office/drawing/2014/main" id="{3C318D2C-2BFB-3C26-CCDB-38A9098DC93B}"/>
              </a:ext>
            </a:extLst>
          </p:cNvPr>
          <p:cNvSpPr/>
          <p:nvPr/>
        </p:nvSpPr>
        <p:spPr>
          <a:xfrm>
            <a:off x="8614039" y="1002154"/>
            <a:ext cx="3231811" cy="3873597"/>
          </a:xfrm>
          <a:prstGeom prst="roundRect">
            <a:avLst/>
          </a:prstGeom>
          <a:solidFill>
            <a:schemeClr val="accent6">
              <a:lumMod val="75000"/>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000" b="1">
                <a:solidFill>
                  <a:srgbClr val="385723"/>
                </a:solidFill>
              </a:rPr>
              <a:t>Best Approach</a:t>
            </a:r>
          </a:p>
        </p:txBody>
      </p:sp>
      <p:sp>
        <p:nvSpPr>
          <p:cNvPr id="8" name="Slide Number Placeholder 7">
            <a:extLst>
              <a:ext uri="{FF2B5EF4-FFF2-40B4-BE49-F238E27FC236}">
                <a16:creationId xmlns:a16="http://schemas.microsoft.com/office/drawing/2014/main" id="{C475FFDA-7D73-3BFC-7CB2-2C8A0478F505}"/>
              </a:ext>
            </a:extLst>
          </p:cNvPr>
          <p:cNvSpPr>
            <a:spLocks noGrp="1"/>
          </p:cNvSpPr>
          <p:nvPr>
            <p:ph type="sldNum" sz="quarter" idx="12"/>
          </p:nvPr>
        </p:nvSpPr>
        <p:spPr/>
        <p:txBody>
          <a:bodyPr/>
          <a:lstStyle/>
          <a:p>
            <a:fld id="{12BE2F63-B7EF-4841-ABD0-0804B0ABBEFB}" type="slidenum">
              <a:rPr lang="en-SG" smtClean="0"/>
              <a:t>41</a:t>
            </a:fld>
            <a:endParaRPr lang="en-SG"/>
          </a:p>
        </p:txBody>
      </p:sp>
    </p:spTree>
    <p:extLst>
      <p:ext uri="{BB962C8B-B14F-4D97-AF65-F5344CB8AC3E}">
        <p14:creationId xmlns:p14="http://schemas.microsoft.com/office/powerpoint/2010/main" val="2603205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19C8A6C-0E14-8FBB-D8CF-A9F5FD44AB5E}"/>
              </a:ext>
            </a:extLst>
          </p:cNvPr>
          <p:cNvSpPr/>
          <p:nvPr/>
        </p:nvSpPr>
        <p:spPr>
          <a:xfrm rot="2700000">
            <a:off x="1137024" y="2945740"/>
            <a:ext cx="966520" cy="96652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2E3A1424-DD42-FD05-7CD2-1A4B1BD7D311}"/>
              </a:ext>
            </a:extLst>
          </p:cNvPr>
          <p:cNvSpPr txBox="1"/>
          <p:nvPr/>
        </p:nvSpPr>
        <p:spPr>
          <a:xfrm>
            <a:off x="2445666" y="3028889"/>
            <a:ext cx="2300630" cy="892552"/>
          </a:xfrm>
          <a:prstGeom prst="rect">
            <a:avLst/>
          </a:prstGeom>
          <a:noFill/>
        </p:spPr>
        <p:txBody>
          <a:bodyPr wrap="none" rtlCol="0">
            <a:spAutoFit/>
          </a:bodyPr>
          <a:lstStyle/>
          <a:p>
            <a:r>
              <a:rPr lang="en-US" sz="3200">
                <a:solidFill>
                  <a:schemeClr val="tx1">
                    <a:lumMod val="75000"/>
                    <a:lumOff val="25000"/>
                  </a:schemeClr>
                </a:solidFill>
              </a:rPr>
              <a:t>Dashboard</a:t>
            </a:r>
          </a:p>
          <a:p>
            <a:r>
              <a:rPr lang="en-US" sz="2000" i="1">
                <a:solidFill>
                  <a:schemeClr val="tx1">
                    <a:lumMod val="50000"/>
                    <a:lumOff val="50000"/>
                  </a:schemeClr>
                </a:solidFill>
              </a:rPr>
              <a:t>Power BI at a glance</a:t>
            </a:r>
            <a:endParaRPr lang="en-US" sz="4000" i="1">
              <a:solidFill>
                <a:schemeClr val="tx1">
                  <a:lumMod val="50000"/>
                  <a:lumOff val="50000"/>
                </a:schemeClr>
              </a:solidFill>
            </a:endParaRPr>
          </a:p>
        </p:txBody>
      </p:sp>
      <p:sp>
        <p:nvSpPr>
          <p:cNvPr id="2" name="Slide Number Placeholder 1">
            <a:extLst>
              <a:ext uri="{FF2B5EF4-FFF2-40B4-BE49-F238E27FC236}">
                <a16:creationId xmlns:a16="http://schemas.microsoft.com/office/drawing/2014/main" id="{69D516FE-2C14-FEE5-6008-95F00FE3EF12}"/>
              </a:ext>
            </a:extLst>
          </p:cNvPr>
          <p:cNvSpPr>
            <a:spLocks noGrp="1"/>
          </p:cNvSpPr>
          <p:nvPr>
            <p:ph type="sldNum" sz="quarter" idx="12"/>
          </p:nvPr>
        </p:nvSpPr>
        <p:spPr/>
        <p:txBody>
          <a:bodyPr/>
          <a:lstStyle/>
          <a:p>
            <a:fld id="{12BE2F63-B7EF-4841-ABD0-0804B0ABBEFB}" type="slidenum">
              <a:rPr lang="en-SG" smtClean="0"/>
              <a:t>42</a:t>
            </a:fld>
            <a:endParaRPr lang="en-SG"/>
          </a:p>
        </p:txBody>
      </p:sp>
    </p:spTree>
    <p:extLst>
      <p:ext uri="{BB962C8B-B14F-4D97-AF65-F5344CB8AC3E}">
        <p14:creationId xmlns:p14="http://schemas.microsoft.com/office/powerpoint/2010/main" val="2439788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AA2C561-490E-50DC-BF46-DB92E94B8758}"/>
              </a:ext>
            </a:extLst>
          </p:cNvPr>
          <p:cNvSpPr/>
          <p:nvPr/>
        </p:nvSpPr>
        <p:spPr>
          <a:xfrm>
            <a:off x="699392" y="1638530"/>
            <a:ext cx="4616419" cy="4500356"/>
          </a:xfrm>
          <a:prstGeom prst="roundRect">
            <a:avLst>
              <a:gd name="adj" fmla="val 7960"/>
            </a:avLst>
          </a:prstGeom>
          <a:solidFill>
            <a:schemeClr val="accent5">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0" name="Group 19">
            <a:extLst>
              <a:ext uri="{FF2B5EF4-FFF2-40B4-BE49-F238E27FC236}">
                <a16:creationId xmlns:a16="http://schemas.microsoft.com/office/drawing/2014/main" id="{4CB67F7D-254D-8870-E2EC-8ACD354A1ABA}"/>
              </a:ext>
            </a:extLst>
          </p:cNvPr>
          <p:cNvGrpSpPr/>
          <p:nvPr/>
        </p:nvGrpSpPr>
        <p:grpSpPr>
          <a:xfrm>
            <a:off x="982394" y="3054587"/>
            <a:ext cx="927379" cy="930811"/>
            <a:chOff x="91563" y="4065115"/>
            <a:chExt cx="927379" cy="930811"/>
          </a:xfrm>
        </p:grpSpPr>
        <p:pic>
          <p:nvPicPr>
            <p:cNvPr id="7" name="Graphic 6" descr="Database with solid fill">
              <a:extLst>
                <a:ext uri="{FF2B5EF4-FFF2-40B4-BE49-F238E27FC236}">
                  <a16:creationId xmlns:a16="http://schemas.microsoft.com/office/drawing/2014/main" id="{1D4FCC2D-EE1F-9CC2-4D80-1043B81372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319" y="4065115"/>
              <a:ext cx="621869" cy="621869"/>
            </a:xfrm>
            <a:prstGeom prst="rect">
              <a:avLst/>
            </a:prstGeom>
          </p:spPr>
        </p:pic>
        <p:sp>
          <p:nvSpPr>
            <p:cNvPr id="10" name="TextBox 9">
              <a:extLst>
                <a:ext uri="{FF2B5EF4-FFF2-40B4-BE49-F238E27FC236}">
                  <a16:creationId xmlns:a16="http://schemas.microsoft.com/office/drawing/2014/main" id="{5E207862-FC72-A3D0-76E0-A518CA4008F4}"/>
                </a:ext>
              </a:extLst>
            </p:cNvPr>
            <p:cNvSpPr txBox="1"/>
            <p:nvPr/>
          </p:nvSpPr>
          <p:spPr>
            <a:xfrm>
              <a:off x="91563" y="4657372"/>
              <a:ext cx="927379" cy="338554"/>
            </a:xfrm>
            <a:prstGeom prst="rect">
              <a:avLst/>
            </a:prstGeom>
            <a:noFill/>
          </p:spPr>
          <p:txBody>
            <a:bodyPr wrap="square" rtlCol="0">
              <a:spAutoFit/>
            </a:bodyPr>
            <a:lstStyle/>
            <a:p>
              <a:pPr algn="ctr"/>
              <a:r>
                <a:rPr lang="en-US" sz="1600" err="1">
                  <a:solidFill>
                    <a:schemeClr val="tx1">
                      <a:lumMod val="75000"/>
                      <a:lumOff val="25000"/>
                    </a:schemeClr>
                  </a:solidFill>
                </a:rPr>
                <a:t>rawData</a:t>
              </a:r>
              <a:endParaRPr lang="en-SG" sz="1600">
                <a:solidFill>
                  <a:schemeClr val="tx1">
                    <a:lumMod val="75000"/>
                    <a:lumOff val="25000"/>
                  </a:schemeClr>
                </a:solidFill>
              </a:endParaRPr>
            </a:p>
          </p:txBody>
        </p:sp>
      </p:grpSp>
      <p:grpSp>
        <p:nvGrpSpPr>
          <p:cNvPr id="21" name="Group 20">
            <a:extLst>
              <a:ext uri="{FF2B5EF4-FFF2-40B4-BE49-F238E27FC236}">
                <a16:creationId xmlns:a16="http://schemas.microsoft.com/office/drawing/2014/main" id="{5663E148-BABD-14FD-E4AF-FA84E7A1D13E}"/>
              </a:ext>
            </a:extLst>
          </p:cNvPr>
          <p:cNvGrpSpPr/>
          <p:nvPr/>
        </p:nvGrpSpPr>
        <p:grpSpPr>
          <a:xfrm>
            <a:off x="2269429" y="3051231"/>
            <a:ext cx="1048175" cy="907740"/>
            <a:chOff x="1577600" y="4138026"/>
            <a:chExt cx="1048175" cy="907740"/>
          </a:xfrm>
        </p:grpSpPr>
        <p:pic>
          <p:nvPicPr>
            <p:cNvPr id="8" name="Graphic 7" descr="Database with solid fill">
              <a:extLst>
                <a:ext uri="{FF2B5EF4-FFF2-40B4-BE49-F238E27FC236}">
                  <a16:creationId xmlns:a16="http://schemas.microsoft.com/office/drawing/2014/main" id="{8E3720E4-21DF-CEF1-2E72-6D7CDB21F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634" y="4138026"/>
              <a:ext cx="622800" cy="622800"/>
            </a:xfrm>
            <a:prstGeom prst="rect">
              <a:avLst/>
            </a:prstGeom>
          </p:spPr>
        </p:pic>
        <p:sp>
          <p:nvSpPr>
            <p:cNvPr id="11" name="TextBox 10">
              <a:extLst>
                <a:ext uri="{FF2B5EF4-FFF2-40B4-BE49-F238E27FC236}">
                  <a16:creationId xmlns:a16="http://schemas.microsoft.com/office/drawing/2014/main" id="{692D8945-501E-5C28-127A-8A0E1856530E}"/>
                </a:ext>
              </a:extLst>
            </p:cNvPr>
            <p:cNvSpPr txBox="1"/>
            <p:nvPr/>
          </p:nvSpPr>
          <p:spPr>
            <a:xfrm>
              <a:off x="1577600" y="4707212"/>
              <a:ext cx="1048175" cy="338554"/>
            </a:xfrm>
            <a:prstGeom prst="rect">
              <a:avLst/>
            </a:prstGeom>
            <a:noFill/>
          </p:spPr>
          <p:txBody>
            <a:bodyPr wrap="square" rtlCol="0">
              <a:spAutoFit/>
            </a:bodyPr>
            <a:lstStyle/>
            <a:p>
              <a:r>
                <a:rPr lang="en-US" sz="1600" err="1">
                  <a:solidFill>
                    <a:schemeClr val="tx1">
                      <a:lumMod val="75000"/>
                      <a:lumOff val="25000"/>
                    </a:schemeClr>
                  </a:solidFill>
                </a:rPr>
                <a:t>cleanData</a:t>
              </a:r>
              <a:endParaRPr lang="en-SG" sz="1600">
                <a:solidFill>
                  <a:schemeClr val="tx1">
                    <a:lumMod val="75000"/>
                    <a:lumOff val="25000"/>
                  </a:schemeClr>
                </a:solidFill>
              </a:endParaRPr>
            </a:p>
          </p:txBody>
        </p:sp>
      </p:grpSp>
      <p:grpSp>
        <p:nvGrpSpPr>
          <p:cNvPr id="22" name="Group 21">
            <a:extLst>
              <a:ext uri="{FF2B5EF4-FFF2-40B4-BE49-F238E27FC236}">
                <a16:creationId xmlns:a16="http://schemas.microsoft.com/office/drawing/2014/main" id="{561190D1-B21E-9DF2-8611-081600BA500D}"/>
              </a:ext>
            </a:extLst>
          </p:cNvPr>
          <p:cNvGrpSpPr/>
          <p:nvPr/>
        </p:nvGrpSpPr>
        <p:grpSpPr>
          <a:xfrm>
            <a:off x="3812974" y="3053656"/>
            <a:ext cx="1111683" cy="941271"/>
            <a:chOff x="3476458" y="4193258"/>
            <a:chExt cx="1111683" cy="941271"/>
          </a:xfrm>
        </p:grpSpPr>
        <p:pic>
          <p:nvPicPr>
            <p:cNvPr id="9" name="Graphic 8" descr="Database with solid fill">
              <a:extLst>
                <a:ext uri="{FF2B5EF4-FFF2-40B4-BE49-F238E27FC236}">
                  <a16:creationId xmlns:a16="http://schemas.microsoft.com/office/drawing/2014/main" id="{CFC957E5-02EA-45C3-BAFC-8605C2FC32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85439" y="4193258"/>
              <a:ext cx="622800" cy="622800"/>
            </a:xfrm>
            <a:prstGeom prst="rect">
              <a:avLst/>
            </a:prstGeom>
          </p:spPr>
        </p:pic>
        <p:sp>
          <p:nvSpPr>
            <p:cNvPr id="12" name="TextBox 11">
              <a:extLst>
                <a:ext uri="{FF2B5EF4-FFF2-40B4-BE49-F238E27FC236}">
                  <a16:creationId xmlns:a16="http://schemas.microsoft.com/office/drawing/2014/main" id="{CD9B4390-B61B-9E29-03B4-6639C682FB2C}"/>
                </a:ext>
              </a:extLst>
            </p:cNvPr>
            <p:cNvSpPr txBox="1"/>
            <p:nvPr/>
          </p:nvSpPr>
          <p:spPr>
            <a:xfrm>
              <a:off x="3476458" y="4795975"/>
              <a:ext cx="1111683" cy="338554"/>
            </a:xfrm>
            <a:prstGeom prst="rect">
              <a:avLst/>
            </a:prstGeom>
            <a:noFill/>
          </p:spPr>
          <p:txBody>
            <a:bodyPr wrap="square" rtlCol="0">
              <a:spAutoFit/>
            </a:bodyPr>
            <a:lstStyle/>
            <a:p>
              <a:r>
                <a:rPr lang="en-US" sz="1600" err="1">
                  <a:solidFill>
                    <a:schemeClr val="tx1">
                      <a:lumMod val="75000"/>
                      <a:lumOff val="25000"/>
                    </a:schemeClr>
                  </a:solidFill>
                </a:rPr>
                <a:t>modelData</a:t>
              </a:r>
              <a:endParaRPr lang="en-SG" sz="1600">
                <a:solidFill>
                  <a:schemeClr val="tx1">
                    <a:lumMod val="75000"/>
                    <a:lumOff val="25000"/>
                  </a:schemeClr>
                </a:solidFill>
              </a:endParaRPr>
            </a:p>
          </p:txBody>
        </p:sp>
      </p:grpSp>
      <p:pic>
        <p:nvPicPr>
          <p:cNvPr id="1026" name="Picture 2" descr="Google Cloud Managed Cloud Services">
            <a:extLst>
              <a:ext uri="{FF2B5EF4-FFF2-40B4-BE49-F238E27FC236}">
                <a16:creationId xmlns:a16="http://schemas.microsoft.com/office/drawing/2014/main" id="{4CF55C49-7F91-44E3-CCEE-DBE8D96F2D1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6996" t="9756" r="26850" b="11314"/>
          <a:stretch/>
        </p:blipFill>
        <p:spPr bwMode="auto">
          <a:xfrm>
            <a:off x="1135150" y="1638530"/>
            <a:ext cx="789251" cy="7592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Understanding Google BigQuery's Storage and Analysis Pricing | by Akhila  Saineni | Medium">
            <a:extLst>
              <a:ext uri="{FF2B5EF4-FFF2-40B4-BE49-F238E27FC236}">
                <a16:creationId xmlns:a16="http://schemas.microsoft.com/office/drawing/2014/main" id="{942E678E-CFF7-597A-A10C-88799C7163F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0944" t="14549" r="11256" b="14425"/>
          <a:stretch/>
        </p:blipFill>
        <p:spPr bwMode="auto">
          <a:xfrm>
            <a:off x="3795987" y="2638042"/>
            <a:ext cx="1158623" cy="45059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C0CAEC5E-5CF8-52DA-4DAA-ECDC8EF2060D}"/>
              </a:ext>
            </a:extLst>
          </p:cNvPr>
          <p:cNvGrpSpPr/>
          <p:nvPr/>
        </p:nvGrpSpPr>
        <p:grpSpPr>
          <a:xfrm>
            <a:off x="3260253" y="4816127"/>
            <a:ext cx="1630181" cy="533495"/>
            <a:chOff x="4670229" y="2499247"/>
            <a:chExt cx="1681550" cy="508109"/>
          </a:xfrm>
        </p:grpSpPr>
        <p:pic>
          <p:nvPicPr>
            <p:cNvPr id="15" name="Picture 2" descr="Google Cloud Storage Monitoring and Observability with Instana | IBM">
              <a:extLst>
                <a:ext uri="{FF2B5EF4-FFF2-40B4-BE49-F238E27FC236}">
                  <a16:creationId xmlns:a16="http://schemas.microsoft.com/office/drawing/2014/main" id="{B7F14DF8-E393-9F2E-4935-426577B738A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729" t="19852" r="29741" b="20139"/>
            <a:stretch/>
          </p:blipFill>
          <p:spPr bwMode="auto">
            <a:xfrm>
              <a:off x="4670229" y="2499247"/>
              <a:ext cx="454939" cy="50810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2AD0732C-ECBB-8DDA-068D-D4B9381F3CB3}"/>
                </a:ext>
              </a:extLst>
            </p:cNvPr>
            <p:cNvGrpSpPr/>
            <p:nvPr/>
          </p:nvGrpSpPr>
          <p:grpSpPr>
            <a:xfrm>
              <a:off x="5190695" y="2562481"/>
              <a:ext cx="1161084" cy="381639"/>
              <a:chOff x="3402972" y="3504486"/>
              <a:chExt cx="4862618" cy="1598305"/>
            </a:xfrm>
          </p:grpSpPr>
          <p:pic>
            <p:nvPicPr>
              <p:cNvPr id="17" name="Picture 4" descr="What is Google Cloud Storage? | Medium">
                <a:extLst>
                  <a:ext uri="{FF2B5EF4-FFF2-40B4-BE49-F238E27FC236}">
                    <a16:creationId xmlns:a16="http://schemas.microsoft.com/office/drawing/2014/main" id="{39F67C3F-B66B-BF72-C1CB-72D8B86B3AC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025" t="40863" r="52779" b="40314"/>
              <a:stretch/>
            </p:blipFill>
            <p:spPr bwMode="auto">
              <a:xfrm>
                <a:off x="3402972" y="3504486"/>
                <a:ext cx="2457556" cy="91801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What is Google Cloud Storage? | Medium">
                <a:extLst>
                  <a:ext uri="{FF2B5EF4-FFF2-40B4-BE49-F238E27FC236}">
                    <a16:creationId xmlns:a16="http://schemas.microsoft.com/office/drawing/2014/main" id="{BDAD2E90-71BE-A75B-17A2-1530FB07825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8541" t="40863" r="2143" b="40314"/>
              <a:stretch/>
            </p:blipFill>
            <p:spPr bwMode="auto">
              <a:xfrm>
                <a:off x="3455464" y="4184781"/>
                <a:ext cx="4810126" cy="91801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9" name="Rectangle: Rounded Corners 18">
            <a:extLst>
              <a:ext uri="{FF2B5EF4-FFF2-40B4-BE49-F238E27FC236}">
                <a16:creationId xmlns:a16="http://schemas.microsoft.com/office/drawing/2014/main" id="{F6718F9C-520A-9DD3-334B-CDF03E43A7FC}"/>
              </a:ext>
            </a:extLst>
          </p:cNvPr>
          <p:cNvSpPr/>
          <p:nvPr/>
        </p:nvSpPr>
        <p:spPr>
          <a:xfrm>
            <a:off x="821290" y="2517974"/>
            <a:ext cx="4180116" cy="1709150"/>
          </a:xfrm>
          <a:prstGeom prst="round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Rounded Corners 23">
            <a:extLst>
              <a:ext uri="{FF2B5EF4-FFF2-40B4-BE49-F238E27FC236}">
                <a16:creationId xmlns:a16="http://schemas.microsoft.com/office/drawing/2014/main" id="{F8A0C581-6073-4265-9602-BDBE77BC57EC}"/>
              </a:ext>
            </a:extLst>
          </p:cNvPr>
          <p:cNvSpPr/>
          <p:nvPr/>
        </p:nvSpPr>
        <p:spPr>
          <a:xfrm>
            <a:off x="838037" y="4561232"/>
            <a:ext cx="4163369" cy="1186425"/>
          </a:xfrm>
          <a:prstGeom prst="roundRect">
            <a:avLst/>
          </a:prstGeom>
          <a:noFill/>
          <a:ln>
            <a:solidFill>
              <a:schemeClr val="accent5">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4" name="Group 43">
            <a:extLst>
              <a:ext uri="{FF2B5EF4-FFF2-40B4-BE49-F238E27FC236}">
                <a16:creationId xmlns:a16="http://schemas.microsoft.com/office/drawing/2014/main" id="{AF43C691-E270-DAD6-0723-F83454EE24A7}"/>
              </a:ext>
            </a:extLst>
          </p:cNvPr>
          <p:cNvGrpSpPr/>
          <p:nvPr/>
        </p:nvGrpSpPr>
        <p:grpSpPr>
          <a:xfrm>
            <a:off x="983920" y="4688074"/>
            <a:ext cx="913391" cy="951724"/>
            <a:chOff x="3277419" y="3448869"/>
            <a:chExt cx="913391" cy="951724"/>
          </a:xfrm>
        </p:grpSpPr>
        <p:sp>
          <p:nvSpPr>
            <p:cNvPr id="37" name="TextBox 36">
              <a:extLst>
                <a:ext uri="{FF2B5EF4-FFF2-40B4-BE49-F238E27FC236}">
                  <a16:creationId xmlns:a16="http://schemas.microsoft.com/office/drawing/2014/main" id="{A6B1094A-198D-7F38-FD43-A2C37C5AE019}"/>
                </a:ext>
              </a:extLst>
            </p:cNvPr>
            <p:cNvSpPr txBox="1"/>
            <p:nvPr/>
          </p:nvSpPr>
          <p:spPr>
            <a:xfrm>
              <a:off x="3277419" y="4062039"/>
              <a:ext cx="913391" cy="338554"/>
            </a:xfrm>
            <a:prstGeom prst="rect">
              <a:avLst/>
            </a:prstGeom>
            <a:noFill/>
          </p:spPr>
          <p:txBody>
            <a:bodyPr wrap="square" rtlCol="0">
              <a:spAutoFit/>
            </a:bodyPr>
            <a:lstStyle/>
            <a:p>
              <a:pPr algn="ctr"/>
              <a:r>
                <a:rPr lang="en-US" sz="1600" err="1">
                  <a:solidFill>
                    <a:schemeClr val="bg1">
                      <a:lumMod val="50000"/>
                    </a:schemeClr>
                  </a:solidFill>
                </a:rPr>
                <a:t>rawData</a:t>
              </a:r>
              <a:endParaRPr lang="en-SG" sz="1600">
                <a:solidFill>
                  <a:schemeClr val="bg1">
                    <a:lumMod val="50000"/>
                  </a:schemeClr>
                </a:solidFill>
              </a:endParaRPr>
            </a:p>
          </p:txBody>
        </p:sp>
        <p:pic>
          <p:nvPicPr>
            <p:cNvPr id="41" name="Picture 6" descr="Csv - Free files and folders icons">
              <a:extLst>
                <a:ext uri="{FF2B5EF4-FFF2-40B4-BE49-F238E27FC236}">
                  <a16:creationId xmlns:a16="http://schemas.microsoft.com/office/drawing/2014/main" id="{CCE00824-C530-DF32-6A13-5DF345DAC4FD}"/>
                </a:ext>
              </a:extLst>
            </p:cNvPr>
            <p:cNvPicPr>
              <a:picLocks noChangeAspect="1" noChangeArrowheads="1"/>
            </p:cNvPicPr>
            <p:nvPr/>
          </p:nvPicPr>
          <p:blipFill>
            <a:blip r:embed="rId13">
              <a:alphaModFix amt="50000"/>
              <a:extLst>
                <a:ext uri="{28A0092B-C50C-407E-A947-70E740481C1C}">
                  <a14:useLocalDpi xmlns:a14="http://schemas.microsoft.com/office/drawing/2010/main" val="0"/>
                </a:ext>
              </a:extLst>
            </a:blip>
            <a:srcRect/>
            <a:stretch>
              <a:fillRect/>
            </a:stretch>
          </p:blipFill>
          <p:spPr bwMode="auto">
            <a:xfrm>
              <a:off x="3429942" y="3448869"/>
              <a:ext cx="648000" cy="6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0B4516E8-4B37-4A7A-7EA6-ECBCFE85B84A}"/>
              </a:ext>
            </a:extLst>
          </p:cNvPr>
          <p:cNvGrpSpPr/>
          <p:nvPr/>
        </p:nvGrpSpPr>
        <p:grpSpPr>
          <a:xfrm>
            <a:off x="2095928" y="4690750"/>
            <a:ext cx="1010433" cy="940815"/>
            <a:chOff x="3227581" y="3421435"/>
            <a:chExt cx="1010433" cy="940815"/>
          </a:xfrm>
        </p:grpSpPr>
        <p:sp>
          <p:nvSpPr>
            <p:cNvPr id="46" name="TextBox 45">
              <a:extLst>
                <a:ext uri="{FF2B5EF4-FFF2-40B4-BE49-F238E27FC236}">
                  <a16:creationId xmlns:a16="http://schemas.microsoft.com/office/drawing/2014/main" id="{C80D968D-0D5C-8C12-31BA-9DD5FD3410DC}"/>
                </a:ext>
              </a:extLst>
            </p:cNvPr>
            <p:cNvSpPr txBox="1"/>
            <p:nvPr/>
          </p:nvSpPr>
          <p:spPr>
            <a:xfrm>
              <a:off x="3227581" y="4023696"/>
              <a:ext cx="1010433" cy="338554"/>
            </a:xfrm>
            <a:prstGeom prst="rect">
              <a:avLst/>
            </a:prstGeom>
            <a:noFill/>
          </p:spPr>
          <p:txBody>
            <a:bodyPr wrap="square" rtlCol="0">
              <a:spAutoFit/>
            </a:bodyPr>
            <a:lstStyle/>
            <a:p>
              <a:pPr algn="ctr"/>
              <a:r>
                <a:rPr lang="en-US" sz="1600" err="1">
                  <a:solidFill>
                    <a:schemeClr val="bg1">
                      <a:lumMod val="50000"/>
                    </a:schemeClr>
                  </a:solidFill>
                </a:rPr>
                <a:t>cleanData</a:t>
              </a:r>
              <a:endParaRPr lang="en-SG" sz="1600">
                <a:solidFill>
                  <a:schemeClr val="bg1">
                    <a:lumMod val="50000"/>
                  </a:schemeClr>
                </a:solidFill>
              </a:endParaRPr>
            </a:p>
          </p:txBody>
        </p:sp>
        <p:pic>
          <p:nvPicPr>
            <p:cNvPr id="47" name="Picture 6" descr="Csv - Free files and folders icons">
              <a:extLst>
                <a:ext uri="{FF2B5EF4-FFF2-40B4-BE49-F238E27FC236}">
                  <a16:creationId xmlns:a16="http://schemas.microsoft.com/office/drawing/2014/main" id="{0E605918-C378-5AC1-354D-A70317F0D6E6}"/>
                </a:ext>
              </a:extLst>
            </p:cNvPr>
            <p:cNvPicPr>
              <a:picLocks noChangeAspect="1" noChangeArrowheads="1"/>
            </p:cNvPicPr>
            <p:nvPr/>
          </p:nvPicPr>
          <p:blipFill>
            <a:blip r:embed="rId13">
              <a:alphaModFix amt="50000"/>
              <a:extLst>
                <a:ext uri="{28A0092B-C50C-407E-A947-70E740481C1C}">
                  <a14:useLocalDpi xmlns:a14="http://schemas.microsoft.com/office/drawing/2010/main" val="0"/>
                </a:ext>
              </a:extLst>
            </a:blip>
            <a:srcRect/>
            <a:stretch>
              <a:fillRect/>
            </a:stretch>
          </p:blipFill>
          <p:spPr bwMode="auto">
            <a:xfrm>
              <a:off x="3414254" y="3421435"/>
              <a:ext cx="648000" cy="648000"/>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ectangle: Rounded Corners 51">
            <a:extLst>
              <a:ext uri="{FF2B5EF4-FFF2-40B4-BE49-F238E27FC236}">
                <a16:creationId xmlns:a16="http://schemas.microsoft.com/office/drawing/2014/main" id="{FE78CC52-568A-EB21-6878-21118351AFB3}"/>
              </a:ext>
            </a:extLst>
          </p:cNvPr>
          <p:cNvSpPr/>
          <p:nvPr/>
        </p:nvSpPr>
        <p:spPr>
          <a:xfrm>
            <a:off x="8850023" y="1638531"/>
            <a:ext cx="2141913" cy="3046080"/>
          </a:xfrm>
          <a:prstGeom prst="roundRect">
            <a:avLst/>
          </a:prstGeom>
          <a:solidFill>
            <a:schemeClr val="accent4">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3" name="Picture 24" descr="Power BI Logo, symbol, meaning, history, PNG, brand">
            <a:extLst>
              <a:ext uri="{FF2B5EF4-FFF2-40B4-BE49-F238E27FC236}">
                <a16:creationId xmlns:a16="http://schemas.microsoft.com/office/drawing/2014/main" id="{ADEC70A9-2FD4-BCB6-9486-65C5E108F8F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4478" r="26736"/>
          <a:stretch/>
        </p:blipFill>
        <p:spPr bwMode="auto">
          <a:xfrm>
            <a:off x="9484073" y="3029433"/>
            <a:ext cx="919954" cy="106068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C7BFE17-FE57-D52C-7B62-BF9413B8F4BB}"/>
              </a:ext>
            </a:extLst>
          </p:cNvPr>
          <p:cNvSpPr txBox="1"/>
          <p:nvPr/>
        </p:nvSpPr>
        <p:spPr>
          <a:xfrm>
            <a:off x="1971762" y="1788764"/>
            <a:ext cx="2849498" cy="369332"/>
          </a:xfrm>
          <a:prstGeom prst="rect">
            <a:avLst/>
          </a:prstGeom>
          <a:noFill/>
        </p:spPr>
        <p:txBody>
          <a:bodyPr wrap="none" rtlCol="0">
            <a:spAutoFit/>
          </a:bodyPr>
          <a:lstStyle/>
          <a:p>
            <a:r>
              <a:rPr lang="en-US" u="sng">
                <a:solidFill>
                  <a:schemeClr val="tx1">
                    <a:lumMod val="75000"/>
                    <a:lumOff val="25000"/>
                  </a:schemeClr>
                </a:solidFill>
              </a:rPr>
              <a:t>Cloud Data Lake/Warehouse</a:t>
            </a:r>
          </a:p>
        </p:txBody>
      </p:sp>
      <p:sp>
        <p:nvSpPr>
          <p:cNvPr id="1025" name="TextBox 1024">
            <a:extLst>
              <a:ext uri="{FF2B5EF4-FFF2-40B4-BE49-F238E27FC236}">
                <a16:creationId xmlns:a16="http://schemas.microsoft.com/office/drawing/2014/main" id="{BE7CBEF2-68B9-A27D-A270-CADE92696CFC}"/>
              </a:ext>
            </a:extLst>
          </p:cNvPr>
          <p:cNvSpPr txBox="1"/>
          <p:nvPr/>
        </p:nvSpPr>
        <p:spPr>
          <a:xfrm>
            <a:off x="980593" y="2741986"/>
            <a:ext cx="991169" cy="338554"/>
          </a:xfrm>
          <a:prstGeom prst="rect">
            <a:avLst/>
          </a:prstGeom>
          <a:noFill/>
        </p:spPr>
        <p:txBody>
          <a:bodyPr wrap="none" rtlCol="0">
            <a:spAutoFit/>
          </a:bodyPr>
          <a:lstStyle/>
          <a:p>
            <a:r>
              <a:rPr lang="en-US" sz="1600" u="sng">
                <a:solidFill>
                  <a:schemeClr val="tx1">
                    <a:lumMod val="75000"/>
                    <a:lumOff val="25000"/>
                  </a:schemeClr>
                </a:solidFill>
              </a:rPr>
              <a:t>Data Lake</a:t>
            </a:r>
          </a:p>
        </p:txBody>
      </p:sp>
      <p:sp>
        <p:nvSpPr>
          <p:cNvPr id="1027" name="TextBox 1026">
            <a:extLst>
              <a:ext uri="{FF2B5EF4-FFF2-40B4-BE49-F238E27FC236}">
                <a16:creationId xmlns:a16="http://schemas.microsoft.com/office/drawing/2014/main" id="{CC9782AE-F736-33B3-0302-20CA383B0C78}"/>
              </a:ext>
            </a:extLst>
          </p:cNvPr>
          <p:cNvSpPr txBox="1"/>
          <p:nvPr/>
        </p:nvSpPr>
        <p:spPr>
          <a:xfrm>
            <a:off x="2078250" y="2734835"/>
            <a:ext cx="1569853" cy="338554"/>
          </a:xfrm>
          <a:prstGeom prst="rect">
            <a:avLst/>
          </a:prstGeom>
          <a:noFill/>
        </p:spPr>
        <p:txBody>
          <a:bodyPr wrap="none" rtlCol="0">
            <a:spAutoFit/>
          </a:bodyPr>
          <a:lstStyle/>
          <a:p>
            <a:r>
              <a:rPr lang="en-US" sz="1600" u="sng">
                <a:solidFill>
                  <a:schemeClr val="tx1">
                    <a:lumMod val="75000"/>
                    <a:lumOff val="25000"/>
                  </a:schemeClr>
                </a:solidFill>
              </a:rPr>
              <a:t>Data Warehouse</a:t>
            </a:r>
          </a:p>
        </p:txBody>
      </p:sp>
      <p:grpSp>
        <p:nvGrpSpPr>
          <p:cNvPr id="1030" name="Group 1029">
            <a:extLst>
              <a:ext uri="{FF2B5EF4-FFF2-40B4-BE49-F238E27FC236}">
                <a16:creationId xmlns:a16="http://schemas.microsoft.com/office/drawing/2014/main" id="{F4DF87D3-D949-989A-CC5A-FC81D206DDA9}"/>
              </a:ext>
            </a:extLst>
          </p:cNvPr>
          <p:cNvGrpSpPr/>
          <p:nvPr/>
        </p:nvGrpSpPr>
        <p:grpSpPr>
          <a:xfrm>
            <a:off x="208740" y="209179"/>
            <a:ext cx="2073185" cy="1090231"/>
            <a:chOff x="16115" y="1499389"/>
            <a:chExt cx="2073185" cy="1090231"/>
          </a:xfrm>
        </p:grpSpPr>
        <p:pic>
          <p:nvPicPr>
            <p:cNvPr id="1031" name="Graphic 1030" descr="Drawing compass with solid fill">
              <a:extLst>
                <a:ext uri="{FF2B5EF4-FFF2-40B4-BE49-F238E27FC236}">
                  <a16:creationId xmlns:a16="http://schemas.microsoft.com/office/drawing/2014/main" id="{DD6F0B27-6002-906F-0ABE-BA28AAB1E55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115" y="1675220"/>
              <a:ext cx="914400" cy="914400"/>
            </a:xfrm>
            <a:prstGeom prst="rect">
              <a:avLst/>
            </a:prstGeom>
          </p:spPr>
        </p:pic>
        <p:sp>
          <p:nvSpPr>
            <p:cNvPr id="1032" name="TextBox 1031">
              <a:extLst>
                <a:ext uri="{FF2B5EF4-FFF2-40B4-BE49-F238E27FC236}">
                  <a16:creationId xmlns:a16="http://schemas.microsoft.com/office/drawing/2014/main" id="{D11B6981-9E23-DC3C-B045-F89D3944B42D}"/>
                </a:ext>
              </a:extLst>
            </p:cNvPr>
            <p:cNvSpPr txBox="1"/>
            <p:nvPr/>
          </p:nvSpPr>
          <p:spPr>
            <a:xfrm>
              <a:off x="520216" y="1499389"/>
              <a:ext cx="1569084" cy="523220"/>
            </a:xfrm>
            <a:prstGeom prst="rect">
              <a:avLst/>
            </a:prstGeom>
            <a:noFill/>
          </p:spPr>
          <p:txBody>
            <a:bodyPr wrap="none" rtlCol="0">
              <a:spAutoFit/>
            </a:bodyPr>
            <a:lstStyle/>
            <a:p>
              <a:pPr algn="ctr"/>
              <a:r>
                <a:rPr lang="en-US" sz="2800" b="1">
                  <a:solidFill>
                    <a:schemeClr val="tx1">
                      <a:lumMod val="75000"/>
                      <a:lumOff val="25000"/>
                    </a:schemeClr>
                  </a:solidFill>
                </a:rPr>
                <a:t>BIG DATA</a:t>
              </a:r>
              <a:endParaRPr lang="en-SG" sz="2800" b="1">
                <a:solidFill>
                  <a:schemeClr val="tx1">
                    <a:lumMod val="75000"/>
                    <a:lumOff val="25000"/>
                  </a:schemeClr>
                </a:solidFill>
              </a:endParaRPr>
            </a:p>
          </p:txBody>
        </p:sp>
        <p:sp>
          <p:nvSpPr>
            <p:cNvPr id="1033" name="TextBox 1032">
              <a:extLst>
                <a:ext uri="{FF2B5EF4-FFF2-40B4-BE49-F238E27FC236}">
                  <a16:creationId xmlns:a16="http://schemas.microsoft.com/office/drawing/2014/main" id="{B9A56795-2104-DE7D-0B2D-37530AA5E840}"/>
                </a:ext>
              </a:extLst>
            </p:cNvPr>
            <p:cNvSpPr txBox="1"/>
            <p:nvPr/>
          </p:nvSpPr>
          <p:spPr>
            <a:xfrm>
              <a:off x="644847" y="1914956"/>
              <a:ext cx="1212897" cy="369332"/>
            </a:xfrm>
            <a:prstGeom prst="rect">
              <a:avLst/>
            </a:prstGeom>
            <a:noFill/>
          </p:spPr>
          <p:txBody>
            <a:bodyPr wrap="none" rtlCol="0">
              <a:spAutoFit/>
            </a:bodyPr>
            <a:lstStyle/>
            <a:p>
              <a:pPr algn="ctr"/>
              <a:r>
                <a:rPr lang="en-US" err="1">
                  <a:solidFill>
                    <a:schemeClr val="tx1">
                      <a:lumMod val="75000"/>
                      <a:lumOff val="25000"/>
                    </a:schemeClr>
                  </a:solidFill>
                </a:rPr>
                <a:t>rchitecture</a:t>
              </a:r>
              <a:endParaRPr lang="en-SG">
                <a:solidFill>
                  <a:schemeClr val="tx1">
                    <a:lumMod val="75000"/>
                    <a:lumOff val="25000"/>
                  </a:schemeClr>
                </a:solidFill>
              </a:endParaRPr>
            </a:p>
          </p:txBody>
        </p:sp>
      </p:grpSp>
      <p:cxnSp>
        <p:nvCxnSpPr>
          <p:cNvPr id="1034" name="Straight Arrow Connector 1033">
            <a:extLst>
              <a:ext uri="{FF2B5EF4-FFF2-40B4-BE49-F238E27FC236}">
                <a16:creationId xmlns:a16="http://schemas.microsoft.com/office/drawing/2014/main" id="{3D8699CB-97FA-D952-C2AB-BD822FEEE197}"/>
              </a:ext>
            </a:extLst>
          </p:cNvPr>
          <p:cNvCxnSpPr>
            <a:cxnSpLocks/>
          </p:cNvCxnSpPr>
          <p:nvPr/>
        </p:nvCxnSpPr>
        <p:spPr>
          <a:xfrm>
            <a:off x="4761442" y="3373725"/>
            <a:ext cx="4078812" cy="6575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36" name="TextBox 1035">
            <a:extLst>
              <a:ext uri="{FF2B5EF4-FFF2-40B4-BE49-F238E27FC236}">
                <a16:creationId xmlns:a16="http://schemas.microsoft.com/office/drawing/2014/main" id="{BEEBB628-B363-D492-6DD8-D774A1CC5B56}"/>
              </a:ext>
            </a:extLst>
          </p:cNvPr>
          <p:cNvSpPr txBox="1"/>
          <p:nvPr/>
        </p:nvSpPr>
        <p:spPr>
          <a:xfrm>
            <a:off x="8842664" y="2251976"/>
            <a:ext cx="2127377" cy="369332"/>
          </a:xfrm>
          <a:prstGeom prst="rect">
            <a:avLst/>
          </a:prstGeom>
          <a:noFill/>
        </p:spPr>
        <p:txBody>
          <a:bodyPr wrap="none" rtlCol="0">
            <a:spAutoFit/>
          </a:bodyPr>
          <a:lstStyle/>
          <a:p>
            <a:r>
              <a:rPr lang="en-US" u="sng">
                <a:solidFill>
                  <a:schemeClr val="tx1">
                    <a:lumMod val="75000"/>
                    <a:lumOff val="25000"/>
                  </a:schemeClr>
                </a:solidFill>
              </a:rPr>
              <a:t>Business Intelligence</a:t>
            </a:r>
          </a:p>
        </p:txBody>
      </p:sp>
      <p:cxnSp>
        <p:nvCxnSpPr>
          <p:cNvPr id="2" name="Straight Arrow Connector 1">
            <a:extLst>
              <a:ext uri="{FF2B5EF4-FFF2-40B4-BE49-F238E27FC236}">
                <a16:creationId xmlns:a16="http://schemas.microsoft.com/office/drawing/2014/main" id="{F8EA69FC-D438-327D-B62C-4F90B2552648}"/>
              </a:ext>
            </a:extLst>
          </p:cNvPr>
          <p:cNvCxnSpPr>
            <a:cxnSpLocks/>
          </p:cNvCxnSpPr>
          <p:nvPr/>
        </p:nvCxnSpPr>
        <p:spPr>
          <a:xfrm>
            <a:off x="1757019" y="3416067"/>
            <a:ext cx="658777" cy="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9F0B94BC-2E37-B31D-D7A0-CE15B01D0CCC}"/>
              </a:ext>
            </a:extLst>
          </p:cNvPr>
          <p:cNvCxnSpPr>
            <a:cxnSpLocks/>
          </p:cNvCxnSpPr>
          <p:nvPr/>
        </p:nvCxnSpPr>
        <p:spPr>
          <a:xfrm>
            <a:off x="3196112" y="3385503"/>
            <a:ext cx="658777" cy="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 descr="What is PHP ODBC ?. ODBC stands for open database… | by ...">
            <a:extLst>
              <a:ext uri="{FF2B5EF4-FFF2-40B4-BE49-F238E27FC236}">
                <a16:creationId xmlns:a16="http://schemas.microsoft.com/office/drawing/2014/main" id="{4C65FD7E-40A9-73E5-E0DF-F7ACCC1AD46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20805" y="2614508"/>
            <a:ext cx="3419089" cy="18158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CD4D99-5D49-E538-2BC1-E1A8098488F8}"/>
              </a:ext>
            </a:extLst>
          </p:cNvPr>
          <p:cNvSpPr txBox="1"/>
          <p:nvPr/>
        </p:nvSpPr>
        <p:spPr>
          <a:xfrm>
            <a:off x="6041362" y="703766"/>
            <a:ext cx="4914038" cy="830997"/>
          </a:xfrm>
          <a:prstGeom prst="rect">
            <a:avLst/>
          </a:prstGeom>
          <a:noFill/>
        </p:spPr>
        <p:txBody>
          <a:bodyPr wrap="none" rtlCol="0">
            <a:spAutoFit/>
          </a:bodyPr>
          <a:lstStyle/>
          <a:p>
            <a:r>
              <a:rPr lang="en-US" sz="3200">
                <a:solidFill>
                  <a:schemeClr val="tx1">
                    <a:lumMod val="75000"/>
                    <a:lumOff val="25000"/>
                  </a:schemeClr>
                </a:solidFill>
              </a:rPr>
              <a:t>Exploratory ML and RCS</a:t>
            </a:r>
          </a:p>
          <a:p>
            <a:r>
              <a:rPr lang="en-US" sz="1600" i="1">
                <a:solidFill>
                  <a:schemeClr val="bg1">
                    <a:lumMod val="50000"/>
                  </a:schemeClr>
                </a:solidFill>
              </a:rPr>
              <a:t>Machine Learning and Recommender System Exploration</a:t>
            </a:r>
            <a:endParaRPr lang="en-US" sz="3200" i="1">
              <a:solidFill>
                <a:schemeClr val="bg1">
                  <a:lumMod val="50000"/>
                </a:schemeClr>
              </a:solidFill>
            </a:endParaRPr>
          </a:p>
        </p:txBody>
      </p:sp>
      <p:sp>
        <p:nvSpPr>
          <p:cNvPr id="23" name="Rectangle 22">
            <a:extLst>
              <a:ext uri="{FF2B5EF4-FFF2-40B4-BE49-F238E27FC236}">
                <a16:creationId xmlns:a16="http://schemas.microsoft.com/office/drawing/2014/main" id="{672076A9-5543-598F-EBE5-098103AF087A}"/>
              </a:ext>
            </a:extLst>
          </p:cNvPr>
          <p:cNvSpPr/>
          <p:nvPr/>
        </p:nvSpPr>
        <p:spPr>
          <a:xfrm>
            <a:off x="472700" y="1475241"/>
            <a:ext cx="10877415" cy="46789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E7F9F863-3A3B-B219-A7A3-750F69F8A3AE}"/>
              </a:ext>
            </a:extLst>
          </p:cNvPr>
          <p:cNvSpPr txBox="1"/>
          <p:nvPr/>
        </p:nvSpPr>
        <p:spPr>
          <a:xfrm>
            <a:off x="5639337" y="4816127"/>
            <a:ext cx="5118885" cy="1569660"/>
          </a:xfrm>
          <a:prstGeom prst="rect">
            <a:avLst/>
          </a:prstGeom>
          <a:solidFill>
            <a:schemeClr val="bg1"/>
          </a:solidFill>
          <a:ln>
            <a:solidFill>
              <a:schemeClr val="accent1"/>
            </a:solidFill>
          </a:ln>
        </p:spPr>
        <p:txBody>
          <a:bodyPr wrap="square" rtlCol="0">
            <a:spAutoFit/>
          </a:bodyPr>
          <a:lstStyle/>
          <a:p>
            <a:pPr marL="342900" indent="-342900">
              <a:buFont typeface="+mj-lt"/>
              <a:buAutoNum type="arabicPeriod"/>
            </a:pPr>
            <a:r>
              <a:rPr lang="en-US" sz="2400">
                <a:solidFill>
                  <a:schemeClr val="tx1">
                    <a:lumMod val="75000"/>
                    <a:lumOff val="25000"/>
                  </a:schemeClr>
                </a:solidFill>
              </a:rPr>
              <a:t>ODBC Driver (Simba)</a:t>
            </a:r>
          </a:p>
          <a:p>
            <a:pPr marL="342900" indent="-342900">
              <a:buFont typeface="+mj-lt"/>
              <a:buAutoNum type="arabicPeriod"/>
            </a:pPr>
            <a:r>
              <a:rPr lang="en-US" sz="2400">
                <a:solidFill>
                  <a:schemeClr val="tx1">
                    <a:lumMod val="75000"/>
                    <a:lumOff val="25000"/>
                  </a:schemeClr>
                </a:solidFill>
              </a:rPr>
              <a:t>Service account (GBQ</a:t>
            </a:r>
            <a:r>
              <a:rPr lang="en-SG" sz="2400">
                <a:solidFill>
                  <a:schemeClr val="tx1">
                    <a:lumMod val="75000"/>
                    <a:lumOff val="25000"/>
                  </a:schemeClr>
                </a:solidFill>
              </a:rPr>
              <a:t>)</a:t>
            </a:r>
          </a:p>
          <a:p>
            <a:pPr marL="342900" indent="-342900">
              <a:buFont typeface="+mj-lt"/>
              <a:buAutoNum type="arabicPeriod"/>
            </a:pPr>
            <a:r>
              <a:rPr lang="en-SG" sz="2400">
                <a:solidFill>
                  <a:schemeClr val="tx1">
                    <a:lumMod val="75000"/>
                    <a:lumOff val="25000"/>
                  </a:schemeClr>
                </a:solidFill>
              </a:rPr>
              <a:t>ODBC Data source (server PC)</a:t>
            </a:r>
          </a:p>
          <a:p>
            <a:pPr marL="342900" indent="-342900">
              <a:buFont typeface="+mj-lt"/>
              <a:buAutoNum type="arabicPeriod"/>
            </a:pPr>
            <a:r>
              <a:rPr lang="en-SG" sz="2400" err="1">
                <a:solidFill>
                  <a:schemeClr val="tx1">
                    <a:lumMod val="75000"/>
                    <a:lumOff val="25000"/>
                  </a:schemeClr>
                </a:solidFill>
              </a:rPr>
              <a:t>PowerBI</a:t>
            </a:r>
            <a:r>
              <a:rPr lang="en-SG" sz="2400">
                <a:solidFill>
                  <a:schemeClr val="tx1">
                    <a:lumMod val="75000"/>
                    <a:lumOff val="25000"/>
                  </a:schemeClr>
                </a:solidFill>
              </a:rPr>
              <a:t> (GBQ Via ODBC)</a:t>
            </a:r>
            <a:endParaRPr lang="en-US" sz="2400">
              <a:solidFill>
                <a:schemeClr val="tx1">
                  <a:lumMod val="75000"/>
                  <a:lumOff val="25000"/>
                </a:schemeClr>
              </a:solidFill>
            </a:endParaRPr>
          </a:p>
        </p:txBody>
      </p:sp>
      <p:sp>
        <p:nvSpPr>
          <p:cNvPr id="25" name="Slide Number Placeholder 24">
            <a:extLst>
              <a:ext uri="{FF2B5EF4-FFF2-40B4-BE49-F238E27FC236}">
                <a16:creationId xmlns:a16="http://schemas.microsoft.com/office/drawing/2014/main" id="{174FD62F-177B-9EB1-5839-24B41E7069C8}"/>
              </a:ext>
            </a:extLst>
          </p:cNvPr>
          <p:cNvSpPr>
            <a:spLocks noGrp="1"/>
          </p:cNvSpPr>
          <p:nvPr>
            <p:ph type="sldNum" sz="quarter" idx="12"/>
          </p:nvPr>
        </p:nvSpPr>
        <p:spPr/>
        <p:txBody>
          <a:bodyPr/>
          <a:lstStyle/>
          <a:p>
            <a:fld id="{12BE2F63-B7EF-4841-ABD0-0804B0ABBEFB}" type="slidenum">
              <a:rPr lang="en-SG" smtClean="0"/>
              <a:t>43</a:t>
            </a:fld>
            <a:endParaRPr lang="en-SG"/>
          </a:p>
        </p:txBody>
      </p:sp>
    </p:spTree>
    <p:extLst>
      <p:ext uri="{BB962C8B-B14F-4D97-AF65-F5344CB8AC3E}">
        <p14:creationId xmlns:p14="http://schemas.microsoft.com/office/powerpoint/2010/main" val="41538830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AD78-1493-F273-277A-58DC1F066848}"/>
              </a:ext>
            </a:extLst>
          </p:cNvPr>
          <p:cNvSpPr>
            <a:spLocks noGrp="1"/>
          </p:cNvSpPr>
          <p:nvPr>
            <p:ph type="title"/>
          </p:nvPr>
        </p:nvSpPr>
        <p:spPr>
          <a:xfrm>
            <a:off x="465075" y="356926"/>
            <a:ext cx="6959469" cy="923330"/>
          </a:xfrm>
          <a:noFill/>
        </p:spPr>
        <p:txBody>
          <a:bodyPr wrap="none" rtlCol="0">
            <a:spAutoFit/>
          </a:bodyPr>
          <a:lstStyle/>
          <a:p>
            <a:r>
              <a:rPr lang="en-US" sz="3200">
                <a:solidFill>
                  <a:schemeClr val="tx1">
                    <a:lumMod val="75000"/>
                    <a:lumOff val="25000"/>
                  </a:schemeClr>
                </a:solidFill>
                <a:latin typeface="+mn-lt"/>
                <a:ea typeface="+mn-ea"/>
                <a:cs typeface="+mn-cs"/>
              </a:rPr>
              <a:t>Dashboard Overview:</a:t>
            </a:r>
            <a:br>
              <a:rPr lang="en-US" sz="3200">
                <a:solidFill>
                  <a:schemeClr val="tx1">
                    <a:lumMod val="75000"/>
                    <a:lumOff val="25000"/>
                  </a:schemeClr>
                </a:solidFill>
                <a:latin typeface="+mn-lt"/>
                <a:ea typeface="+mn-ea"/>
                <a:cs typeface="+mn-cs"/>
              </a:rPr>
            </a:br>
            <a:r>
              <a:rPr lang="en-US" sz="2800">
                <a:solidFill>
                  <a:schemeClr val="tx1">
                    <a:lumMod val="75000"/>
                    <a:lumOff val="25000"/>
                  </a:schemeClr>
                </a:solidFill>
                <a:latin typeface="+mn-lt"/>
                <a:ea typeface="+mn-ea"/>
                <a:cs typeface="+mn-cs"/>
              </a:rPr>
              <a:t>Insights into App Market Trends and Strategies</a:t>
            </a:r>
            <a:endParaRPr lang="en-SG" sz="3200">
              <a:solidFill>
                <a:schemeClr val="tx1">
                  <a:lumMod val="75000"/>
                  <a:lumOff val="25000"/>
                </a:schemeClr>
              </a:solidFill>
              <a:latin typeface="+mn-lt"/>
              <a:ea typeface="+mn-ea"/>
              <a:cs typeface="+mn-cs"/>
            </a:endParaRPr>
          </a:p>
        </p:txBody>
      </p:sp>
      <p:sp>
        <p:nvSpPr>
          <p:cNvPr id="5" name="TextBox 4">
            <a:extLst>
              <a:ext uri="{FF2B5EF4-FFF2-40B4-BE49-F238E27FC236}">
                <a16:creationId xmlns:a16="http://schemas.microsoft.com/office/drawing/2014/main" id="{58E5C600-103A-C51F-440F-1160559B988A}"/>
              </a:ext>
            </a:extLst>
          </p:cNvPr>
          <p:cNvSpPr txBox="1"/>
          <p:nvPr/>
        </p:nvSpPr>
        <p:spPr>
          <a:xfrm>
            <a:off x="609600" y="1467854"/>
            <a:ext cx="10940716" cy="5201745"/>
          </a:xfrm>
          <a:prstGeom prst="rect">
            <a:avLst/>
          </a:prstGeom>
          <a:noFill/>
        </p:spPr>
        <p:txBody>
          <a:bodyPr wrap="square" rtlCol="0">
            <a:spAutoFit/>
          </a:bodyPr>
          <a:lstStyle/>
          <a:p>
            <a:pPr algn="l">
              <a:lnSpc>
                <a:spcPct val="150000"/>
              </a:lnSpc>
              <a:spcBef>
                <a:spcPts val="300"/>
              </a:spcBef>
              <a:spcAft>
                <a:spcPts val="300"/>
              </a:spcAft>
            </a:pPr>
            <a:r>
              <a:rPr lang="en-US" b="1" i="0">
                <a:solidFill>
                  <a:schemeClr val="tx1">
                    <a:lumMod val="75000"/>
                    <a:lumOff val="25000"/>
                  </a:schemeClr>
                </a:solidFill>
                <a:effectLst/>
                <a:latin typeface="Segoe UI" panose="020B0502040204020203" pitchFamily="34" charset="0"/>
              </a:rPr>
              <a:t>Trend Analysis: </a:t>
            </a:r>
          </a:p>
          <a:p>
            <a:pPr marL="285750" indent="-285750" algn="l">
              <a:lnSpc>
                <a:spcPct val="150000"/>
              </a:lnSpc>
              <a:buFont typeface="Arial" panose="020B0604020202020204" pitchFamily="34" charset="0"/>
              <a:buChar char="•"/>
            </a:pPr>
            <a:r>
              <a:rPr lang="en-US" sz="1600" b="0" i="0">
                <a:solidFill>
                  <a:schemeClr val="tx1">
                    <a:lumMod val="75000"/>
                    <a:lumOff val="25000"/>
                  </a:schemeClr>
                </a:solidFill>
                <a:effectLst/>
                <a:latin typeface="Segoe UI" panose="020B0502040204020203" pitchFamily="34" charset="0"/>
              </a:rPr>
              <a:t>Descriptive analysis on Google and Apple apps</a:t>
            </a:r>
          </a:p>
          <a:p>
            <a:pPr marL="285750" indent="-285750" algn="l">
              <a:lnSpc>
                <a:spcPct val="150000"/>
              </a:lnSpc>
              <a:buFont typeface="Arial" panose="020B0604020202020204" pitchFamily="34" charset="0"/>
              <a:buChar char="•"/>
            </a:pPr>
            <a:r>
              <a:rPr lang="en-US" sz="1600" b="0" i="0">
                <a:solidFill>
                  <a:schemeClr val="tx1">
                    <a:lumMod val="75000"/>
                    <a:lumOff val="25000"/>
                  </a:schemeClr>
                </a:solidFill>
                <a:effectLst/>
                <a:latin typeface="Segoe UI" panose="020B0502040204020203" pitchFamily="34" charset="0"/>
              </a:rPr>
              <a:t>Analyze </a:t>
            </a:r>
            <a:r>
              <a:rPr lang="en-US" sz="1600" b="1" i="0">
                <a:solidFill>
                  <a:schemeClr val="tx1">
                    <a:lumMod val="75000"/>
                    <a:lumOff val="25000"/>
                  </a:schemeClr>
                </a:solidFill>
                <a:effectLst/>
                <a:latin typeface="Segoe UI" panose="020B0502040204020203" pitchFamily="34" charset="0"/>
              </a:rPr>
              <a:t>distribution of apps across different genres </a:t>
            </a:r>
            <a:r>
              <a:rPr lang="en-US" sz="1600" b="0" i="0">
                <a:solidFill>
                  <a:schemeClr val="tx1">
                    <a:lumMod val="75000"/>
                    <a:lumOff val="25000"/>
                  </a:schemeClr>
                </a:solidFill>
                <a:effectLst/>
                <a:latin typeface="Segoe UI" panose="020B0502040204020203" pitchFamily="34" charset="0"/>
              </a:rPr>
              <a:t>and their </a:t>
            </a:r>
            <a:r>
              <a:rPr lang="en-US" sz="1600" b="1" i="0">
                <a:solidFill>
                  <a:schemeClr val="tx1">
                    <a:lumMod val="75000"/>
                    <a:lumOff val="25000"/>
                  </a:schemeClr>
                </a:solidFill>
                <a:effectLst/>
                <a:latin typeface="Segoe UI" panose="020B0502040204020203" pitchFamily="34" charset="0"/>
              </a:rPr>
              <a:t>popularity </a:t>
            </a:r>
            <a:r>
              <a:rPr lang="en-US" sz="1600" b="0" i="0">
                <a:solidFill>
                  <a:schemeClr val="tx1">
                    <a:lumMod val="75000"/>
                    <a:lumOff val="25000"/>
                  </a:schemeClr>
                </a:solidFill>
                <a:effectLst/>
                <a:latin typeface="Segoe UI" panose="020B0502040204020203" pitchFamily="34" charset="0"/>
              </a:rPr>
              <a:t>on both the Apple App Store and Google Play Store</a:t>
            </a:r>
          </a:p>
          <a:p>
            <a:pPr algn="l">
              <a:lnSpc>
                <a:spcPct val="150000"/>
              </a:lnSpc>
              <a:spcBef>
                <a:spcPts val="300"/>
              </a:spcBef>
              <a:spcAft>
                <a:spcPts val="300"/>
              </a:spcAft>
            </a:pPr>
            <a:r>
              <a:rPr lang="en-US" b="1" i="0">
                <a:solidFill>
                  <a:schemeClr val="tx1">
                    <a:lumMod val="75000"/>
                    <a:lumOff val="25000"/>
                  </a:schemeClr>
                </a:solidFill>
                <a:effectLst/>
                <a:latin typeface="Segoe UI" panose="020B0502040204020203" pitchFamily="34" charset="0"/>
              </a:rPr>
              <a:t>Market Comparison:</a:t>
            </a:r>
            <a:endParaRPr lang="en-US" b="0" i="0">
              <a:solidFill>
                <a:schemeClr val="tx1">
                  <a:lumMod val="75000"/>
                  <a:lumOff val="25000"/>
                </a:schemeClr>
              </a:solidFill>
              <a:effectLst/>
              <a:latin typeface="Segoe UI" panose="020B0502040204020203" pitchFamily="34" charset="0"/>
            </a:endParaRPr>
          </a:p>
          <a:p>
            <a:pPr marL="285750" indent="-285750" algn="l">
              <a:lnSpc>
                <a:spcPct val="150000"/>
              </a:lnSpc>
              <a:spcAft>
                <a:spcPts val="600"/>
              </a:spcAft>
              <a:buFont typeface="Arial" panose="020B0604020202020204" pitchFamily="34" charset="0"/>
              <a:buChar char="•"/>
            </a:pPr>
            <a:r>
              <a:rPr lang="en-US" sz="1600">
                <a:solidFill>
                  <a:schemeClr val="tx1">
                    <a:lumMod val="75000"/>
                    <a:lumOff val="25000"/>
                  </a:schemeClr>
                </a:solidFill>
                <a:latin typeface="Segoe UI" panose="020B0502040204020203" pitchFamily="34" charset="0"/>
              </a:rPr>
              <a:t>C</a:t>
            </a:r>
            <a:r>
              <a:rPr lang="en-US" sz="1600" b="0" i="0">
                <a:solidFill>
                  <a:schemeClr val="tx1">
                    <a:lumMod val="75000"/>
                    <a:lumOff val="25000"/>
                  </a:schemeClr>
                </a:solidFill>
                <a:effectLst/>
                <a:latin typeface="Segoe UI" panose="020B0502040204020203" pitchFamily="34" charset="0"/>
              </a:rPr>
              <a:t>omparative analysis between the Apple App Store and Google Play Store</a:t>
            </a:r>
            <a:r>
              <a:rPr lang="en-US" sz="1600">
                <a:solidFill>
                  <a:schemeClr val="tx1">
                    <a:lumMod val="75000"/>
                    <a:lumOff val="25000"/>
                  </a:schemeClr>
                </a:solidFill>
                <a:latin typeface="Segoe UI" panose="020B0502040204020203" pitchFamily="34" charset="0"/>
              </a:rPr>
              <a:t>: </a:t>
            </a:r>
            <a:r>
              <a:rPr lang="en-US" sz="1600" b="0" i="0">
                <a:solidFill>
                  <a:schemeClr val="tx1">
                    <a:lumMod val="75000"/>
                    <a:lumOff val="25000"/>
                  </a:schemeClr>
                </a:solidFill>
                <a:effectLst/>
                <a:latin typeface="Segoe UI" panose="020B0502040204020203" pitchFamily="34" charset="0"/>
              </a:rPr>
              <a:t>uncovering </a:t>
            </a:r>
            <a:r>
              <a:rPr lang="en-US" sz="1600" b="1" i="0">
                <a:solidFill>
                  <a:schemeClr val="tx1">
                    <a:lumMod val="75000"/>
                    <a:lumOff val="25000"/>
                  </a:schemeClr>
                </a:solidFill>
                <a:effectLst/>
                <a:latin typeface="Segoe UI" panose="020B0502040204020203" pitchFamily="34" charset="0"/>
              </a:rPr>
              <a:t>unique trends in each platform</a:t>
            </a:r>
            <a:r>
              <a:rPr lang="en-US" sz="1600" b="1">
                <a:solidFill>
                  <a:schemeClr val="tx1">
                    <a:lumMod val="75000"/>
                    <a:lumOff val="25000"/>
                  </a:schemeClr>
                </a:solidFill>
                <a:latin typeface="Segoe UI" panose="020B0502040204020203" pitchFamily="34" charset="0"/>
              </a:rPr>
              <a:t>, </a:t>
            </a:r>
            <a:r>
              <a:rPr lang="en-US" sz="1600" b="0" i="0">
                <a:solidFill>
                  <a:schemeClr val="tx1">
                    <a:lumMod val="75000"/>
                    <a:lumOff val="25000"/>
                  </a:schemeClr>
                </a:solidFill>
                <a:effectLst/>
                <a:latin typeface="Segoe UI" panose="020B0502040204020203" pitchFamily="34" charset="0"/>
              </a:rPr>
              <a:t>providing insights to developers </a:t>
            </a:r>
            <a:r>
              <a:rPr lang="en-US" sz="1600">
                <a:solidFill>
                  <a:schemeClr val="tx1">
                    <a:lumMod val="75000"/>
                    <a:lumOff val="25000"/>
                  </a:schemeClr>
                </a:solidFill>
                <a:latin typeface="Segoe UI" panose="020B0502040204020203" pitchFamily="34" charset="0"/>
              </a:rPr>
              <a:t>and</a:t>
            </a:r>
            <a:r>
              <a:rPr lang="en-US" sz="1600" b="0" i="0">
                <a:solidFill>
                  <a:schemeClr val="tx1">
                    <a:lumMod val="75000"/>
                    <a:lumOff val="25000"/>
                  </a:schemeClr>
                </a:solidFill>
                <a:effectLst/>
                <a:latin typeface="Segoe UI" panose="020B0502040204020203" pitchFamily="34" charset="0"/>
              </a:rPr>
              <a:t> optimi</a:t>
            </a:r>
            <a:r>
              <a:rPr lang="en-US" sz="1600">
                <a:solidFill>
                  <a:schemeClr val="tx1">
                    <a:lumMod val="75000"/>
                    <a:lumOff val="25000"/>
                  </a:schemeClr>
                </a:solidFill>
                <a:latin typeface="Segoe UI" panose="020B0502040204020203" pitchFamily="34" charset="0"/>
              </a:rPr>
              <a:t>z</a:t>
            </a:r>
            <a:r>
              <a:rPr lang="en-US" sz="1600" b="0" i="0">
                <a:solidFill>
                  <a:schemeClr val="tx1">
                    <a:lumMod val="75000"/>
                    <a:lumOff val="25000"/>
                  </a:schemeClr>
                </a:solidFill>
                <a:effectLst/>
                <a:latin typeface="Segoe UI" panose="020B0502040204020203" pitchFamily="34" charset="0"/>
              </a:rPr>
              <a:t>ing their app strategies</a:t>
            </a:r>
            <a:endParaRPr lang="en-US" sz="1400" b="0" i="0">
              <a:solidFill>
                <a:schemeClr val="tx1">
                  <a:lumMod val="75000"/>
                  <a:lumOff val="25000"/>
                </a:schemeClr>
              </a:solidFill>
              <a:effectLst/>
              <a:latin typeface="Segoe UI" panose="020B0502040204020203" pitchFamily="34" charset="0"/>
            </a:endParaRPr>
          </a:p>
          <a:p>
            <a:pPr algn="l">
              <a:lnSpc>
                <a:spcPct val="150000"/>
              </a:lnSpc>
              <a:spcBef>
                <a:spcPts val="300"/>
              </a:spcBef>
              <a:spcAft>
                <a:spcPts val="300"/>
              </a:spcAft>
            </a:pPr>
            <a:r>
              <a:rPr lang="en-US" b="1" i="0">
                <a:solidFill>
                  <a:schemeClr val="tx1">
                    <a:lumMod val="75000"/>
                    <a:lumOff val="25000"/>
                  </a:schemeClr>
                </a:solidFill>
                <a:effectLst/>
                <a:latin typeface="Segoe UI" panose="020B0502040204020203" pitchFamily="34" charset="0"/>
              </a:rPr>
              <a:t>Recommender System:</a:t>
            </a:r>
            <a:endParaRPr lang="en-US" b="0" i="0">
              <a:solidFill>
                <a:schemeClr val="tx1">
                  <a:lumMod val="75000"/>
                  <a:lumOff val="25000"/>
                </a:schemeClr>
              </a:solidFill>
              <a:effectLst/>
              <a:latin typeface="Segoe UI" panose="020B0502040204020203" pitchFamily="34" charset="0"/>
            </a:endParaRPr>
          </a:p>
          <a:p>
            <a:pPr marL="285750" indent="-285750" algn="l">
              <a:lnSpc>
                <a:spcPct val="150000"/>
              </a:lnSpc>
              <a:spcAft>
                <a:spcPts val="600"/>
              </a:spcAft>
              <a:buFont typeface="Arial" panose="020B0604020202020204" pitchFamily="34" charset="0"/>
              <a:buChar char="•"/>
            </a:pPr>
            <a:r>
              <a:rPr lang="en-US" sz="1600" b="0" i="0">
                <a:solidFill>
                  <a:schemeClr val="tx1">
                    <a:lumMod val="75000"/>
                    <a:lumOff val="25000"/>
                  </a:schemeClr>
                </a:solidFill>
                <a:effectLst/>
                <a:latin typeface="Segoe UI" panose="020B0502040204020203" pitchFamily="34" charset="0"/>
              </a:rPr>
              <a:t>Recommend</a:t>
            </a:r>
            <a:r>
              <a:rPr lang="en-US" sz="1600">
                <a:solidFill>
                  <a:schemeClr val="tx1">
                    <a:lumMod val="75000"/>
                    <a:lumOff val="25000"/>
                  </a:schemeClr>
                </a:solidFill>
                <a:latin typeface="Segoe UI" panose="020B0502040204020203" pitchFamily="34" charset="0"/>
              </a:rPr>
              <a:t>ation to </a:t>
            </a:r>
            <a:r>
              <a:rPr lang="en-US" sz="1600" b="0" i="0">
                <a:solidFill>
                  <a:schemeClr val="tx1">
                    <a:lumMod val="75000"/>
                    <a:lumOff val="25000"/>
                  </a:schemeClr>
                </a:solidFill>
                <a:effectLst/>
                <a:latin typeface="Segoe UI" panose="020B0502040204020203" pitchFamily="34" charset="0"/>
              </a:rPr>
              <a:t>new app developers of existing applications in the market, their market share and similarities</a:t>
            </a:r>
            <a:endParaRPr lang="en-US" sz="1400" b="0" i="0">
              <a:solidFill>
                <a:schemeClr val="tx1">
                  <a:lumMod val="75000"/>
                  <a:lumOff val="25000"/>
                </a:schemeClr>
              </a:solidFill>
              <a:effectLst/>
              <a:latin typeface="Segoe UI" panose="020B0502040204020203" pitchFamily="34" charset="0"/>
            </a:endParaRPr>
          </a:p>
          <a:p>
            <a:pPr algn="l">
              <a:lnSpc>
                <a:spcPct val="150000"/>
              </a:lnSpc>
              <a:spcBef>
                <a:spcPts val="300"/>
              </a:spcBef>
              <a:spcAft>
                <a:spcPts val="300"/>
              </a:spcAft>
            </a:pPr>
            <a:r>
              <a:rPr lang="en-US" b="1" i="0">
                <a:solidFill>
                  <a:schemeClr val="tx1">
                    <a:lumMod val="75000"/>
                    <a:lumOff val="25000"/>
                  </a:schemeClr>
                </a:solidFill>
                <a:effectLst/>
                <a:latin typeface="Segoe UI" panose="020B0502040204020203" pitchFamily="34" charset="0"/>
              </a:rPr>
              <a:t>Text Analytics:</a:t>
            </a:r>
            <a:endParaRPr lang="en-US" b="0" i="0">
              <a:solidFill>
                <a:schemeClr val="tx1">
                  <a:lumMod val="75000"/>
                  <a:lumOff val="25000"/>
                </a:schemeClr>
              </a:solidFill>
              <a:effectLst/>
              <a:latin typeface="Segoe UI" panose="020B0502040204020203" pitchFamily="34" charset="0"/>
            </a:endParaRPr>
          </a:p>
          <a:p>
            <a:pPr marL="285750" indent="-285750" algn="l">
              <a:lnSpc>
                <a:spcPct val="150000"/>
              </a:lnSpc>
              <a:buFont typeface="Arial" panose="020B0604020202020204" pitchFamily="34" charset="0"/>
              <a:buChar char="•"/>
            </a:pPr>
            <a:r>
              <a:rPr lang="en-US" sz="1600" b="0" i="0">
                <a:solidFill>
                  <a:schemeClr val="tx1">
                    <a:lumMod val="75000"/>
                    <a:lumOff val="25000"/>
                  </a:schemeClr>
                </a:solidFill>
                <a:effectLst/>
                <a:latin typeface="Segoe UI" panose="020B0502040204020203" pitchFamily="34" charset="0"/>
              </a:rPr>
              <a:t>Application description</a:t>
            </a:r>
          </a:p>
          <a:p>
            <a:pPr marL="285750" indent="-285750" algn="l">
              <a:lnSpc>
                <a:spcPct val="150000"/>
              </a:lnSpc>
              <a:buFont typeface="Arial" panose="020B0604020202020204" pitchFamily="34" charset="0"/>
              <a:buChar char="•"/>
            </a:pPr>
            <a:r>
              <a:rPr lang="en-US" sz="1600" b="0" i="0">
                <a:solidFill>
                  <a:schemeClr val="tx1">
                    <a:lumMod val="75000"/>
                    <a:lumOff val="25000"/>
                  </a:schemeClr>
                </a:solidFill>
                <a:effectLst/>
                <a:latin typeface="Segoe UI" panose="020B0502040204020203" pitchFamily="34" charset="0"/>
              </a:rPr>
              <a:t>User reviews</a:t>
            </a:r>
            <a:endParaRPr lang="en-US" sz="1200" b="0" i="0">
              <a:solidFill>
                <a:schemeClr val="tx1">
                  <a:lumMod val="75000"/>
                  <a:lumOff val="25000"/>
                </a:schemeClr>
              </a:solidFill>
              <a:effectLst/>
              <a:latin typeface="Segoe UI" panose="020B0502040204020203" pitchFamily="34" charset="0"/>
            </a:endParaRPr>
          </a:p>
        </p:txBody>
      </p:sp>
      <p:sp>
        <p:nvSpPr>
          <p:cNvPr id="3" name="Slide Number Placeholder 2">
            <a:extLst>
              <a:ext uri="{FF2B5EF4-FFF2-40B4-BE49-F238E27FC236}">
                <a16:creationId xmlns:a16="http://schemas.microsoft.com/office/drawing/2014/main" id="{9578F2BC-7DEF-66DA-BFB3-4A270476C84F}"/>
              </a:ext>
            </a:extLst>
          </p:cNvPr>
          <p:cNvSpPr>
            <a:spLocks noGrp="1"/>
          </p:cNvSpPr>
          <p:nvPr>
            <p:ph type="sldNum" sz="quarter" idx="12"/>
          </p:nvPr>
        </p:nvSpPr>
        <p:spPr/>
        <p:txBody>
          <a:bodyPr/>
          <a:lstStyle/>
          <a:p>
            <a:fld id="{12BE2F63-B7EF-4841-ABD0-0804B0ABBEFB}" type="slidenum">
              <a:rPr lang="en-SG" smtClean="0"/>
              <a:t>44</a:t>
            </a:fld>
            <a:endParaRPr lang="en-SG"/>
          </a:p>
        </p:txBody>
      </p:sp>
    </p:spTree>
    <p:extLst>
      <p:ext uri="{BB962C8B-B14F-4D97-AF65-F5344CB8AC3E}">
        <p14:creationId xmlns:p14="http://schemas.microsoft.com/office/powerpoint/2010/main" val="34609833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8E53-88A4-B264-8531-83A9D8B22BE2}"/>
              </a:ext>
            </a:extLst>
          </p:cNvPr>
          <p:cNvSpPr>
            <a:spLocks noGrp="1"/>
          </p:cNvSpPr>
          <p:nvPr>
            <p:ph type="title"/>
          </p:nvPr>
        </p:nvSpPr>
        <p:spPr>
          <a:xfrm>
            <a:off x="304800" y="266496"/>
            <a:ext cx="2924175" cy="535531"/>
          </a:xfrm>
          <a:noFill/>
        </p:spPr>
        <p:txBody>
          <a:bodyPr wrap="square" rtlCol="0">
            <a:spAutoFit/>
          </a:bodyPr>
          <a:lstStyle/>
          <a:p>
            <a:r>
              <a:rPr lang="en-US" sz="3200">
                <a:solidFill>
                  <a:schemeClr val="tx1">
                    <a:lumMod val="75000"/>
                    <a:lumOff val="25000"/>
                  </a:schemeClr>
                </a:solidFill>
                <a:latin typeface="+mn-lt"/>
                <a:ea typeface="+mn-ea"/>
                <a:cs typeface="+mn-cs"/>
              </a:rPr>
              <a:t>Trend Analysis </a:t>
            </a:r>
            <a:endParaRPr lang="en-SG" sz="3200">
              <a:solidFill>
                <a:schemeClr val="tx1">
                  <a:lumMod val="75000"/>
                  <a:lumOff val="25000"/>
                </a:schemeClr>
              </a:solidFill>
              <a:latin typeface="+mn-lt"/>
              <a:ea typeface="+mn-ea"/>
              <a:cs typeface="+mn-cs"/>
            </a:endParaRPr>
          </a:p>
        </p:txBody>
      </p:sp>
      <p:pic>
        <p:nvPicPr>
          <p:cNvPr id="6" name="Picture 5">
            <a:extLst>
              <a:ext uri="{FF2B5EF4-FFF2-40B4-BE49-F238E27FC236}">
                <a16:creationId xmlns:a16="http://schemas.microsoft.com/office/drawing/2014/main" id="{29CD29C7-8BEE-55CA-76D7-FE10369AB30B}"/>
              </a:ext>
            </a:extLst>
          </p:cNvPr>
          <p:cNvPicPr>
            <a:picLocks noChangeAspect="1"/>
          </p:cNvPicPr>
          <p:nvPr/>
        </p:nvPicPr>
        <p:blipFill>
          <a:blip r:embed="rId3"/>
          <a:stretch>
            <a:fillRect/>
          </a:stretch>
        </p:blipFill>
        <p:spPr>
          <a:xfrm>
            <a:off x="285750" y="802027"/>
            <a:ext cx="10398292" cy="5544287"/>
          </a:xfrm>
          <a:prstGeom prst="rect">
            <a:avLst/>
          </a:prstGeom>
        </p:spPr>
      </p:pic>
      <p:sp>
        <p:nvSpPr>
          <p:cNvPr id="17" name="TextBox 16">
            <a:extLst>
              <a:ext uri="{FF2B5EF4-FFF2-40B4-BE49-F238E27FC236}">
                <a16:creationId xmlns:a16="http://schemas.microsoft.com/office/drawing/2014/main" id="{7E8B258C-EC0C-BAF5-C421-DBF709623540}"/>
              </a:ext>
            </a:extLst>
          </p:cNvPr>
          <p:cNvSpPr txBox="1"/>
          <p:nvPr/>
        </p:nvSpPr>
        <p:spPr>
          <a:xfrm>
            <a:off x="9183964" y="1511044"/>
            <a:ext cx="2864690" cy="2936617"/>
          </a:xfrm>
          <a:prstGeom prst="roundRect">
            <a:avLst/>
          </a:prstGeom>
          <a:solidFill>
            <a:schemeClr val="bg1">
              <a:lumMod val="85000"/>
            </a:schemeClr>
          </a:solidFill>
        </p:spPr>
        <p:txBody>
          <a:bodyPr wrap="square" lIns="0" tIns="0" rIns="0" bIns="0" rtlCol="0" anchor="ctr" anchorCtr="1">
            <a:spAutoFit/>
          </a:bodyPr>
          <a:lstStyle/>
          <a:p>
            <a:pPr marL="285750" indent="-285750">
              <a:spcAft>
                <a:spcPts val="300"/>
              </a:spcAft>
              <a:buFont typeface="Arial" panose="020B0604020202020204" pitchFamily="34" charset="0"/>
              <a:buChar char="•"/>
            </a:pPr>
            <a:r>
              <a:rPr lang="en-US" sz="1400" b="1">
                <a:solidFill>
                  <a:schemeClr val="tx1">
                    <a:lumMod val="75000"/>
                    <a:lumOff val="25000"/>
                  </a:schemeClr>
                </a:solidFill>
              </a:rPr>
              <a:t>Distribution of </a:t>
            </a:r>
          </a:p>
          <a:p>
            <a:pPr marL="742950" lvl="1" indent="-285750">
              <a:spcAft>
                <a:spcPts val="300"/>
              </a:spcAft>
              <a:buFont typeface="Arial" panose="020B0604020202020204" pitchFamily="34" charset="0"/>
              <a:buChar char="•"/>
            </a:pPr>
            <a:r>
              <a:rPr lang="en-US" sz="1400">
                <a:solidFill>
                  <a:schemeClr val="tx1">
                    <a:lumMod val="75000"/>
                    <a:lumOff val="25000"/>
                  </a:schemeClr>
                </a:solidFill>
              </a:rPr>
              <a:t>Genre</a:t>
            </a:r>
          </a:p>
          <a:p>
            <a:pPr marL="742950" lvl="1" indent="-285750">
              <a:spcAft>
                <a:spcPts val="300"/>
              </a:spcAft>
              <a:buFont typeface="Arial" panose="020B0604020202020204" pitchFamily="34" charset="0"/>
              <a:buChar char="•"/>
            </a:pPr>
            <a:r>
              <a:rPr lang="en-US" sz="1400">
                <a:solidFill>
                  <a:schemeClr val="tx1">
                    <a:lumMod val="75000"/>
                    <a:lumOff val="25000"/>
                  </a:schemeClr>
                </a:solidFill>
              </a:rPr>
              <a:t>Free VS Paid Apps</a:t>
            </a:r>
          </a:p>
          <a:p>
            <a:pPr marL="742950" lvl="1" indent="-285750">
              <a:spcAft>
                <a:spcPts val="300"/>
              </a:spcAft>
              <a:buFont typeface="Arial" panose="020B0604020202020204" pitchFamily="34" charset="0"/>
              <a:buChar char="•"/>
            </a:pPr>
            <a:r>
              <a:rPr lang="en-US" sz="1400">
                <a:solidFill>
                  <a:schemeClr val="tx1">
                    <a:lumMod val="75000"/>
                    <a:lumOff val="25000"/>
                  </a:schemeClr>
                </a:solidFill>
              </a:rPr>
              <a:t>Top developers </a:t>
            </a:r>
            <a:endParaRPr lang="en-US" sz="1400" b="1">
              <a:solidFill>
                <a:schemeClr val="tx1">
                  <a:lumMod val="75000"/>
                  <a:lumOff val="25000"/>
                </a:schemeClr>
              </a:solidFill>
            </a:endParaRPr>
          </a:p>
          <a:p>
            <a:pPr marL="285750" indent="-285750">
              <a:spcAft>
                <a:spcPts val="300"/>
              </a:spcAft>
              <a:buFont typeface="Arial" panose="020B0604020202020204" pitchFamily="34" charset="0"/>
              <a:buChar char="•"/>
            </a:pPr>
            <a:r>
              <a:rPr lang="en-US" sz="1400" b="1">
                <a:solidFill>
                  <a:schemeClr val="tx1">
                    <a:lumMod val="75000"/>
                    <a:lumOff val="25000"/>
                  </a:schemeClr>
                </a:solidFill>
              </a:rPr>
              <a:t>Trending genre over time</a:t>
            </a:r>
          </a:p>
          <a:p>
            <a:pPr marL="285750" indent="-285750">
              <a:spcAft>
                <a:spcPts val="300"/>
              </a:spcAft>
              <a:buFont typeface="Arial" panose="020B0604020202020204" pitchFamily="34" charset="0"/>
              <a:buChar char="•"/>
            </a:pPr>
            <a:r>
              <a:rPr lang="en-US" sz="1400" b="1">
                <a:solidFill>
                  <a:schemeClr val="tx1">
                    <a:lumMod val="75000"/>
                    <a:lumOff val="25000"/>
                  </a:schemeClr>
                </a:solidFill>
              </a:rPr>
              <a:t>Popularity of different genres </a:t>
            </a:r>
            <a:r>
              <a:rPr lang="en-US" sz="1400">
                <a:solidFill>
                  <a:schemeClr val="tx1">
                    <a:lumMod val="75000"/>
                    <a:lumOff val="25000"/>
                  </a:schemeClr>
                </a:solidFill>
              </a:rPr>
              <a:t>based on factors e.g.</a:t>
            </a:r>
            <a:r>
              <a:rPr lang="en-US" sz="1400" b="1">
                <a:solidFill>
                  <a:schemeClr val="tx1">
                    <a:lumMod val="75000"/>
                    <a:lumOff val="25000"/>
                  </a:schemeClr>
                </a:solidFill>
              </a:rPr>
              <a:t> </a:t>
            </a:r>
            <a:r>
              <a:rPr lang="en-US" sz="1400">
                <a:solidFill>
                  <a:schemeClr val="tx1">
                    <a:lumMod val="75000"/>
                    <a:lumOff val="25000"/>
                  </a:schemeClr>
                </a:solidFill>
              </a:rPr>
              <a:t>installation counts</a:t>
            </a:r>
          </a:p>
          <a:p>
            <a:pPr marL="285750" indent="-285750">
              <a:spcAft>
                <a:spcPts val="300"/>
              </a:spcAft>
              <a:buFont typeface="Arial" panose="020B0604020202020204" pitchFamily="34" charset="0"/>
              <a:buChar char="•"/>
            </a:pPr>
            <a:r>
              <a:rPr lang="en-US" sz="1400" b="1">
                <a:solidFill>
                  <a:schemeClr val="tx1">
                    <a:lumMod val="75000"/>
                    <a:lumOff val="25000"/>
                  </a:schemeClr>
                </a:solidFill>
              </a:rPr>
              <a:t>Developer analysis based on </a:t>
            </a:r>
          </a:p>
          <a:p>
            <a:pPr marL="742950" lvl="1" indent="-285750">
              <a:spcAft>
                <a:spcPts val="300"/>
              </a:spcAft>
              <a:buFont typeface="Arial" panose="020B0604020202020204" pitchFamily="34" charset="0"/>
              <a:buChar char="•"/>
            </a:pPr>
            <a:r>
              <a:rPr lang="en-US" sz="1400">
                <a:solidFill>
                  <a:schemeClr val="tx1">
                    <a:lumMod val="75000"/>
                    <a:lumOff val="25000"/>
                  </a:schemeClr>
                </a:solidFill>
              </a:rPr>
              <a:t>Rating score</a:t>
            </a:r>
          </a:p>
          <a:p>
            <a:pPr marL="742950" lvl="1" indent="-285750">
              <a:spcAft>
                <a:spcPts val="300"/>
              </a:spcAft>
              <a:buFont typeface="Arial" panose="020B0604020202020204" pitchFamily="34" charset="0"/>
              <a:buChar char="•"/>
            </a:pPr>
            <a:r>
              <a:rPr lang="en-US" sz="1400">
                <a:solidFill>
                  <a:schemeClr val="tx1">
                    <a:lumMod val="75000"/>
                    <a:lumOff val="25000"/>
                  </a:schemeClr>
                </a:solidFill>
              </a:rPr>
              <a:t>Installation counts</a:t>
            </a:r>
          </a:p>
        </p:txBody>
      </p:sp>
      <p:sp>
        <p:nvSpPr>
          <p:cNvPr id="3" name="Slide Number Placeholder 2">
            <a:extLst>
              <a:ext uri="{FF2B5EF4-FFF2-40B4-BE49-F238E27FC236}">
                <a16:creationId xmlns:a16="http://schemas.microsoft.com/office/drawing/2014/main" id="{635939B4-28FE-0574-AD7B-4E00D4EE5BCB}"/>
              </a:ext>
            </a:extLst>
          </p:cNvPr>
          <p:cNvSpPr>
            <a:spLocks noGrp="1"/>
          </p:cNvSpPr>
          <p:nvPr>
            <p:ph type="sldNum" sz="quarter" idx="12"/>
          </p:nvPr>
        </p:nvSpPr>
        <p:spPr/>
        <p:txBody>
          <a:bodyPr/>
          <a:lstStyle/>
          <a:p>
            <a:fld id="{12BE2F63-B7EF-4841-ABD0-0804B0ABBEFB}" type="slidenum">
              <a:rPr lang="en-SG" smtClean="0"/>
              <a:t>45</a:t>
            </a:fld>
            <a:endParaRPr lang="en-SG"/>
          </a:p>
        </p:txBody>
      </p:sp>
    </p:spTree>
    <p:extLst>
      <p:ext uri="{BB962C8B-B14F-4D97-AF65-F5344CB8AC3E}">
        <p14:creationId xmlns:p14="http://schemas.microsoft.com/office/powerpoint/2010/main" val="3442298982"/>
      </p:ext>
    </p:extLst>
  </p:cSld>
  <p:clrMapOvr>
    <a:masterClrMapping/>
  </p:clrMapOvr>
  <mc:AlternateContent xmlns:mc="http://schemas.openxmlformats.org/markup-compatibility/2006" xmlns:p159="http://schemas.microsoft.com/office/powerpoint/2015/09/main">
    <mc:Choice Requires="p159">
      <p:transition spd="med" advTm="20000">
        <p159:morph option="byObject"/>
      </p:transition>
    </mc:Choice>
    <mc:Fallback xmlns="">
      <p:transition spd="med"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083098B-2229-8D54-ECE5-D15D519E2AD6}"/>
              </a:ext>
            </a:extLst>
          </p:cNvPr>
          <p:cNvPicPr>
            <a:picLocks noChangeAspect="1"/>
          </p:cNvPicPr>
          <p:nvPr/>
        </p:nvPicPr>
        <p:blipFill>
          <a:blip r:embed="rId2"/>
          <a:stretch>
            <a:fillRect/>
          </a:stretch>
        </p:blipFill>
        <p:spPr>
          <a:xfrm>
            <a:off x="304800" y="802027"/>
            <a:ext cx="10392254" cy="5544000"/>
          </a:xfrm>
          <a:prstGeom prst="rect">
            <a:avLst/>
          </a:prstGeom>
        </p:spPr>
      </p:pic>
      <p:sp>
        <p:nvSpPr>
          <p:cNvPr id="6" name="Title 1">
            <a:extLst>
              <a:ext uri="{FF2B5EF4-FFF2-40B4-BE49-F238E27FC236}">
                <a16:creationId xmlns:a16="http://schemas.microsoft.com/office/drawing/2014/main" id="{FB4D2C2F-7648-CD86-629A-816599017B3F}"/>
              </a:ext>
            </a:extLst>
          </p:cNvPr>
          <p:cNvSpPr txBox="1">
            <a:spLocks/>
          </p:cNvSpPr>
          <p:nvPr/>
        </p:nvSpPr>
        <p:spPr>
          <a:xfrm>
            <a:off x="304800" y="266496"/>
            <a:ext cx="2924175"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chemeClr val="tx1">
                    <a:lumMod val="75000"/>
                    <a:lumOff val="25000"/>
                  </a:schemeClr>
                </a:solidFill>
                <a:latin typeface="+mn-lt"/>
                <a:ea typeface="+mn-ea"/>
                <a:cs typeface="+mn-cs"/>
              </a:rPr>
              <a:t>Trend Analysis </a:t>
            </a:r>
            <a:endParaRPr lang="en-SG" sz="3200">
              <a:solidFill>
                <a:schemeClr val="tx1">
                  <a:lumMod val="75000"/>
                  <a:lumOff val="25000"/>
                </a:schemeClr>
              </a:solidFill>
              <a:latin typeface="+mn-lt"/>
              <a:ea typeface="+mn-ea"/>
              <a:cs typeface="+mn-cs"/>
            </a:endParaRPr>
          </a:p>
        </p:txBody>
      </p:sp>
      <p:sp>
        <p:nvSpPr>
          <p:cNvPr id="3" name="TextBox 2">
            <a:extLst>
              <a:ext uri="{FF2B5EF4-FFF2-40B4-BE49-F238E27FC236}">
                <a16:creationId xmlns:a16="http://schemas.microsoft.com/office/drawing/2014/main" id="{F4937266-3D9C-AC95-B280-FD763F7A970F}"/>
              </a:ext>
            </a:extLst>
          </p:cNvPr>
          <p:cNvSpPr txBox="1"/>
          <p:nvPr/>
        </p:nvSpPr>
        <p:spPr>
          <a:xfrm>
            <a:off x="9183964" y="1511044"/>
            <a:ext cx="2864690" cy="2936617"/>
          </a:xfrm>
          <a:prstGeom prst="roundRect">
            <a:avLst/>
          </a:prstGeom>
          <a:solidFill>
            <a:schemeClr val="bg1">
              <a:lumMod val="85000"/>
            </a:schemeClr>
          </a:solidFill>
        </p:spPr>
        <p:txBody>
          <a:bodyPr wrap="square" lIns="0" tIns="0" rIns="0" bIns="0" rtlCol="0" anchor="ctr" anchorCtr="1">
            <a:spAutoFit/>
          </a:bodyPr>
          <a:lstStyle/>
          <a:p>
            <a:pPr marL="285750" indent="-285750">
              <a:spcAft>
                <a:spcPts val="300"/>
              </a:spcAft>
              <a:buFont typeface="Arial" panose="020B0604020202020204" pitchFamily="34" charset="0"/>
              <a:buChar char="•"/>
            </a:pPr>
            <a:r>
              <a:rPr lang="en-US" sz="1400" b="1">
                <a:solidFill>
                  <a:schemeClr val="tx1">
                    <a:lumMod val="75000"/>
                    <a:lumOff val="25000"/>
                  </a:schemeClr>
                </a:solidFill>
              </a:rPr>
              <a:t>Distribution of </a:t>
            </a:r>
          </a:p>
          <a:p>
            <a:pPr marL="742950" lvl="1" indent="-285750">
              <a:spcAft>
                <a:spcPts val="300"/>
              </a:spcAft>
              <a:buFont typeface="Arial" panose="020B0604020202020204" pitchFamily="34" charset="0"/>
              <a:buChar char="•"/>
            </a:pPr>
            <a:r>
              <a:rPr lang="en-US" sz="1400">
                <a:solidFill>
                  <a:schemeClr val="tx1">
                    <a:lumMod val="75000"/>
                    <a:lumOff val="25000"/>
                  </a:schemeClr>
                </a:solidFill>
              </a:rPr>
              <a:t>Genre</a:t>
            </a:r>
          </a:p>
          <a:p>
            <a:pPr marL="742950" lvl="1" indent="-285750">
              <a:spcAft>
                <a:spcPts val="300"/>
              </a:spcAft>
              <a:buFont typeface="Arial" panose="020B0604020202020204" pitchFamily="34" charset="0"/>
              <a:buChar char="•"/>
            </a:pPr>
            <a:r>
              <a:rPr lang="en-US" sz="1400">
                <a:solidFill>
                  <a:schemeClr val="tx1">
                    <a:lumMod val="75000"/>
                    <a:lumOff val="25000"/>
                  </a:schemeClr>
                </a:solidFill>
              </a:rPr>
              <a:t>Free VS Paid Apps</a:t>
            </a:r>
          </a:p>
          <a:p>
            <a:pPr marL="742950" lvl="1" indent="-285750">
              <a:spcAft>
                <a:spcPts val="300"/>
              </a:spcAft>
              <a:buFont typeface="Arial" panose="020B0604020202020204" pitchFamily="34" charset="0"/>
              <a:buChar char="•"/>
            </a:pPr>
            <a:r>
              <a:rPr lang="en-US" sz="1400">
                <a:solidFill>
                  <a:schemeClr val="tx1">
                    <a:lumMod val="75000"/>
                    <a:lumOff val="25000"/>
                  </a:schemeClr>
                </a:solidFill>
              </a:rPr>
              <a:t>Top developers </a:t>
            </a:r>
            <a:endParaRPr lang="en-US" sz="1400" b="1">
              <a:solidFill>
                <a:schemeClr val="tx1">
                  <a:lumMod val="75000"/>
                  <a:lumOff val="25000"/>
                </a:schemeClr>
              </a:solidFill>
            </a:endParaRPr>
          </a:p>
          <a:p>
            <a:pPr marL="285750" indent="-285750">
              <a:spcAft>
                <a:spcPts val="300"/>
              </a:spcAft>
              <a:buFont typeface="Arial" panose="020B0604020202020204" pitchFamily="34" charset="0"/>
              <a:buChar char="•"/>
            </a:pPr>
            <a:r>
              <a:rPr lang="en-US" sz="1400" b="1">
                <a:solidFill>
                  <a:schemeClr val="tx1">
                    <a:lumMod val="75000"/>
                    <a:lumOff val="25000"/>
                  </a:schemeClr>
                </a:solidFill>
              </a:rPr>
              <a:t>Trending genre over time</a:t>
            </a:r>
          </a:p>
          <a:p>
            <a:pPr marL="285750" indent="-285750">
              <a:spcAft>
                <a:spcPts val="300"/>
              </a:spcAft>
              <a:buFont typeface="Arial" panose="020B0604020202020204" pitchFamily="34" charset="0"/>
              <a:buChar char="•"/>
            </a:pPr>
            <a:r>
              <a:rPr lang="en-US" sz="1400" b="1">
                <a:solidFill>
                  <a:schemeClr val="tx1">
                    <a:lumMod val="75000"/>
                    <a:lumOff val="25000"/>
                  </a:schemeClr>
                </a:solidFill>
              </a:rPr>
              <a:t>Popularity of different genres </a:t>
            </a:r>
            <a:r>
              <a:rPr lang="en-US" sz="1400">
                <a:solidFill>
                  <a:schemeClr val="tx1">
                    <a:lumMod val="75000"/>
                    <a:lumOff val="25000"/>
                  </a:schemeClr>
                </a:solidFill>
              </a:rPr>
              <a:t>based on factors e.g.</a:t>
            </a:r>
            <a:r>
              <a:rPr lang="en-US" sz="1400" b="1">
                <a:solidFill>
                  <a:schemeClr val="tx1">
                    <a:lumMod val="75000"/>
                    <a:lumOff val="25000"/>
                  </a:schemeClr>
                </a:solidFill>
              </a:rPr>
              <a:t> </a:t>
            </a:r>
            <a:r>
              <a:rPr lang="en-US" sz="1400">
                <a:solidFill>
                  <a:schemeClr val="tx1">
                    <a:lumMod val="75000"/>
                    <a:lumOff val="25000"/>
                  </a:schemeClr>
                </a:solidFill>
              </a:rPr>
              <a:t>installation counts</a:t>
            </a:r>
          </a:p>
          <a:p>
            <a:pPr marL="285750" indent="-285750">
              <a:spcAft>
                <a:spcPts val="300"/>
              </a:spcAft>
              <a:buFont typeface="Arial" panose="020B0604020202020204" pitchFamily="34" charset="0"/>
              <a:buChar char="•"/>
            </a:pPr>
            <a:r>
              <a:rPr lang="en-US" sz="1400" b="1">
                <a:solidFill>
                  <a:schemeClr val="tx1">
                    <a:lumMod val="75000"/>
                    <a:lumOff val="25000"/>
                  </a:schemeClr>
                </a:solidFill>
              </a:rPr>
              <a:t>Developer analysis based on </a:t>
            </a:r>
          </a:p>
          <a:p>
            <a:pPr marL="742950" lvl="1" indent="-285750">
              <a:spcAft>
                <a:spcPts val="300"/>
              </a:spcAft>
              <a:buFont typeface="Arial" panose="020B0604020202020204" pitchFamily="34" charset="0"/>
              <a:buChar char="•"/>
            </a:pPr>
            <a:r>
              <a:rPr lang="en-US" sz="1400">
                <a:solidFill>
                  <a:schemeClr val="tx1">
                    <a:lumMod val="75000"/>
                    <a:lumOff val="25000"/>
                  </a:schemeClr>
                </a:solidFill>
              </a:rPr>
              <a:t>Rating score</a:t>
            </a:r>
          </a:p>
          <a:p>
            <a:pPr marL="742950" lvl="1" indent="-285750">
              <a:spcAft>
                <a:spcPts val="300"/>
              </a:spcAft>
              <a:buFont typeface="Arial" panose="020B0604020202020204" pitchFamily="34" charset="0"/>
              <a:buChar char="•"/>
            </a:pPr>
            <a:r>
              <a:rPr lang="en-US" sz="1400">
                <a:solidFill>
                  <a:schemeClr val="tx1">
                    <a:lumMod val="75000"/>
                    <a:lumOff val="25000"/>
                  </a:schemeClr>
                </a:solidFill>
              </a:rPr>
              <a:t>Installation counts</a:t>
            </a:r>
          </a:p>
        </p:txBody>
      </p:sp>
      <p:sp>
        <p:nvSpPr>
          <p:cNvPr id="2" name="Slide Number Placeholder 1">
            <a:extLst>
              <a:ext uri="{FF2B5EF4-FFF2-40B4-BE49-F238E27FC236}">
                <a16:creationId xmlns:a16="http://schemas.microsoft.com/office/drawing/2014/main" id="{307A5153-AC9B-716F-7D26-331A8B2A109B}"/>
              </a:ext>
            </a:extLst>
          </p:cNvPr>
          <p:cNvSpPr>
            <a:spLocks noGrp="1"/>
          </p:cNvSpPr>
          <p:nvPr>
            <p:ph type="sldNum" sz="quarter" idx="12"/>
          </p:nvPr>
        </p:nvSpPr>
        <p:spPr/>
        <p:txBody>
          <a:bodyPr/>
          <a:lstStyle/>
          <a:p>
            <a:fld id="{12BE2F63-B7EF-4841-ABD0-0804B0ABBEFB}" type="slidenum">
              <a:rPr lang="en-SG" smtClean="0"/>
              <a:t>46</a:t>
            </a:fld>
            <a:endParaRPr lang="en-SG"/>
          </a:p>
        </p:txBody>
      </p:sp>
    </p:spTree>
    <p:extLst>
      <p:ext uri="{BB962C8B-B14F-4D97-AF65-F5344CB8AC3E}">
        <p14:creationId xmlns:p14="http://schemas.microsoft.com/office/powerpoint/2010/main" val="1448250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0440EAB-F678-4386-EAA3-EC1434E06BDA}"/>
              </a:ext>
            </a:extLst>
          </p:cNvPr>
          <p:cNvGrpSpPr>
            <a:grpSpLocks noChangeAspect="1"/>
          </p:cNvGrpSpPr>
          <p:nvPr/>
        </p:nvGrpSpPr>
        <p:grpSpPr>
          <a:xfrm>
            <a:off x="304800" y="802027"/>
            <a:ext cx="10393200" cy="5544000"/>
            <a:chOff x="532786" y="1690688"/>
            <a:chExt cx="8535013" cy="4605527"/>
          </a:xfrm>
        </p:grpSpPr>
        <p:pic>
          <p:nvPicPr>
            <p:cNvPr id="4" name="Picture 3">
              <a:extLst>
                <a:ext uri="{FF2B5EF4-FFF2-40B4-BE49-F238E27FC236}">
                  <a16:creationId xmlns:a16="http://schemas.microsoft.com/office/drawing/2014/main" id="{7FA503B7-EA44-D55C-29CB-3CC3338944E4}"/>
                </a:ext>
              </a:extLst>
            </p:cNvPr>
            <p:cNvPicPr>
              <a:picLocks noChangeAspect="1"/>
            </p:cNvPicPr>
            <p:nvPr/>
          </p:nvPicPr>
          <p:blipFill>
            <a:blip r:embed="rId2"/>
            <a:stretch>
              <a:fillRect/>
            </a:stretch>
          </p:blipFill>
          <p:spPr>
            <a:xfrm>
              <a:off x="532786" y="1690688"/>
              <a:ext cx="8535013" cy="4605527"/>
            </a:xfrm>
            <a:prstGeom prst="rect">
              <a:avLst/>
            </a:prstGeom>
          </p:spPr>
        </p:pic>
        <p:sp>
          <p:nvSpPr>
            <p:cNvPr id="5" name="Rectangle 4">
              <a:extLst>
                <a:ext uri="{FF2B5EF4-FFF2-40B4-BE49-F238E27FC236}">
                  <a16:creationId xmlns:a16="http://schemas.microsoft.com/office/drawing/2014/main" id="{2CF5074C-DD59-3A56-70A4-F5946615EA73}"/>
                </a:ext>
              </a:extLst>
            </p:cNvPr>
            <p:cNvSpPr/>
            <p:nvPr/>
          </p:nvSpPr>
          <p:spPr>
            <a:xfrm>
              <a:off x="5775324" y="5041900"/>
              <a:ext cx="3121025" cy="125412"/>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SG"/>
            </a:p>
          </p:txBody>
        </p:sp>
      </p:grpSp>
      <p:sp>
        <p:nvSpPr>
          <p:cNvPr id="3" name="Rectangle 2">
            <a:extLst>
              <a:ext uri="{FF2B5EF4-FFF2-40B4-BE49-F238E27FC236}">
                <a16:creationId xmlns:a16="http://schemas.microsoft.com/office/drawing/2014/main" id="{E271AF37-0F9F-407E-91AC-BF989C3932FE}"/>
              </a:ext>
            </a:extLst>
          </p:cNvPr>
          <p:cNvSpPr/>
          <p:nvPr/>
        </p:nvSpPr>
        <p:spPr>
          <a:xfrm>
            <a:off x="6821030" y="2133600"/>
            <a:ext cx="385089" cy="26161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SG"/>
          </a:p>
        </p:txBody>
      </p:sp>
      <p:sp>
        <p:nvSpPr>
          <p:cNvPr id="8" name="Title 1">
            <a:extLst>
              <a:ext uri="{FF2B5EF4-FFF2-40B4-BE49-F238E27FC236}">
                <a16:creationId xmlns:a16="http://schemas.microsoft.com/office/drawing/2014/main" id="{2BF8820C-2E64-8DA9-E1C4-16900D8D7093}"/>
              </a:ext>
            </a:extLst>
          </p:cNvPr>
          <p:cNvSpPr txBox="1">
            <a:spLocks/>
          </p:cNvSpPr>
          <p:nvPr/>
        </p:nvSpPr>
        <p:spPr>
          <a:xfrm>
            <a:off x="304800" y="266496"/>
            <a:ext cx="2924175"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chemeClr val="tx1">
                    <a:lumMod val="75000"/>
                    <a:lumOff val="25000"/>
                  </a:schemeClr>
                </a:solidFill>
                <a:latin typeface="+mn-lt"/>
                <a:ea typeface="+mn-ea"/>
                <a:cs typeface="+mn-cs"/>
              </a:rPr>
              <a:t>Trend Analysis </a:t>
            </a:r>
            <a:endParaRPr lang="en-SG" sz="3200">
              <a:solidFill>
                <a:schemeClr val="tx1">
                  <a:lumMod val="75000"/>
                  <a:lumOff val="25000"/>
                </a:schemeClr>
              </a:solidFill>
              <a:latin typeface="+mn-lt"/>
              <a:ea typeface="+mn-ea"/>
              <a:cs typeface="+mn-cs"/>
            </a:endParaRPr>
          </a:p>
        </p:txBody>
      </p:sp>
      <p:sp>
        <p:nvSpPr>
          <p:cNvPr id="2" name="TextBox 1">
            <a:extLst>
              <a:ext uri="{FF2B5EF4-FFF2-40B4-BE49-F238E27FC236}">
                <a16:creationId xmlns:a16="http://schemas.microsoft.com/office/drawing/2014/main" id="{6D8322AC-C5BA-ABFB-DD1D-5FB0AE11730F}"/>
              </a:ext>
            </a:extLst>
          </p:cNvPr>
          <p:cNvSpPr txBox="1"/>
          <p:nvPr/>
        </p:nvSpPr>
        <p:spPr>
          <a:xfrm>
            <a:off x="6771361" y="2133600"/>
            <a:ext cx="484428" cy="261610"/>
          </a:xfrm>
          <a:prstGeom prst="rect">
            <a:avLst/>
          </a:prstGeom>
          <a:noFill/>
        </p:spPr>
        <p:txBody>
          <a:bodyPr wrap="none" rtlCol="0">
            <a:spAutoFit/>
          </a:bodyPr>
          <a:lstStyle/>
          <a:p>
            <a:r>
              <a:rPr lang="en-US" sz="1050">
                <a:solidFill>
                  <a:srgbClr val="499195"/>
                </a:solidFill>
              </a:rPr>
              <a:t>0.8M</a:t>
            </a:r>
            <a:endParaRPr lang="en-SG" sz="1050">
              <a:solidFill>
                <a:srgbClr val="499195"/>
              </a:solidFill>
            </a:endParaRPr>
          </a:p>
        </p:txBody>
      </p:sp>
      <p:sp>
        <p:nvSpPr>
          <p:cNvPr id="7" name="TextBox 6">
            <a:extLst>
              <a:ext uri="{FF2B5EF4-FFF2-40B4-BE49-F238E27FC236}">
                <a16:creationId xmlns:a16="http://schemas.microsoft.com/office/drawing/2014/main" id="{A626D63C-0A8F-D281-99A3-792273E362B4}"/>
              </a:ext>
            </a:extLst>
          </p:cNvPr>
          <p:cNvSpPr txBox="1"/>
          <p:nvPr/>
        </p:nvSpPr>
        <p:spPr>
          <a:xfrm>
            <a:off x="9183964" y="1511044"/>
            <a:ext cx="2864690" cy="2936617"/>
          </a:xfrm>
          <a:prstGeom prst="roundRect">
            <a:avLst/>
          </a:prstGeom>
          <a:solidFill>
            <a:schemeClr val="bg1">
              <a:lumMod val="85000"/>
            </a:schemeClr>
          </a:solidFill>
        </p:spPr>
        <p:txBody>
          <a:bodyPr wrap="square" lIns="0" tIns="0" rIns="0" bIns="0" rtlCol="0" anchor="ctr" anchorCtr="1">
            <a:spAutoFit/>
          </a:bodyPr>
          <a:lstStyle/>
          <a:p>
            <a:pPr marL="285750" indent="-285750">
              <a:spcAft>
                <a:spcPts val="300"/>
              </a:spcAft>
              <a:buFont typeface="Arial" panose="020B0604020202020204" pitchFamily="34" charset="0"/>
              <a:buChar char="•"/>
            </a:pPr>
            <a:r>
              <a:rPr lang="en-US" sz="1400" b="1">
                <a:solidFill>
                  <a:schemeClr val="tx1">
                    <a:lumMod val="75000"/>
                    <a:lumOff val="25000"/>
                  </a:schemeClr>
                </a:solidFill>
              </a:rPr>
              <a:t>Distribution of </a:t>
            </a:r>
          </a:p>
          <a:p>
            <a:pPr marL="742950" lvl="1" indent="-285750">
              <a:spcAft>
                <a:spcPts val="300"/>
              </a:spcAft>
              <a:buFont typeface="Arial" panose="020B0604020202020204" pitchFamily="34" charset="0"/>
              <a:buChar char="•"/>
            </a:pPr>
            <a:r>
              <a:rPr lang="en-US" sz="1400">
                <a:solidFill>
                  <a:schemeClr val="tx1">
                    <a:lumMod val="75000"/>
                    <a:lumOff val="25000"/>
                  </a:schemeClr>
                </a:solidFill>
              </a:rPr>
              <a:t>Genre</a:t>
            </a:r>
          </a:p>
          <a:p>
            <a:pPr marL="742950" lvl="1" indent="-285750">
              <a:spcAft>
                <a:spcPts val="300"/>
              </a:spcAft>
              <a:buFont typeface="Arial" panose="020B0604020202020204" pitchFamily="34" charset="0"/>
              <a:buChar char="•"/>
            </a:pPr>
            <a:r>
              <a:rPr lang="en-US" sz="1400">
                <a:solidFill>
                  <a:schemeClr val="tx1">
                    <a:lumMod val="75000"/>
                    <a:lumOff val="25000"/>
                  </a:schemeClr>
                </a:solidFill>
              </a:rPr>
              <a:t>Free VS Paid Apps</a:t>
            </a:r>
          </a:p>
          <a:p>
            <a:pPr marL="742950" lvl="1" indent="-285750">
              <a:spcAft>
                <a:spcPts val="300"/>
              </a:spcAft>
              <a:buFont typeface="Arial" panose="020B0604020202020204" pitchFamily="34" charset="0"/>
              <a:buChar char="•"/>
            </a:pPr>
            <a:r>
              <a:rPr lang="en-US" sz="1400">
                <a:solidFill>
                  <a:schemeClr val="tx1">
                    <a:lumMod val="75000"/>
                    <a:lumOff val="25000"/>
                  </a:schemeClr>
                </a:solidFill>
              </a:rPr>
              <a:t>Top developers </a:t>
            </a:r>
            <a:endParaRPr lang="en-US" sz="1400" b="1">
              <a:solidFill>
                <a:schemeClr val="tx1">
                  <a:lumMod val="75000"/>
                  <a:lumOff val="25000"/>
                </a:schemeClr>
              </a:solidFill>
            </a:endParaRPr>
          </a:p>
          <a:p>
            <a:pPr marL="285750" indent="-285750">
              <a:spcAft>
                <a:spcPts val="300"/>
              </a:spcAft>
              <a:buFont typeface="Arial" panose="020B0604020202020204" pitchFamily="34" charset="0"/>
              <a:buChar char="•"/>
            </a:pPr>
            <a:r>
              <a:rPr lang="en-US" sz="1400" b="1">
                <a:solidFill>
                  <a:schemeClr val="tx1">
                    <a:lumMod val="75000"/>
                    <a:lumOff val="25000"/>
                  </a:schemeClr>
                </a:solidFill>
              </a:rPr>
              <a:t>Trending genre over time</a:t>
            </a:r>
          </a:p>
          <a:p>
            <a:pPr marL="285750" indent="-285750">
              <a:spcAft>
                <a:spcPts val="300"/>
              </a:spcAft>
              <a:buFont typeface="Arial" panose="020B0604020202020204" pitchFamily="34" charset="0"/>
              <a:buChar char="•"/>
            </a:pPr>
            <a:r>
              <a:rPr lang="en-US" sz="1400" b="1">
                <a:solidFill>
                  <a:schemeClr val="tx1">
                    <a:lumMod val="75000"/>
                    <a:lumOff val="25000"/>
                  </a:schemeClr>
                </a:solidFill>
              </a:rPr>
              <a:t>Popularity of different genres </a:t>
            </a:r>
            <a:r>
              <a:rPr lang="en-US" sz="1400">
                <a:solidFill>
                  <a:schemeClr val="tx1">
                    <a:lumMod val="75000"/>
                    <a:lumOff val="25000"/>
                  </a:schemeClr>
                </a:solidFill>
              </a:rPr>
              <a:t>based on factors e.g.</a:t>
            </a:r>
            <a:r>
              <a:rPr lang="en-US" sz="1400" b="1">
                <a:solidFill>
                  <a:schemeClr val="tx1">
                    <a:lumMod val="75000"/>
                    <a:lumOff val="25000"/>
                  </a:schemeClr>
                </a:solidFill>
              </a:rPr>
              <a:t> </a:t>
            </a:r>
            <a:r>
              <a:rPr lang="en-US" sz="1400">
                <a:solidFill>
                  <a:schemeClr val="tx1">
                    <a:lumMod val="75000"/>
                    <a:lumOff val="25000"/>
                  </a:schemeClr>
                </a:solidFill>
              </a:rPr>
              <a:t>installation counts</a:t>
            </a:r>
          </a:p>
          <a:p>
            <a:pPr marL="285750" indent="-285750">
              <a:spcAft>
                <a:spcPts val="300"/>
              </a:spcAft>
              <a:buFont typeface="Arial" panose="020B0604020202020204" pitchFamily="34" charset="0"/>
              <a:buChar char="•"/>
            </a:pPr>
            <a:r>
              <a:rPr lang="en-US" sz="1400" b="1">
                <a:solidFill>
                  <a:schemeClr val="tx1">
                    <a:lumMod val="75000"/>
                    <a:lumOff val="25000"/>
                  </a:schemeClr>
                </a:solidFill>
              </a:rPr>
              <a:t>Developer analysis based on </a:t>
            </a:r>
          </a:p>
          <a:p>
            <a:pPr marL="742950" lvl="1" indent="-285750">
              <a:spcAft>
                <a:spcPts val="300"/>
              </a:spcAft>
              <a:buFont typeface="Arial" panose="020B0604020202020204" pitchFamily="34" charset="0"/>
              <a:buChar char="•"/>
            </a:pPr>
            <a:r>
              <a:rPr lang="en-US" sz="1400">
                <a:solidFill>
                  <a:schemeClr val="tx1">
                    <a:lumMod val="75000"/>
                    <a:lumOff val="25000"/>
                  </a:schemeClr>
                </a:solidFill>
              </a:rPr>
              <a:t>Rating score</a:t>
            </a:r>
          </a:p>
          <a:p>
            <a:pPr marL="742950" lvl="1" indent="-285750">
              <a:spcAft>
                <a:spcPts val="300"/>
              </a:spcAft>
              <a:buFont typeface="Arial" panose="020B0604020202020204" pitchFamily="34" charset="0"/>
              <a:buChar char="•"/>
            </a:pPr>
            <a:r>
              <a:rPr lang="en-US" sz="1400">
                <a:solidFill>
                  <a:schemeClr val="tx1">
                    <a:lumMod val="75000"/>
                    <a:lumOff val="25000"/>
                  </a:schemeClr>
                </a:solidFill>
              </a:rPr>
              <a:t>Installation counts</a:t>
            </a:r>
          </a:p>
        </p:txBody>
      </p:sp>
      <p:sp>
        <p:nvSpPr>
          <p:cNvPr id="6" name="Slide Number Placeholder 5">
            <a:extLst>
              <a:ext uri="{FF2B5EF4-FFF2-40B4-BE49-F238E27FC236}">
                <a16:creationId xmlns:a16="http://schemas.microsoft.com/office/drawing/2014/main" id="{ACF023DF-AB7B-4EDB-DCB1-BDFAB74A6521}"/>
              </a:ext>
            </a:extLst>
          </p:cNvPr>
          <p:cNvSpPr>
            <a:spLocks noGrp="1"/>
          </p:cNvSpPr>
          <p:nvPr>
            <p:ph type="sldNum" sz="quarter" idx="12"/>
          </p:nvPr>
        </p:nvSpPr>
        <p:spPr/>
        <p:txBody>
          <a:bodyPr/>
          <a:lstStyle/>
          <a:p>
            <a:fld id="{12BE2F63-B7EF-4841-ABD0-0804B0ABBEFB}" type="slidenum">
              <a:rPr lang="en-SG" smtClean="0"/>
              <a:t>47</a:t>
            </a:fld>
            <a:endParaRPr lang="en-SG"/>
          </a:p>
        </p:txBody>
      </p:sp>
    </p:spTree>
    <p:extLst>
      <p:ext uri="{BB962C8B-B14F-4D97-AF65-F5344CB8AC3E}">
        <p14:creationId xmlns:p14="http://schemas.microsoft.com/office/powerpoint/2010/main" val="978743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26B9C7-BA75-3D57-5F45-2E8991DD4246}"/>
              </a:ext>
            </a:extLst>
          </p:cNvPr>
          <p:cNvPicPr>
            <a:picLocks noChangeAspect="1"/>
          </p:cNvPicPr>
          <p:nvPr/>
        </p:nvPicPr>
        <p:blipFill>
          <a:blip r:embed="rId3"/>
          <a:stretch>
            <a:fillRect/>
          </a:stretch>
        </p:blipFill>
        <p:spPr>
          <a:xfrm>
            <a:off x="212564" y="938212"/>
            <a:ext cx="9380071" cy="4980450"/>
          </a:xfrm>
          <a:prstGeom prst="rect">
            <a:avLst/>
          </a:prstGeom>
        </p:spPr>
      </p:pic>
      <p:sp>
        <p:nvSpPr>
          <p:cNvPr id="9" name="TextBox 8">
            <a:extLst>
              <a:ext uri="{FF2B5EF4-FFF2-40B4-BE49-F238E27FC236}">
                <a16:creationId xmlns:a16="http://schemas.microsoft.com/office/drawing/2014/main" id="{335620F7-0C8B-5401-4A56-0F54072C2F71}"/>
              </a:ext>
            </a:extLst>
          </p:cNvPr>
          <p:cNvSpPr txBox="1"/>
          <p:nvPr/>
        </p:nvSpPr>
        <p:spPr>
          <a:xfrm>
            <a:off x="9117703" y="3689854"/>
            <a:ext cx="2861733" cy="3071634"/>
          </a:xfrm>
          <a:prstGeom prst="roundRect">
            <a:avLst/>
          </a:prstGeom>
          <a:solidFill>
            <a:schemeClr val="bg1">
              <a:lumMod val="85000"/>
            </a:schemeClr>
          </a:solidFill>
        </p:spPr>
        <p:txBody>
          <a:bodyPr wrap="square" lIns="0" tIns="0" rIns="0" bIns="0" rtlCol="0" anchor="ctr" anchorCtr="1">
            <a:spAutoFit/>
          </a:bodyPr>
          <a:lstStyle>
            <a:defPPr>
              <a:defRPr lang="en-US"/>
            </a:defPPr>
            <a:lvl1pPr marL="285750" indent="-285750">
              <a:buFont typeface="Arial" panose="020B0604020202020204" pitchFamily="34" charset="0"/>
              <a:buChar char="•"/>
              <a:defRPr sz="1200" b="1">
                <a:solidFill>
                  <a:schemeClr val="tx1">
                    <a:lumMod val="75000"/>
                    <a:lumOff val="25000"/>
                  </a:schemeClr>
                </a:solidFill>
              </a:defRPr>
            </a:lvl1pPr>
            <a:lvl2pPr marL="742950" lvl="1" indent="-285750">
              <a:buFont typeface="Arial" panose="020B0604020202020204" pitchFamily="34" charset="0"/>
              <a:buChar char="•"/>
              <a:defRPr sz="1200">
                <a:solidFill>
                  <a:schemeClr val="tx1">
                    <a:lumMod val="75000"/>
                    <a:lumOff val="25000"/>
                  </a:schemeClr>
                </a:solidFill>
              </a:defRPr>
            </a:lvl2pPr>
            <a:lvl3pPr marL="1200150" lvl="2" indent="-285750">
              <a:buFont typeface="Arial" panose="020B0604020202020204" pitchFamily="34" charset="0"/>
              <a:buChar char="•"/>
              <a:defRPr sz="1200">
                <a:solidFill>
                  <a:schemeClr val="tx1">
                    <a:lumMod val="50000"/>
                    <a:lumOff val="50000"/>
                  </a:schemeClr>
                </a:solidFill>
              </a:defRPr>
            </a:lvl3pPr>
          </a:lstStyle>
          <a:p>
            <a:r>
              <a:rPr lang="en-US" sz="1400"/>
              <a:t>Compare key metrics of each platform:</a:t>
            </a:r>
          </a:p>
          <a:p>
            <a:pPr lvl="1"/>
            <a:r>
              <a:rPr lang="en-US" sz="1400"/>
              <a:t>Average Rating scores</a:t>
            </a:r>
          </a:p>
          <a:p>
            <a:endParaRPr lang="en-US" sz="1400"/>
          </a:p>
          <a:p>
            <a:r>
              <a:rPr lang="en-US" sz="1400"/>
              <a:t>Analyze the different price points between two platforms. </a:t>
            </a:r>
          </a:p>
          <a:p>
            <a:endParaRPr lang="en-US" sz="1400"/>
          </a:p>
          <a:p>
            <a:r>
              <a:rPr lang="en-US" sz="1400"/>
              <a:t>Analyze user feedback between different Genre</a:t>
            </a:r>
          </a:p>
          <a:p>
            <a:pPr lvl="1"/>
            <a:r>
              <a:rPr lang="en-US" sz="1400"/>
              <a:t>Word cloud based on user reviews to identify common feedback themes and sentiments</a:t>
            </a:r>
          </a:p>
        </p:txBody>
      </p:sp>
      <p:sp>
        <p:nvSpPr>
          <p:cNvPr id="4" name="Title 1">
            <a:extLst>
              <a:ext uri="{FF2B5EF4-FFF2-40B4-BE49-F238E27FC236}">
                <a16:creationId xmlns:a16="http://schemas.microsoft.com/office/drawing/2014/main" id="{98346F65-CA96-AA02-2C75-E0A8581DBEB1}"/>
              </a:ext>
            </a:extLst>
          </p:cNvPr>
          <p:cNvSpPr txBox="1">
            <a:spLocks/>
          </p:cNvSpPr>
          <p:nvPr/>
        </p:nvSpPr>
        <p:spPr>
          <a:xfrm>
            <a:off x="304800" y="266496"/>
            <a:ext cx="3857625"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chemeClr val="tx1">
                    <a:lumMod val="75000"/>
                    <a:lumOff val="25000"/>
                  </a:schemeClr>
                </a:solidFill>
                <a:latin typeface="+mn-lt"/>
                <a:ea typeface="+mn-ea"/>
                <a:cs typeface="+mn-cs"/>
              </a:rPr>
              <a:t>Market Comparison</a:t>
            </a:r>
            <a:endParaRPr lang="en-SG" sz="3200">
              <a:solidFill>
                <a:schemeClr val="tx1">
                  <a:lumMod val="75000"/>
                  <a:lumOff val="25000"/>
                </a:schemeClr>
              </a:solidFill>
              <a:latin typeface="+mn-lt"/>
              <a:ea typeface="+mn-ea"/>
              <a:cs typeface="+mn-cs"/>
            </a:endParaRPr>
          </a:p>
        </p:txBody>
      </p:sp>
      <p:sp>
        <p:nvSpPr>
          <p:cNvPr id="2" name="Slide Number Placeholder 1">
            <a:extLst>
              <a:ext uri="{FF2B5EF4-FFF2-40B4-BE49-F238E27FC236}">
                <a16:creationId xmlns:a16="http://schemas.microsoft.com/office/drawing/2014/main" id="{5E42E086-CB62-FC8D-EED2-8F83456DFCBE}"/>
              </a:ext>
            </a:extLst>
          </p:cNvPr>
          <p:cNvSpPr>
            <a:spLocks noGrp="1"/>
          </p:cNvSpPr>
          <p:nvPr>
            <p:ph type="sldNum" sz="quarter" idx="12"/>
          </p:nvPr>
        </p:nvSpPr>
        <p:spPr/>
        <p:txBody>
          <a:bodyPr/>
          <a:lstStyle/>
          <a:p>
            <a:fld id="{12BE2F63-B7EF-4841-ABD0-0804B0ABBEFB}" type="slidenum">
              <a:rPr lang="en-SG" smtClean="0"/>
              <a:t>48</a:t>
            </a:fld>
            <a:endParaRPr lang="en-SG"/>
          </a:p>
        </p:txBody>
      </p:sp>
    </p:spTree>
    <p:extLst>
      <p:ext uri="{BB962C8B-B14F-4D97-AF65-F5344CB8AC3E}">
        <p14:creationId xmlns:p14="http://schemas.microsoft.com/office/powerpoint/2010/main" val="35446403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976EA6-6F0B-D801-792B-6851E8F06B3D}"/>
              </a:ext>
            </a:extLst>
          </p:cNvPr>
          <p:cNvPicPr>
            <a:picLocks noChangeAspect="1"/>
          </p:cNvPicPr>
          <p:nvPr/>
        </p:nvPicPr>
        <p:blipFill>
          <a:blip r:embed="rId2"/>
          <a:stretch>
            <a:fillRect/>
          </a:stretch>
        </p:blipFill>
        <p:spPr>
          <a:xfrm>
            <a:off x="304800" y="1012635"/>
            <a:ext cx="9582150" cy="4368247"/>
          </a:xfrm>
          <a:prstGeom prst="rect">
            <a:avLst/>
          </a:prstGeom>
        </p:spPr>
      </p:pic>
      <p:pic>
        <p:nvPicPr>
          <p:cNvPr id="6" name="Picture 5">
            <a:extLst>
              <a:ext uri="{FF2B5EF4-FFF2-40B4-BE49-F238E27FC236}">
                <a16:creationId xmlns:a16="http://schemas.microsoft.com/office/drawing/2014/main" id="{3E1D3456-AC34-97A8-E2DE-22A3B89CB72A}"/>
              </a:ext>
            </a:extLst>
          </p:cNvPr>
          <p:cNvPicPr>
            <a:picLocks noChangeAspect="1"/>
          </p:cNvPicPr>
          <p:nvPr/>
        </p:nvPicPr>
        <p:blipFill>
          <a:blip r:embed="rId3"/>
          <a:stretch>
            <a:fillRect/>
          </a:stretch>
        </p:blipFill>
        <p:spPr>
          <a:xfrm>
            <a:off x="304800" y="5845365"/>
            <a:ext cx="803209" cy="792221"/>
          </a:xfrm>
          <a:prstGeom prst="rect">
            <a:avLst/>
          </a:prstGeom>
        </p:spPr>
      </p:pic>
      <p:pic>
        <p:nvPicPr>
          <p:cNvPr id="8" name="Picture 7">
            <a:extLst>
              <a:ext uri="{FF2B5EF4-FFF2-40B4-BE49-F238E27FC236}">
                <a16:creationId xmlns:a16="http://schemas.microsoft.com/office/drawing/2014/main" id="{AB417606-D378-8C87-8D59-BCFF1D56C342}"/>
              </a:ext>
            </a:extLst>
          </p:cNvPr>
          <p:cNvPicPr>
            <a:picLocks noChangeAspect="1"/>
          </p:cNvPicPr>
          <p:nvPr/>
        </p:nvPicPr>
        <p:blipFill>
          <a:blip r:embed="rId4"/>
          <a:stretch>
            <a:fillRect/>
          </a:stretch>
        </p:blipFill>
        <p:spPr>
          <a:xfrm>
            <a:off x="5848350" y="5845364"/>
            <a:ext cx="985145" cy="792221"/>
          </a:xfrm>
          <a:prstGeom prst="rect">
            <a:avLst/>
          </a:prstGeom>
        </p:spPr>
      </p:pic>
      <p:sp>
        <p:nvSpPr>
          <p:cNvPr id="9" name="TextBox 8">
            <a:extLst>
              <a:ext uri="{FF2B5EF4-FFF2-40B4-BE49-F238E27FC236}">
                <a16:creationId xmlns:a16="http://schemas.microsoft.com/office/drawing/2014/main" id="{42A2DE03-E1E2-2544-069C-6F592A5E3890}"/>
              </a:ext>
            </a:extLst>
          </p:cNvPr>
          <p:cNvSpPr txBox="1"/>
          <p:nvPr/>
        </p:nvSpPr>
        <p:spPr>
          <a:xfrm>
            <a:off x="9285707" y="2184514"/>
            <a:ext cx="2813160" cy="4453071"/>
          </a:xfrm>
          <a:prstGeom prst="roundRect">
            <a:avLst/>
          </a:prstGeom>
          <a:solidFill>
            <a:schemeClr val="bg1">
              <a:lumMod val="85000"/>
            </a:schemeClr>
          </a:solidFill>
        </p:spPr>
        <p:txBody>
          <a:bodyPr wrap="square" lIns="0" tIns="0" rIns="0" bIns="0" rtlCol="0" anchor="ctr" anchorCtr="1">
            <a:spAutoFit/>
          </a:bodyPr>
          <a:lstStyle>
            <a:defPPr>
              <a:defRPr lang="en-US"/>
            </a:defPPr>
            <a:lvl1pPr marL="285750" indent="-285750">
              <a:buFont typeface="Arial" panose="020B0604020202020204" pitchFamily="34" charset="0"/>
              <a:buChar char="•"/>
              <a:defRPr sz="1200" b="1">
                <a:solidFill>
                  <a:schemeClr val="tx1">
                    <a:lumMod val="75000"/>
                    <a:lumOff val="25000"/>
                  </a:schemeClr>
                </a:solidFill>
              </a:defRPr>
            </a:lvl1pPr>
            <a:lvl2pPr marL="742950" lvl="1" indent="-285750">
              <a:buFont typeface="Arial" panose="020B0604020202020204" pitchFamily="34" charset="0"/>
              <a:buChar char="•"/>
              <a:defRPr sz="1200">
                <a:solidFill>
                  <a:schemeClr val="tx1">
                    <a:lumMod val="75000"/>
                    <a:lumOff val="25000"/>
                  </a:schemeClr>
                </a:solidFill>
              </a:defRPr>
            </a:lvl2pPr>
            <a:lvl3pPr marL="1200150" lvl="2" indent="-285750">
              <a:buFont typeface="Arial" panose="020B0604020202020204" pitchFamily="34" charset="0"/>
              <a:buChar char="•"/>
              <a:defRPr sz="1200">
                <a:solidFill>
                  <a:schemeClr val="tx1">
                    <a:lumMod val="50000"/>
                    <a:lumOff val="50000"/>
                  </a:schemeClr>
                </a:solidFill>
              </a:defRPr>
            </a:lvl3pPr>
          </a:lstStyle>
          <a:p>
            <a:r>
              <a:rPr lang="en-US" sz="1400" b="0"/>
              <a:t>Recommendation on similar apps based on New App’s genre and description.</a:t>
            </a:r>
          </a:p>
          <a:p>
            <a:endParaRPr lang="en-US" sz="1400"/>
          </a:p>
          <a:p>
            <a:pPr>
              <a:spcAft>
                <a:spcPts val="300"/>
              </a:spcAft>
            </a:pPr>
            <a:r>
              <a:rPr lang="en-US" sz="1400" b="0"/>
              <a:t>Provide developers with insights on:</a:t>
            </a:r>
          </a:p>
          <a:p>
            <a:pPr marL="548640" lvl="1">
              <a:spcAft>
                <a:spcPts val="300"/>
              </a:spcAft>
            </a:pPr>
            <a:r>
              <a:rPr lang="en-US" sz="1400" b="1"/>
              <a:t>Similarity Analysis: </a:t>
            </a:r>
            <a:r>
              <a:rPr lang="en-US" sz="1400"/>
              <a:t>Gauge how unique/creative the new app is comparing to existing apps.</a:t>
            </a:r>
          </a:p>
          <a:p>
            <a:pPr marL="548640" lvl="1">
              <a:spcAft>
                <a:spcPts val="300"/>
              </a:spcAft>
            </a:pPr>
            <a:r>
              <a:rPr lang="en-US" sz="1400" b="1"/>
              <a:t>Market share analysis: </a:t>
            </a:r>
            <a:r>
              <a:rPr lang="en-US" sz="1400"/>
              <a:t>Gain insights on how the competitors performing currently in terms of review score.</a:t>
            </a:r>
          </a:p>
          <a:p>
            <a:endParaRPr lang="en-US" sz="1400"/>
          </a:p>
          <a:p>
            <a:r>
              <a:rPr lang="en-US" sz="1400"/>
              <a:t>Size of square: </a:t>
            </a:r>
            <a:r>
              <a:rPr lang="en-US" sz="1400" b="0"/>
              <a:t>review score</a:t>
            </a:r>
          </a:p>
          <a:p>
            <a:r>
              <a:rPr lang="en-US" sz="1400"/>
              <a:t>Color scheme: </a:t>
            </a:r>
            <a:r>
              <a:rPr lang="en-US" sz="1400" b="0"/>
              <a:t>Darkest with the highest similarity rank</a:t>
            </a:r>
          </a:p>
        </p:txBody>
      </p:sp>
      <p:sp>
        <p:nvSpPr>
          <p:cNvPr id="7" name="Title 1">
            <a:extLst>
              <a:ext uri="{FF2B5EF4-FFF2-40B4-BE49-F238E27FC236}">
                <a16:creationId xmlns:a16="http://schemas.microsoft.com/office/drawing/2014/main" id="{FE202C03-FA58-B8A7-D9D2-4118918A79D4}"/>
              </a:ext>
            </a:extLst>
          </p:cNvPr>
          <p:cNvSpPr txBox="1">
            <a:spLocks/>
          </p:cNvSpPr>
          <p:nvPr/>
        </p:nvSpPr>
        <p:spPr>
          <a:xfrm>
            <a:off x="304800" y="266496"/>
            <a:ext cx="3857625"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chemeClr val="tx1">
                    <a:lumMod val="75000"/>
                    <a:lumOff val="25000"/>
                  </a:schemeClr>
                </a:solidFill>
                <a:latin typeface="+mn-lt"/>
                <a:ea typeface="+mn-ea"/>
                <a:cs typeface="+mn-cs"/>
              </a:rPr>
              <a:t>Recommender Model</a:t>
            </a:r>
            <a:endParaRPr lang="en-SG" sz="3200">
              <a:solidFill>
                <a:schemeClr val="tx1">
                  <a:lumMod val="75000"/>
                  <a:lumOff val="25000"/>
                </a:schemeClr>
              </a:solidFill>
              <a:latin typeface="+mn-lt"/>
              <a:ea typeface="+mn-ea"/>
              <a:cs typeface="+mn-cs"/>
            </a:endParaRPr>
          </a:p>
        </p:txBody>
      </p:sp>
      <p:sp>
        <p:nvSpPr>
          <p:cNvPr id="2" name="Slide Number Placeholder 1">
            <a:extLst>
              <a:ext uri="{FF2B5EF4-FFF2-40B4-BE49-F238E27FC236}">
                <a16:creationId xmlns:a16="http://schemas.microsoft.com/office/drawing/2014/main" id="{F57A83AC-AEEB-297F-895B-F35DEF8AE657}"/>
              </a:ext>
            </a:extLst>
          </p:cNvPr>
          <p:cNvSpPr>
            <a:spLocks noGrp="1"/>
          </p:cNvSpPr>
          <p:nvPr>
            <p:ph type="sldNum" sz="quarter" idx="12"/>
          </p:nvPr>
        </p:nvSpPr>
        <p:spPr/>
        <p:txBody>
          <a:bodyPr/>
          <a:lstStyle/>
          <a:p>
            <a:fld id="{12BE2F63-B7EF-4841-ABD0-0804B0ABBEFB}" type="slidenum">
              <a:rPr lang="en-SG" smtClean="0"/>
              <a:t>49</a:t>
            </a:fld>
            <a:endParaRPr lang="en-SG"/>
          </a:p>
        </p:txBody>
      </p:sp>
    </p:spTree>
    <p:extLst>
      <p:ext uri="{BB962C8B-B14F-4D97-AF65-F5344CB8AC3E}">
        <p14:creationId xmlns:p14="http://schemas.microsoft.com/office/powerpoint/2010/main" val="2707349278"/>
      </p:ext>
    </p:extLst>
  </p:cSld>
  <p:clrMapOvr>
    <a:masterClrMapping/>
  </p:clrMapOvr>
  <mc:AlternateContent xmlns:mc="http://schemas.openxmlformats.org/markup-compatibility/2006" xmlns:p159="http://schemas.microsoft.com/office/powerpoint/2015/09/main">
    <mc:Choice Requires="p159">
      <p:transition spd="med" advTm="10000">
        <p159:morph option="byObject"/>
      </p:transition>
    </mc:Choice>
    <mc:Fallback xmlns="">
      <p:transition spd="med"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7EBE3-8ADE-F508-4548-934F9D9E05CE}"/>
              </a:ext>
            </a:extLst>
          </p:cNvPr>
          <p:cNvSpPr txBox="1"/>
          <p:nvPr/>
        </p:nvSpPr>
        <p:spPr>
          <a:xfrm>
            <a:off x="586987" y="602744"/>
            <a:ext cx="3571106" cy="892552"/>
          </a:xfrm>
          <a:prstGeom prst="rect">
            <a:avLst/>
          </a:prstGeom>
          <a:noFill/>
        </p:spPr>
        <p:txBody>
          <a:bodyPr wrap="none" rtlCol="0">
            <a:spAutoFit/>
          </a:bodyPr>
          <a:lstStyle/>
          <a:p>
            <a:r>
              <a:rPr lang="en-US" sz="3600">
                <a:solidFill>
                  <a:schemeClr val="tx1">
                    <a:lumMod val="75000"/>
                    <a:lumOff val="25000"/>
                  </a:schemeClr>
                </a:solidFill>
              </a:rPr>
              <a:t>Project Objectives</a:t>
            </a:r>
          </a:p>
          <a:p>
            <a:r>
              <a:rPr lang="en-US" sz="1600" i="1">
                <a:solidFill>
                  <a:schemeClr val="tx1">
                    <a:lumMod val="50000"/>
                    <a:lumOff val="50000"/>
                  </a:schemeClr>
                </a:solidFill>
              </a:rPr>
              <a:t>Achievable and Scope</a:t>
            </a:r>
            <a:endParaRPr lang="en-SG" sz="1600" i="1">
              <a:solidFill>
                <a:schemeClr val="tx1">
                  <a:lumMod val="50000"/>
                  <a:lumOff val="50000"/>
                </a:schemeClr>
              </a:solidFill>
            </a:endParaRPr>
          </a:p>
        </p:txBody>
      </p:sp>
      <p:sp>
        <p:nvSpPr>
          <p:cNvPr id="3" name="TextBox 2">
            <a:extLst>
              <a:ext uri="{FF2B5EF4-FFF2-40B4-BE49-F238E27FC236}">
                <a16:creationId xmlns:a16="http://schemas.microsoft.com/office/drawing/2014/main" id="{867C792E-CB31-D11B-A6FC-1E2E8D476EEA}"/>
              </a:ext>
            </a:extLst>
          </p:cNvPr>
          <p:cNvSpPr txBox="1"/>
          <p:nvPr/>
        </p:nvSpPr>
        <p:spPr>
          <a:xfrm>
            <a:off x="688157" y="1973439"/>
            <a:ext cx="9781601" cy="3323987"/>
          </a:xfrm>
          <a:prstGeom prst="rect">
            <a:avLst/>
          </a:prstGeom>
          <a:noFill/>
          <a:ln>
            <a:solidFill>
              <a:schemeClr val="bg1">
                <a:lumMod val="85000"/>
              </a:schemeClr>
            </a:solidFill>
          </a:ln>
        </p:spPr>
        <p:txBody>
          <a:bodyPr wrap="square" rtlCol="0">
            <a:spAutoFit/>
          </a:bodyPr>
          <a:lstStyle/>
          <a:p>
            <a:pPr marL="342900" indent="-342900">
              <a:buAutoNum type="arabicPeriod"/>
            </a:pPr>
            <a:r>
              <a:rPr lang="en-US" sz="2000">
                <a:solidFill>
                  <a:schemeClr val="tx1">
                    <a:lumMod val="75000"/>
                    <a:lumOff val="25000"/>
                  </a:schemeClr>
                </a:solidFill>
              </a:rPr>
              <a:t>Conduct </a:t>
            </a:r>
            <a:r>
              <a:rPr lang="en-US" sz="2200" b="1">
                <a:solidFill>
                  <a:schemeClr val="tx1">
                    <a:lumMod val="75000"/>
                    <a:lumOff val="25000"/>
                  </a:schemeClr>
                </a:solidFill>
              </a:rPr>
              <a:t>trend analysis </a:t>
            </a:r>
            <a:r>
              <a:rPr lang="en-US" sz="2000">
                <a:solidFill>
                  <a:schemeClr val="tx1">
                    <a:lumMod val="75000"/>
                    <a:lumOff val="25000"/>
                  </a:schemeClr>
                </a:solidFill>
              </a:rPr>
              <a:t>across categories on the Apple App Store and Google Play Store</a:t>
            </a:r>
            <a:r>
              <a:rPr lang="en-US" sz="2200">
                <a:solidFill>
                  <a:schemeClr val="tx1">
                    <a:lumMod val="75000"/>
                    <a:lumOff val="25000"/>
                  </a:schemeClr>
                </a:solidFill>
              </a:rPr>
              <a:t> </a:t>
            </a:r>
            <a:r>
              <a:rPr lang="en-US" sz="2200" b="1">
                <a:solidFill>
                  <a:schemeClr val="tx1">
                    <a:lumMod val="75000"/>
                    <a:lumOff val="25000"/>
                  </a:schemeClr>
                </a:solidFill>
              </a:rPr>
              <a:t>to understand app popularity and distribution</a:t>
            </a:r>
          </a:p>
          <a:p>
            <a:pPr marL="342900" indent="-342900">
              <a:buAutoNum type="arabicPeriod"/>
            </a:pPr>
            <a:endParaRPr lang="en-US" sz="2000">
              <a:solidFill>
                <a:schemeClr val="tx1">
                  <a:lumMod val="75000"/>
                  <a:lumOff val="25000"/>
                </a:schemeClr>
              </a:solidFill>
            </a:endParaRPr>
          </a:p>
          <a:p>
            <a:pPr marL="342900" indent="-342900">
              <a:buAutoNum type="arabicPeriod"/>
            </a:pPr>
            <a:endParaRPr lang="en-US" sz="2000">
              <a:solidFill>
                <a:schemeClr val="tx1">
                  <a:lumMod val="75000"/>
                  <a:lumOff val="25000"/>
                </a:schemeClr>
              </a:solidFill>
            </a:endParaRPr>
          </a:p>
          <a:p>
            <a:pPr marL="342900" indent="-342900">
              <a:buAutoNum type="arabicPeriod"/>
            </a:pPr>
            <a:r>
              <a:rPr lang="en-US" sz="2000">
                <a:solidFill>
                  <a:schemeClr val="tx1">
                    <a:lumMod val="75000"/>
                    <a:lumOff val="25000"/>
                  </a:schemeClr>
                </a:solidFill>
              </a:rPr>
              <a:t>Perform </a:t>
            </a:r>
            <a:r>
              <a:rPr lang="en-US" sz="2200" b="1">
                <a:solidFill>
                  <a:schemeClr val="tx1">
                    <a:lumMod val="75000"/>
                    <a:lumOff val="25000"/>
                  </a:schemeClr>
                </a:solidFill>
              </a:rPr>
              <a:t>comparative market analysis </a:t>
            </a:r>
            <a:r>
              <a:rPr lang="en-US" sz="2000">
                <a:solidFill>
                  <a:schemeClr val="tx1">
                    <a:lumMod val="75000"/>
                    <a:lumOff val="25000"/>
                  </a:schemeClr>
                </a:solidFill>
              </a:rPr>
              <a:t>between Apple App Store and Google Play Store </a:t>
            </a:r>
            <a:r>
              <a:rPr lang="en-US" sz="2200" b="1">
                <a:solidFill>
                  <a:schemeClr val="tx1">
                    <a:lumMod val="75000"/>
                    <a:lumOff val="25000"/>
                  </a:schemeClr>
                </a:solidFill>
              </a:rPr>
              <a:t>to identify unique trends</a:t>
            </a:r>
          </a:p>
          <a:p>
            <a:pPr marL="342900" indent="-342900">
              <a:buAutoNum type="arabicPeriod"/>
            </a:pPr>
            <a:endParaRPr lang="en-US" sz="2000">
              <a:solidFill>
                <a:schemeClr val="tx1">
                  <a:lumMod val="75000"/>
                  <a:lumOff val="25000"/>
                </a:schemeClr>
              </a:solidFill>
            </a:endParaRPr>
          </a:p>
          <a:p>
            <a:pPr marL="342900" indent="-342900">
              <a:buAutoNum type="arabicPeriod"/>
            </a:pPr>
            <a:endParaRPr lang="en-US" sz="2000">
              <a:solidFill>
                <a:schemeClr val="tx1">
                  <a:lumMod val="75000"/>
                  <a:lumOff val="25000"/>
                </a:schemeClr>
              </a:solidFill>
            </a:endParaRPr>
          </a:p>
          <a:p>
            <a:pPr marL="342900" indent="-342900">
              <a:buAutoNum type="arabicPeriod"/>
            </a:pPr>
            <a:r>
              <a:rPr lang="en-US" sz="2200" b="1">
                <a:solidFill>
                  <a:schemeClr val="tx1">
                    <a:lumMod val="75000"/>
                    <a:lumOff val="25000"/>
                  </a:schemeClr>
                </a:solidFill>
              </a:rPr>
              <a:t>Analyze key factors/features </a:t>
            </a:r>
            <a:r>
              <a:rPr lang="en-US" sz="2000">
                <a:solidFill>
                  <a:schemeClr val="tx1">
                    <a:lumMod val="75000"/>
                    <a:lumOff val="25000"/>
                  </a:schemeClr>
                </a:solidFill>
              </a:rPr>
              <a:t>that drive app installs and </a:t>
            </a:r>
            <a:r>
              <a:rPr lang="en-US" sz="2200" b="1">
                <a:solidFill>
                  <a:schemeClr val="tx1">
                    <a:lumMod val="75000"/>
                    <a:lumOff val="25000"/>
                  </a:schemeClr>
                </a:solidFill>
              </a:rPr>
              <a:t>explore predictive models </a:t>
            </a:r>
            <a:r>
              <a:rPr lang="en-US" sz="2000">
                <a:solidFill>
                  <a:schemeClr val="tx1">
                    <a:lumMod val="75000"/>
                    <a:lumOff val="25000"/>
                  </a:schemeClr>
                </a:solidFill>
              </a:rPr>
              <a:t>for apps installs</a:t>
            </a:r>
          </a:p>
        </p:txBody>
      </p:sp>
      <p:pic>
        <p:nvPicPr>
          <p:cNvPr id="2" name="Picture 2" descr="Google Play&quot; Icon - Download for free – Iconduck">
            <a:extLst>
              <a:ext uri="{FF2B5EF4-FFF2-40B4-BE49-F238E27FC236}">
                <a16:creationId xmlns:a16="http://schemas.microsoft.com/office/drawing/2014/main" id="{F916B0DF-138E-864D-EDD1-2712BCB6F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131" y="3271446"/>
            <a:ext cx="470197" cy="5022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0D75E0B-DA42-7676-D24F-6DF05DE7A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3258" y="3293009"/>
            <a:ext cx="480724" cy="48072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0CC4A06-1EC4-254E-3EAB-E0E2D739CD7D}"/>
              </a:ext>
            </a:extLst>
          </p:cNvPr>
          <p:cNvSpPr>
            <a:spLocks noGrp="1"/>
          </p:cNvSpPr>
          <p:nvPr>
            <p:ph type="sldNum" sz="quarter" idx="12"/>
          </p:nvPr>
        </p:nvSpPr>
        <p:spPr/>
        <p:txBody>
          <a:bodyPr/>
          <a:lstStyle/>
          <a:p>
            <a:fld id="{12BE2F63-B7EF-4841-ABD0-0804B0ABBEFB}" type="slidenum">
              <a:rPr lang="en-SG" smtClean="0"/>
              <a:t>5</a:t>
            </a:fld>
            <a:endParaRPr lang="en-SG"/>
          </a:p>
        </p:txBody>
      </p:sp>
    </p:spTree>
    <p:extLst>
      <p:ext uri="{BB962C8B-B14F-4D97-AF65-F5344CB8AC3E}">
        <p14:creationId xmlns:p14="http://schemas.microsoft.com/office/powerpoint/2010/main" val="3610701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1D3456-AC34-97A8-E2DE-22A3B89CB72A}"/>
              </a:ext>
            </a:extLst>
          </p:cNvPr>
          <p:cNvPicPr>
            <a:picLocks noChangeAspect="1"/>
          </p:cNvPicPr>
          <p:nvPr/>
        </p:nvPicPr>
        <p:blipFill rotWithShape="1">
          <a:blip r:embed="rId2"/>
          <a:srcRect t="17313"/>
          <a:stretch/>
        </p:blipFill>
        <p:spPr>
          <a:xfrm>
            <a:off x="127729" y="2034244"/>
            <a:ext cx="4407601" cy="3594630"/>
          </a:xfrm>
          <a:prstGeom prst="rect">
            <a:avLst/>
          </a:prstGeom>
        </p:spPr>
      </p:pic>
      <p:pic>
        <p:nvPicPr>
          <p:cNvPr id="8" name="Picture 7">
            <a:extLst>
              <a:ext uri="{FF2B5EF4-FFF2-40B4-BE49-F238E27FC236}">
                <a16:creationId xmlns:a16="http://schemas.microsoft.com/office/drawing/2014/main" id="{AB417606-D378-8C87-8D59-BCFF1D56C342}"/>
              </a:ext>
            </a:extLst>
          </p:cNvPr>
          <p:cNvPicPr>
            <a:picLocks noChangeAspect="1"/>
          </p:cNvPicPr>
          <p:nvPr/>
        </p:nvPicPr>
        <p:blipFill>
          <a:blip r:embed="rId3"/>
          <a:stretch>
            <a:fillRect/>
          </a:stretch>
        </p:blipFill>
        <p:spPr>
          <a:xfrm>
            <a:off x="4535330" y="2061124"/>
            <a:ext cx="4407601" cy="3544446"/>
          </a:xfrm>
          <a:prstGeom prst="rect">
            <a:avLst/>
          </a:prstGeom>
        </p:spPr>
      </p:pic>
      <p:pic>
        <p:nvPicPr>
          <p:cNvPr id="5" name="Picture 4">
            <a:extLst>
              <a:ext uri="{FF2B5EF4-FFF2-40B4-BE49-F238E27FC236}">
                <a16:creationId xmlns:a16="http://schemas.microsoft.com/office/drawing/2014/main" id="{52A506AB-1CF4-664C-FD10-77DC822A9DEC}"/>
              </a:ext>
            </a:extLst>
          </p:cNvPr>
          <p:cNvPicPr>
            <a:picLocks noChangeAspect="1"/>
          </p:cNvPicPr>
          <p:nvPr/>
        </p:nvPicPr>
        <p:blipFill>
          <a:blip r:embed="rId4"/>
          <a:stretch>
            <a:fillRect/>
          </a:stretch>
        </p:blipFill>
        <p:spPr>
          <a:xfrm>
            <a:off x="502838" y="1074935"/>
            <a:ext cx="7804196" cy="686400"/>
          </a:xfrm>
          <a:prstGeom prst="rect">
            <a:avLst/>
          </a:prstGeom>
        </p:spPr>
      </p:pic>
      <p:sp>
        <p:nvSpPr>
          <p:cNvPr id="7" name="Title 1">
            <a:extLst>
              <a:ext uri="{FF2B5EF4-FFF2-40B4-BE49-F238E27FC236}">
                <a16:creationId xmlns:a16="http://schemas.microsoft.com/office/drawing/2014/main" id="{501653AD-A39E-2079-DB35-17563AF18069}"/>
              </a:ext>
            </a:extLst>
          </p:cNvPr>
          <p:cNvSpPr txBox="1">
            <a:spLocks/>
          </p:cNvSpPr>
          <p:nvPr/>
        </p:nvSpPr>
        <p:spPr>
          <a:xfrm>
            <a:off x="304800" y="266496"/>
            <a:ext cx="3857625"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chemeClr val="tx1">
                    <a:lumMod val="75000"/>
                    <a:lumOff val="25000"/>
                  </a:schemeClr>
                </a:solidFill>
                <a:latin typeface="+mn-lt"/>
                <a:ea typeface="+mn-ea"/>
                <a:cs typeface="+mn-cs"/>
              </a:rPr>
              <a:t>Recommender Model</a:t>
            </a:r>
            <a:endParaRPr lang="en-SG" sz="3200">
              <a:solidFill>
                <a:schemeClr val="tx1">
                  <a:lumMod val="75000"/>
                  <a:lumOff val="25000"/>
                </a:schemeClr>
              </a:solidFill>
              <a:latin typeface="+mn-lt"/>
              <a:ea typeface="+mn-ea"/>
              <a:cs typeface="+mn-cs"/>
            </a:endParaRPr>
          </a:p>
        </p:txBody>
      </p:sp>
      <p:sp>
        <p:nvSpPr>
          <p:cNvPr id="2" name="TextBox 1">
            <a:extLst>
              <a:ext uri="{FF2B5EF4-FFF2-40B4-BE49-F238E27FC236}">
                <a16:creationId xmlns:a16="http://schemas.microsoft.com/office/drawing/2014/main" id="{1CA62098-442D-9C4F-9901-57A196D6D6BB}"/>
              </a:ext>
            </a:extLst>
          </p:cNvPr>
          <p:cNvSpPr txBox="1"/>
          <p:nvPr/>
        </p:nvSpPr>
        <p:spPr>
          <a:xfrm>
            <a:off x="9285707" y="2184514"/>
            <a:ext cx="2813160" cy="4453071"/>
          </a:xfrm>
          <a:prstGeom prst="roundRect">
            <a:avLst/>
          </a:prstGeom>
          <a:solidFill>
            <a:schemeClr val="bg1">
              <a:lumMod val="85000"/>
            </a:schemeClr>
          </a:solidFill>
        </p:spPr>
        <p:txBody>
          <a:bodyPr wrap="square" lIns="0" tIns="0" rIns="0" bIns="0" rtlCol="0" anchor="ctr" anchorCtr="1">
            <a:spAutoFit/>
          </a:bodyPr>
          <a:lstStyle>
            <a:defPPr>
              <a:defRPr lang="en-US"/>
            </a:defPPr>
            <a:lvl1pPr marL="285750" indent="-285750">
              <a:buFont typeface="Arial" panose="020B0604020202020204" pitchFamily="34" charset="0"/>
              <a:buChar char="•"/>
              <a:defRPr sz="1200" b="1">
                <a:solidFill>
                  <a:schemeClr val="tx1">
                    <a:lumMod val="75000"/>
                    <a:lumOff val="25000"/>
                  </a:schemeClr>
                </a:solidFill>
              </a:defRPr>
            </a:lvl1pPr>
            <a:lvl2pPr marL="742950" lvl="1" indent="-285750">
              <a:buFont typeface="Arial" panose="020B0604020202020204" pitchFamily="34" charset="0"/>
              <a:buChar char="•"/>
              <a:defRPr sz="1200">
                <a:solidFill>
                  <a:schemeClr val="tx1">
                    <a:lumMod val="75000"/>
                    <a:lumOff val="25000"/>
                  </a:schemeClr>
                </a:solidFill>
              </a:defRPr>
            </a:lvl2pPr>
            <a:lvl3pPr marL="1200150" lvl="2" indent="-285750">
              <a:buFont typeface="Arial" panose="020B0604020202020204" pitchFamily="34" charset="0"/>
              <a:buChar char="•"/>
              <a:defRPr sz="1200">
                <a:solidFill>
                  <a:schemeClr val="tx1">
                    <a:lumMod val="50000"/>
                    <a:lumOff val="50000"/>
                  </a:schemeClr>
                </a:solidFill>
              </a:defRPr>
            </a:lvl3pPr>
          </a:lstStyle>
          <a:p>
            <a:r>
              <a:rPr lang="en-US" sz="1400" b="0"/>
              <a:t>Recommendation on similar apps based on New App’s genre and description.</a:t>
            </a:r>
          </a:p>
          <a:p>
            <a:endParaRPr lang="en-US" sz="1400"/>
          </a:p>
          <a:p>
            <a:pPr>
              <a:spcAft>
                <a:spcPts val="300"/>
              </a:spcAft>
            </a:pPr>
            <a:r>
              <a:rPr lang="en-US" sz="1400" b="0"/>
              <a:t>Provide developers with insights on:</a:t>
            </a:r>
          </a:p>
          <a:p>
            <a:pPr marL="548640" lvl="1">
              <a:spcAft>
                <a:spcPts val="300"/>
              </a:spcAft>
            </a:pPr>
            <a:r>
              <a:rPr lang="en-US" sz="1400" b="1"/>
              <a:t>Similarity Analysis: </a:t>
            </a:r>
            <a:r>
              <a:rPr lang="en-US" sz="1400"/>
              <a:t>Gauge how unique/creative the new app is comparing to existing apps.</a:t>
            </a:r>
          </a:p>
          <a:p>
            <a:pPr marL="548640" lvl="1">
              <a:spcAft>
                <a:spcPts val="300"/>
              </a:spcAft>
            </a:pPr>
            <a:r>
              <a:rPr lang="en-US" sz="1400" b="1"/>
              <a:t>Market share analysis: </a:t>
            </a:r>
            <a:r>
              <a:rPr lang="en-US" sz="1400"/>
              <a:t>Gain insights on how the competitors performing currently in terms of review score.</a:t>
            </a:r>
          </a:p>
          <a:p>
            <a:endParaRPr lang="en-US" sz="1400"/>
          </a:p>
          <a:p>
            <a:r>
              <a:rPr lang="en-US" sz="1400"/>
              <a:t>Size of square: </a:t>
            </a:r>
            <a:r>
              <a:rPr lang="en-US" sz="1400" b="0"/>
              <a:t>review score</a:t>
            </a:r>
          </a:p>
          <a:p>
            <a:r>
              <a:rPr lang="en-US" sz="1400"/>
              <a:t>Color scheme: </a:t>
            </a:r>
            <a:r>
              <a:rPr lang="en-US" sz="1400" b="0"/>
              <a:t>Darkest with the highest similarity rank</a:t>
            </a:r>
          </a:p>
        </p:txBody>
      </p:sp>
      <p:sp>
        <p:nvSpPr>
          <p:cNvPr id="3" name="Slide Number Placeholder 2">
            <a:extLst>
              <a:ext uri="{FF2B5EF4-FFF2-40B4-BE49-F238E27FC236}">
                <a16:creationId xmlns:a16="http://schemas.microsoft.com/office/drawing/2014/main" id="{BD50E4DC-7423-066A-940D-1EC683EAE3E8}"/>
              </a:ext>
            </a:extLst>
          </p:cNvPr>
          <p:cNvSpPr>
            <a:spLocks noGrp="1"/>
          </p:cNvSpPr>
          <p:nvPr>
            <p:ph type="sldNum" sz="quarter" idx="12"/>
          </p:nvPr>
        </p:nvSpPr>
        <p:spPr/>
        <p:txBody>
          <a:bodyPr/>
          <a:lstStyle/>
          <a:p>
            <a:fld id="{12BE2F63-B7EF-4841-ABD0-0804B0ABBEFB}" type="slidenum">
              <a:rPr lang="en-SG" smtClean="0"/>
              <a:t>50</a:t>
            </a:fld>
            <a:endParaRPr lang="en-SG"/>
          </a:p>
        </p:txBody>
      </p:sp>
    </p:spTree>
    <p:extLst>
      <p:ext uri="{BB962C8B-B14F-4D97-AF65-F5344CB8AC3E}">
        <p14:creationId xmlns:p14="http://schemas.microsoft.com/office/powerpoint/2010/main" val="8502561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617B8EC-E2DA-A7F3-ACF3-16268B38597C}"/>
              </a:ext>
            </a:extLst>
          </p:cNvPr>
          <p:cNvSpPr/>
          <p:nvPr/>
        </p:nvSpPr>
        <p:spPr>
          <a:xfrm>
            <a:off x="5582320" y="871589"/>
            <a:ext cx="5133589" cy="5783211"/>
          </a:xfrm>
          <a:prstGeom prst="rect">
            <a:avLst/>
          </a:prstGeom>
          <a:solidFill>
            <a:schemeClr val="bg2"/>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1E24DD1-5F6C-C4CD-1C47-1409240A8519}"/>
              </a:ext>
            </a:extLst>
          </p:cNvPr>
          <p:cNvSpPr/>
          <p:nvPr/>
        </p:nvSpPr>
        <p:spPr>
          <a:xfrm>
            <a:off x="285078" y="871589"/>
            <a:ext cx="5133589" cy="5783211"/>
          </a:xfrm>
          <a:prstGeom prst="rect">
            <a:avLst/>
          </a:prstGeom>
          <a:solidFill>
            <a:schemeClr val="bg2"/>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B85792-8D85-A99D-5E1F-72D3F4917D8C}"/>
              </a:ext>
            </a:extLst>
          </p:cNvPr>
          <p:cNvPicPr>
            <a:picLocks noChangeAspect="1"/>
          </p:cNvPicPr>
          <p:nvPr/>
        </p:nvPicPr>
        <p:blipFill rotWithShape="1">
          <a:blip r:embed="rId2"/>
          <a:srcRect r="817" b="54050"/>
          <a:stretch/>
        </p:blipFill>
        <p:spPr>
          <a:xfrm>
            <a:off x="448731" y="3562773"/>
            <a:ext cx="4721612" cy="2943894"/>
          </a:xfrm>
          <a:prstGeom prst="rect">
            <a:avLst/>
          </a:prstGeom>
        </p:spPr>
      </p:pic>
      <p:pic>
        <p:nvPicPr>
          <p:cNvPr id="7" name="Picture 6">
            <a:extLst>
              <a:ext uri="{FF2B5EF4-FFF2-40B4-BE49-F238E27FC236}">
                <a16:creationId xmlns:a16="http://schemas.microsoft.com/office/drawing/2014/main" id="{89C67209-8FE7-E3CA-F35A-8DBC7D5D5947}"/>
              </a:ext>
            </a:extLst>
          </p:cNvPr>
          <p:cNvPicPr>
            <a:picLocks noChangeAspect="1"/>
          </p:cNvPicPr>
          <p:nvPr/>
        </p:nvPicPr>
        <p:blipFill>
          <a:blip r:embed="rId3"/>
          <a:stretch>
            <a:fillRect/>
          </a:stretch>
        </p:blipFill>
        <p:spPr>
          <a:xfrm>
            <a:off x="420332" y="1177339"/>
            <a:ext cx="4758478" cy="2272924"/>
          </a:xfrm>
          <a:prstGeom prst="rect">
            <a:avLst/>
          </a:prstGeom>
        </p:spPr>
      </p:pic>
      <p:pic>
        <p:nvPicPr>
          <p:cNvPr id="11" name="Picture 10">
            <a:extLst>
              <a:ext uri="{FF2B5EF4-FFF2-40B4-BE49-F238E27FC236}">
                <a16:creationId xmlns:a16="http://schemas.microsoft.com/office/drawing/2014/main" id="{6D6FCE36-1F57-341A-BB65-6A53D2AA77AB}"/>
              </a:ext>
            </a:extLst>
          </p:cNvPr>
          <p:cNvPicPr>
            <a:picLocks noChangeAspect="1"/>
          </p:cNvPicPr>
          <p:nvPr/>
        </p:nvPicPr>
        <p:blipFill rotWithShape="1">
          <a:blip r:embed="rId4"/>
          <a:srcRect r="16230"/>
          <a:stretch/>
        </p:blipFill>
        <p:spPr>
          <a:xfrm>
            <a:off x="5833534" y="1273942"/>
            <a:ext cx="4165811" cy="5153056"/>
          </a:xfrm>
          <a:prstGeom prst="rect">
            <a:avLst/>
          </a:prstGeom>
        </p:spPr>
      </p:pic>
      <p:sp>
        <p:nvSpPr>
          <p:cNvPr id="6" name="Title 1">
            <a:extLst>
              <a:ext uri="{FF2B5EF4-FFF2-40B4-BE49-F238E27FC236}">
                <a16:creationId xmlns:a16="http://schemas.microsoft.com/office/drawing/2014/main" id="{DA06B526-30D7-FDEA-9802-83FC049C32B9}"/>
              </a:ext>
            </a:extLst>
          </p:cNvPr>
          <p:cNvSpPr txBox="1">
            <a:spLocks/>
          </p:cNvSpPr>
          <p:nvPr/>
        </p:nvSpPr>
        <p:spPr>
          <a:xfrm>
            <a:off x="304800" y="266496"/>
            <a:ext cx="11546305"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chemeClr val="tx1">
                    <a:lumMod val="75000"/>
                    <a:lumOff val="25000"/>
                  </a:schemeClr>
                </a:solidFill>
                <a:latin typeface="+mn-lt"/>
                <a:ea typeface="+mn-ea"/>
                <a:cs typeface="+mn-cs"/>
              </a:rPr>
              <a:t>Recommender Model – Explicit User Feedback Data Collection </a:t>
            </a:r>
            <a:endParaRPr lang="en-SG" sz="3200">
              <a:solidFill>
                <a:schemeClr val="tx1">
                  <a:lumMod val="75000"/>
                  <a:lumOff val="25000"/>
                </a:schemeClr>
              </a:solidFill>
              <a:latin typeface="+mn-lt"/>
              <a:ea typeface="+mn-ea"/>
              <a:cs typeface="+mn-cs"/>
            </a:endParaRPr>
          </a:p>
        </p:txBody>
      </p:sp>
      <p:sp>
        <p:nvSpPr>
          <p:cNvPr id="9" name="TextBox 8">
            <a:extLst>
              <a:ext uri="{FF2B5EF4-FFF2-40B4-BE49-F238E27FC236}">
                <a16:creationId xmlns:a16="http://schemas.microsoft.com/office/drawing/2014/main" id="{42A2DE03-E1E2-2544-069C-6F592A5E3890}"/>
              </a:ext>
            </a:extLst>
          </p:cNvPr>
          <p:cNvSpPr txBox="1"/>
          <p:nvPr/>
        </p:nvSpPr>
        <p:spPr>
          <a:xfrm>
            <a:off x="8797080" y="1710829"/>
            <a:ext cx="3276389" cy="2707124"/>
          </a:xfrm>
          <a:prstGeom prst="roundRect">
            <a:avLst/>
          </a:prstGeom>
          <a:solidFill>
            <a:schemeClr val="bg1">
              <a:lumMod val="85000"/>
            </a:schemeClr>
          </a:solidFill>
        </p:spPr>
        <p:txBody>
          <a:bodyPr wrap="square" lIns="0" tIns="0" rIns="0" bIns="0" rtlCol="0" anchor="ctr" anchorCtr="1">
            <a:spAutoFit/>
          </a:bodyPr>
          <a:lstStyle>
            <a:defPPr>
              <a:defRPr lang="en-US"/>
            </a:defPPr>
            <a:lvl1pPr marL="285750" indent="-285750">
              <a:buFont typeface="Arial" panose="020B0604020202020204" pitchFamily="34" charset="0"/>
              <a:buChar char="•"/>
              <a:defRPr sz="1400" b="0">
                <a:solidFill>
                  <a:schemeClr val="tx1">
                    <a:lumMod val="75000"/>
                    <a:lumOff val="25000"/>
                  </a:schemeClr>
                </a:solidFill>
              </a:defRPr>
            </a:lvl1pPr>
            <a:lvl2pPr marL="548640" lvl="1" indent="-285750">
              <a:spcAft>
                <a:spcPts val="300"/>
              </a:spcAft>
              <a:buFont typeface="Arial" panose="020B0604020202020204" pitchFamily="34" charset="0"/>
              <a:buChar char="•"/>
              <a:defRPr sz="1400" b="1">
                <a:solidFill>
                  <a:schemeClr val="tx1">
                    <a:lumMod val="75000"/>
                    <a:lumOff val="25000"/>
                  </a:schemeClr>
                </a:solidFill>
              </a:defRPr>
            </a:lvl2pPr>
            <a:lvl3pPr marL="1200150" lvl="2" indent="-285750">
              <a:buFont typeface="Arial" panose="020B0604020202020204" pitchFamily="34" charset="0"/>
              <a:buChar char="•"/>
              <a:defRPr sz="1200">
                <a:solidFill>
                  <a:schemeClr val="tx1">
                    <a:lumMod val="50000"/>
                    <a:lumOff val="50000"/>
                  </a:schemeClr>
                </a:solidFill>
              </a:defRPr>
            </a:lvl3pPr>
          </a:lstStyle>
          <a:p>
            <a:pPr>
              <a:spcAft>
                <a:spcPts val="600"/>
              </a:spcAft>
            </a:pPr>
            <a:r>
              <a:rPr lang="en-US" sz="1800"/>
              <a:t>Customized modelling analysis for new app by getting the following inputs from user:</a:t>
            </a:r>
          </a:p>
          <a:p>
            <a:pPr lvl="1">
              <a:spcAft>
                <a:spcPts val="600"/>
              </a:spcAft>
              <a:buFont typeface="Wingdings" panose="05000000000000000000" pitchFamily="2" charset="2"/>
              <a:buChar char="q"/>
            </a:pPr>
            <a:r>
              <a:rPr lang="en-US" sz="1800"/>
              <a:t>Name</a:t>
            </a:r>
          </a:p>
          <a:p>
            <a:pPr lvl="1">
              <a:spcAft>
                <a:spcPts val="600"/>
              </a:spcAft>
              <a:buFont typeface="Wingdings" panose="05000000000000000000" pitchFamily="2" charset="2"/>
              <a:buChar char="q"/>
            </a:pPr>
            <a:r>
              <a:rPr lang="en-US" sz="1800"/>
              <a:t>Description</a:t>
            </a:r>
          </a:p>
          <a:p>
            <a:pPr lvl="1">
              <a:spcAft>
                <a:spcPts val="600"/>
              </a:spcAft>
              <a:buFont typeface="Wingdings" panose="05000000000000000000" pitchFamily="2" charset="2"/>
              <a:buChar char="q"/>
            </a:pPr>
            <a:r>
              <a:rPr lang="en-US" sz="1800"/>
              <a:t>Summary					</a:t>
            </a:r>
          </a:p>
        </p:txBody>
      </p:sp>
      <p:sp>
        <p:nvSpPr>
          <p:cNvPr id="4" name="Slide Number Placeholder 3">
            <a:extLst>
              <a:ext uri="{FF2B5EF4-FFF2-40B4-BE49-F238E27FC236}">
                <a16:creationId xmlns:a16="http://schemas.microsoft.com/office/drawing/2014/main" id="{5EA7C70A-436D-4E70-AB38-1EB36A30588B}"/>
              </a:ext>
            </a:extLst>
          </p:cNvPr>
          <p:cNvSpPr>
            <a:spLocks noGrp="1"/>
          </p:cNvSpPr>
          <p:nvPr>
            <p:ph type="sldNum" sz="quarter" idx="12"/>
          </p:nvPr>
        </p:nvSpPr>
        <p:spPr/>
        <p:txBody>
          <a:bodyPr/>
          <a:lstStyle/>
          <a:p>
            <a:fld id="{12BE2F63-B7EF-4841-ABD0-0804B0ABBEFB}" type="slidenum">
              <a:rPr lang="en-SG" smtClean="0"/>
              <a:t>51</a:t>
            </a:fld>
            <a:endParaRPr lang="en-SG"/>
          </a:p>
        </p:txBody>
      </p:sp>
    </p:spTree>
    <p:extLst>
      <p:ext uri="{BB962C8B-B14F-4D97-AF65-F5344CB8AC3E}">
        <p14:creationId xmlns:p14="http://schemas.microsoft.com/office/powerpoint/2010/main" val="7175291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19C8A6C-0E14-8FBB-D8CF-A9F5FD44AB5E}"/>
              </a:ext>
            </a:extLst>
          </p:cNvPr>
          <p:cNvSpPr/>
          <p:nvPr/>
        </p:nvSpPr>
        <p:spPr>
          <a:xfrm rot="2700000">
            <a:off x="1137024" y="2945740"/>
            <a:ext cx="966520" cy="96652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2E3A1424-DD42-FD05-7CD2-1A4B1BD7D311}"/>
              </a:ext>
            </a:extLst>
          </p:cNvPr>
          <p:cNvSpPr txBox="1"/>
          <p:nvPr/>
        </p:nvSpPr>
        <p:spPr>
          <a:xfrm>
            <a:off x="2445666" y="3028889"/>
            <a:ext cx="5229958" cy="892552"/>
          </a:xfrm>
          <a:prstGeom prst="rect">
            <a:avLst/>
          </a:prstGeom>
          <a:noFill/>
        </p:spPr>
        <p:txBody>
          <a:bodyPr wrap="none" rtlCol="0">
            <a:spAutoFit/>
          </a:bodyPr>
          <a:lstStyle/>
          <a:p>
            <a:r>
              <a:rPr lang="en-US" sz="3200">
                <a:solidFill>
                  <a:schemeClr val="tx1">
                    <a:lumMod val="75000"/>
                    <a:lumOff val="25000"/>
                  </a:schemeClr>
                </a:solidFill>
              </a:rPr>
              <a:t>Conclusion</a:t>
            </a:r>
          </a:p>
          <a:p>
            <a:r>
              <a:rPr lang="en-US" sz="2000" i="1">
                <a:solidFill>
                  <a:schemeClr val="tx1">
                    <a:lumMod val="50000"/>
                    <a:lumOff val="50000"/>
                  </a:schemeClr>
                </a:solidFill>
              </a:rPr>
              <a:t>Monitoring, Logging, Conclusion &amp; Retrospective</a:t>
            </a:r>
            <a:endParaRPr lang="en-US" sz="4000" i="1">
              <a:solidFill>
                <a:schemeClr val="tx1">
                  <a:lumMod val="50000"/>
                  <a:lumOff val="50000"/>
                </a:schemeClr>
              </a:solidFill>
            </a:endParaRPr>
          </a:p>
        </p:txBody>
      </p:sp>
      <p:sp>
        <p:nvSpPr>
          <p:cNvPr id="2" name="Slide Number Placeholder 1">
            <a:extLst>
              <a:ext uri="{FF2B5EF4-FFF2-40B4-BE49-F238E27FC236}">
                <a16:creationId xmlns:a16="http://schemas.microsoft.com/office/drawing/2014/main" id="{7BBC87F6-7388-0D5E-490C-E1FD18C12C5E}"/>
              </a:ext>
            </a:extLst>
          </p:cNvPr>
          <p:cNvSpPr>
            <a:spLocks noGrp="1"/>
          </p:cNvSpPr>
          <p:nvPr>
            <p:ph type="sldNum" sz="quarter" idx="12"/>
          </p:nvPr>
        </p:nvSpPr>
        <p:spPr/>
        <p:txBody>
          <a:bodyPr/>
          <a:lstStyle/>
          <a:p>
            <a:fld id="{12BE2F63-B7EF-4841-ABD0-0804B0ABBEFB}" type="slidenum">
              <a:rPr lang="en-SG" smtClean="0"/>
              <a:t>52</a:t>
            </a:fld>
            <a:endParaRPr lang="en-SG"/>
          </a:p>
        </p:txBody>
      </p:sp>
    </p:spTree>
    <p:extLst>
      <p:ext uri="{BB962C8B-B14F-4D97-AF65-F5344CB8AC3E}">
        <p14:creationId xmlns:p14="http://schemas.microsoft.com/office/powerpoint/2010/main" val="1727816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19C8A6C-0E14-8FBB-D8CF-A9F5FD44AB5E}"/>
              </a:ext>
            </a:extLst>
          </p:cNvPr>
          <p:cNvSpPr/>
          <p:nvPr/>
        </p:nvSpPr>
        <p:spPr>
          <a:xfrm rot="2700000">
            <a:off x="1137024" y="2945740"/>
            <a:ext cx="966520" cy="96652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2E3A1424-DD42-FD05-7CD2-1A4B1BD7D311}"/>
              </a:ext>
            </a:extLst>
          </p:cNvPr>
          <p:cNvSpPr txBox="1"/>
          <p:nvPr/>
        </p:nvSpPr>
        <p:spPr>
          <a:xfrm>
            <a:off x="2445666" y="3028889"/>
            <a:ext cx="3220433" cy="892552"/>
          </a:xfrm>
          <a:prstGeom prst="rect">
            <a:avLst/>
          </a:prstGeom>
          <a:noFill/>
        </p:spPr>
        <p:txBody>
          <a:bodyPr wrap="none" rtlCol="0">
            <a:spAutoFit/>
          </a:bodyPr>
          <a:lstStyle/>
          <a:p>
            <a:r>
              <a:rPr lang="en-US" sz="3200">
                <a:solidFill>
                  <a:schemeClr val="tx1">
                    <a:lumMod val="75000"/>
                    <a:lumOff val="25000"/>
                  </a:schemeClr>
                </a:solidFill>
              </a:rPr>
              <a:t>Challenges</a:t>
            </a:r>
          </a:p>
          <a:p>
            <a:r>
              <a:rPr lang="en-US" sz="2000" i="1">
                <a:solidFill>
                  <a:schemeClr val="tx1">
                    <a:lumMod val="50000"/>
                    <a:lumOff val="50000"/>
                  </a:schemeClr>
                </a:solidFill>
              </a:rPr>
              <a:t>Pre and Post Data Collections</a:t>
            </a:r>
            <a:endParaRPr lang="en-US" sz="4000" i="1">
              <a:solidFill>
                <a:schemeClr val="tx1">
                  <a:lumMod val="50000"/>
                  <a:lumOff val="50000"/>
                </a:schemeClr>
              </a:solidFill>
            </a:endParaRPr>
          </a:p>
        </p:txBody>
      </p:sp>
      <p:pic>
        <p:nvPicPr>
          <p:cNvPr id="3" name="Graphic 2" descr="Hurdle outline">
            <a:extLst>
              <a:ext uri="{FF2B5EF4-FFF2-40B4-BE49-F238E27FC236}">
                <a16:creationId xmlns:a16="http://schemas.microsoft.com/office/drawing/2014/main" id="{CCE113F3-4179-654C-EA65-777DEBD985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3167" y="2991884"/>
            <a:ext cx="874234" cy="874232"/>
          </a:xfrm>
          <a:prstGeom prst="rect">
            <a:avLst/>
          </a:prstGeom>
        </p:spPr>
      </p:pic>
      <p:sp>
        <p:nvSpPr>
          <p:cNvPr id="2" name="Slide Number Placeholder 1">
            <a:extLst>
              <a:ext uri="{FF2B5EF4-FFF2-40B4-BE49-F238E27FC236}">
                <a16:creationId xmlns:a16="http://schemas.microsoft.com/office/drawing/2014/main" id="{8EFADCBF-4B5B-ECA9-C3B1-5D6F7A03A50F}"/>
              </a:ext>
            </a:extLst>
          </p:cNvPr>
          <p:cNvSpPr>
            <a:spLocks noGrp="1"/>
          </p:cNvSpPr>
          <p:nvPr>
            <p:ph type="sldNum" sz="quarter" idx="12"/>
          </p:nvPr>
        </p:nvSpPr>
        <p:spPr/>
        <p:txBody>
          <a:bodyPr/>
          <a:lstStyle/>
          <a:p>
            <a:fld id="{12BE2F63-B7EF-4841-ABD0-0804B0ABBEFB}" type="slidenum">
              <a:rPr lang="en-SG" smtClean="0"/>
              <a:t>53</a:t>
            </a:fld>
            <a:endParaRPr lang="en-SG"/>
          </a:p>
        </p:txBody>
      </p:sp>
    </p:spTree>
    <p:extLst>
      <p:ext uri="{BB962C8B-B14F-4D97-AF65-F5344CB8AC3E}">
        <p14:creationId xmlns:p14="http://schemas.microsoft.com/office/powerpoint/2010/main" val="31418575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20C988C-FAAD-4B22-8BA7-6B5DEFD8D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10872-D640-2451-3E80-A5FD514DC85E}"/>
              </a:ext>
            </a:extLst>
          </p:cNvPr>
          <p:cNvSpPr>
            <a:spLocks noGrp="1"/>
          </p:cNvSpPr>
          <p:nvPr>
            <p:ph type="title"/>
          </p:nvPr>
        </p:nvSpPr>
        <p:spPr>
          <a:xfrm>
            <a:off x="838201" y="373946"/>
            <a:ext cx="5114150" cy="1325563"/>
          </a:xfrm>
        </p:spPr>
        <p:txBody>
          <a:bodyPr>
            <a:normAutofit/>
          </a:bodyPr>
          <a:lstStyle/>
          <a:p>
            <a:r>
              <a:rPr lang="en-SG"/>
              <a:t>Challenges</a:t>
            </a:r>
          </a:p>
        </p:txBody>
      </p:sp>
      <p:graphicFrame>
        <p:nvGraphicFramePr>
          <p:cNvPr id="18" name="Content Placeholder 2">
            <a:extLst>
              <a:ext uri="{FF2B5EF4-FFF2-40B4-BE49-F238E27FC236}">
                <a16:creationId xmlns:a16="http://schemas.microsoft.com/office/drawing/2014/main" id="{18F63181-C56E-2E98-8AF1-009D685DC7A1}"/>
              </a:ext>
            </a:extLst>
          </p:cNvPr>
          <p:cNvGraphicFramePr>
            <a:graphicFrameLocks noGrp="1"/>
          </p:cNvGraphicFramePr>
          <p:nvPr>
            <p:ph idx="1"/>
            <p:extLst>
              <p:ext uri="{D42A27DB-BD31-4B8C-83A1-F6EECF244321}">
                <p14:modId xmlns:p14="http://schemas.microsoft.com/office/powerpoint/2010/main" val="508772151"/>
              </p:ext>
            </p:extLst>
          </p:nvPr>
        </p:nvGraphicFramePr>
        <p:xfrm>
          <a:off x="712515" y="-355599"/>
          <a:ext cx="2365375" cy="7213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3" name="Oval 4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2635" y="2507215"/>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Arc 4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432189" flipV="1">
            <a:off x="7537061" y="1878543"/>
            <a:ext cx="4592562" cy="4592562"/>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Graphic 4" descr="Folder Search outline">
            <a:extLst>
              <a:ext uri="{FF2B5EF4-FFF2-40B4-BE49-F238E27FC236}">
                <a16:creationId xmlns:a16="http://schemas.microsoft.com/office/drawing/2014/main" id="{A08B3BD0-7F7F-48D2-5357-E8B696E86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89504" y="1519614"/>
            <a:ext cx="1722350" cy="1722350"/>
          </a:xfrm>
          <a:custGeom>
            <a:avLst/>
            <a:gdLst/>
            <a:ahLst/>
            <a:cxnLst/>
            <a:rect l="l" t="t" r="r" b="b"/>
            <a:pathLst>
              <a:path w="2185353" h="2064564">
                <a:moveTo>
                  <a:pt x="65529" y="0"/>
                </a:moveTo>
                <a:lnTo>
                  <a:pt x="2119824" y="0"/>
                </a:lnTo>
                <a:cubicBezTo>
                  <a:pt x="2156015" y="0"/>
                  <a:pt x="2185353" y="29338"/>
                  <a:pt x="2185353" y="65529"/>
                </a:cubicBezTo>
                <a:lnTo>
                  <a:pt x="2185353" y="1999035"/>
                </a:lnTo>
                <a:cubicBezTo>
                  <a:pt x="2185353" y="2035226"/>
                  <a:pt x="2156015" y="2064564"/>
                  <a:pt x="2119824" y="2064564"/>
                </a:cubicBezTo>
                <a:lnTo>
                  <a:pt x="65529" y="2064564"/>
                </a:lnTo>
                <a:cubicBezTo>
                  <a:pt x="29338" y="2064564"/>
                  <a:pt x="0" y="2035226"/>
                  <a:pt x="0" y="1999035"/>
                </a:cubicBezTo>
                <a:lnTo>
                  <a:pt x="0" y="65529"/>
                </a:lnTo>
                <a:cubicBezTo>
                  <a:pt x="0" y="29338"/>
                  <a:pt x="29338" y="0"/>
                  <a:pt x="65529" y="0"/>
                </a:cubicBezTo>
                <a:close/>
              </a:path>
            </a:pathLst>
          </a:custGeom>
        </p:spPr>
      </p:pic>
      <p:pic>
        <p:nvPicPr>
          <p:cNvPr id="7" name="Graphic 6" descr="Gauge outline">
            <a:extLst>
              <a:ext uri="{FF2B5EF4-FFF2-40B4-BE49-F238E27FC236}">
                <a16:creationId xmlns:a16="http://schemas.microsoft.com/office/drawing/2014/main" id="{E3B92FE9-1AB4-2F4C-B29B-2B72033C46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88582" y="3530138"/>
            <a:ext cx="2221981" cy="2221981"/>
          </a:xfrm>
          <a:custGeom>
            <a:avLst/>
            <a:gdLst/>
            <a:ahLst/>
            <a:cxnLst/>
            <a:rect l="l" t="t" r="r" b="b"/>
            <a:pathLst>
              <a:path w="2185353" h="2064564">
                <a:moveTo>
                  <a:pt x="65529" y="0"/>
                </a:moveTo>
                <a:lnTo>
                  <a:pt x="2119824" y="0"/>
                </a:lnTo>
                <a:cubicBezTo>
                  <a:pt x="2156015" y="0"/>
                  <a:pt x="2185353" y="29338"/>
                  <a:pt x="2185353" y="65529"/>
                </a:cubicBezTo>
                <a:lnTo>
                  <a:pt x="2185353" y="1999035"/>
                </a:lnTo>
                <a:cubicBezTo>
                  <a:pt x="2185353" y="2035226"/>
                  <a:pt x="2156015" y="2064564"/>
                  <a:pt x="2119824" y="2064564"/>
                </a:cubicBezTo>
                <a:lnTo>
                  <a:pt x="65529" y="2064564"/>
                </a:lnTo>
                <a:cubicBezTo>
                  <a:pt x="29338" y="2064564"/>
                  <a:pt x="0" y="2035226"/>
                  <a:pt x="0" y="1999035"/>
                </a:cubicBezTo>
                <a:lnTo>
                  <a:pt x="0" y="65529"/>
                </a:lnTo>
                <a:cubicBezTo>
                  <a:pt x="0" y="29338"/>
                  <a:pt x="29338" y="0"/>
                  <a:pt x="65529" y="0"/>
                </a:cubicBezTo>
                <a:close/>
              </a:path>
            </a:pathLst>
          </a:custGeom>
        </p:spPr>
      </p:pic>
      <p:graphicFrame>
        <p:nvGraphicFramePr>
          <p:cNvPr id="4" name="Content Placeholder 2">
            <a:extLst>
              <a:ext uri="{FF2B5EF4-FFF2-40B4-BE49-F238E27FC236}">
                <a16:creationId xmlns:a16="http://schemas.microsoft.com/office/drawing/2014/main" id="{13126F11-8CCE-FB4B-0C8D-2A1C27F44849}"/>
              </a:ext>
            </a:extLst>
          </p:cNvPr>
          <p:cNvGraphicFramePr>
            <a:graphicFrameLocks/>
          </p:cNvGraphicFramePr>
          <p:nvPr>
            <p:extLst>
              <p:ext uri="{D42A27DB-BD31-4B8C-83A1-F6EECF244321}">
                <p14:modId xmlns:p14="http://schemas.microsoft.com/office/powerpoint/2010/main" val="2461788800"/>
              </p:ext>
            </p:extLst>
          </p:nvPr>
        </p:nvGraphicFramePr>
        <p:xfrm>
          <a:off x="3077890" y="1867420"/>
          <a:ext cx="3806511"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 name="Slide Number Placeholder 2">
            <a:extLst>
              <a:ext uri="{FF2B5EF4-FFF2-40B4-BE49-F238E27FC236}">
                <a16:creationId xmlns:a16="http://schemas.microsoft.com/office/drawing/2014/main" id="{D49D0EFA-0FCE-7648-BEBC-E522E0CC522B}"/>
              </a:ext>
            </a:extLst>
          </p:cNvPr>
          <p:cNvSpPr>
            <a:spLocks noGrp="1"/>
          </p:cNvSpPr>
          <p:nvPr>
            <p:ph type="sldNum" sz="quarter" idx="12"/>
          </p:nvPr>
        </p:nvSpPr>
        <p:spPr/>
        <p:txBody>
          <a:bodyPr/>
          <a:lstStyle/>
          <a:p>
            <a:fld id="{12BE2F63-B7EF-4841-ABD0-0804B0ABBEFB}" type="slidenum">
              <a:rPr lang="en-SG" smtClean="0"/>
              <a:t>54</a:t>
            </a:fld>
            <a:endParaRPr lang="en-SG"/>
          </a:p>
        </p:txBody>
      </p:sp>
    </p:spTree>
    <p:extLst>
      <p:ext uri="{BB962C8B-B14F-4D97-AF65-F5344CB8AC3E}">
        <p14:creationId xmlns:p14="http://schemas.microsoft.com/office/powerpoint/2010/main" val="4108174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E1D14-B84E-094C-B42C-07C9D01C90EA}"/>
              </a:ext>
            </a:extLst>
          </p:cNvPr>
          <p:cNvSpPr>
            <a:spLocks noGrp="1"/>
          </p:cNvSpPr>
          <p:nvPr>
            <p:ph type="title"/>
          </p:nvPr>
        </p:nvSpPr>
        <p:spPr>
          <a:xfrm>
            <a:off x="838200" y="112462"/>
            <a:ext cx="10515600" cy="1325563"/>
          </a:xfrm>
        </p:spPr>
        <p:txBody>
          <a:bodyPr/>
          <a:lstStyle/>
          <a:p>
            <a:r>
              <a:rPr lang="en-US"/>
              <a:t>Challenges: Pre-Data collection</a:t>
            </a:r>
            <a:endParaRPr lang="en-SG"/>
          </a:p>
        </p:txBody>
      </p:sp>
      <p:sp>
        <p:nvSpPr>
          <p:cNvPr id="3" name="TextBox 2">
            <a:extLst>
              <a:ext uri="{FF2B5EF4-FFF2-40B4-BE49-F238E27FC236}">
                <a16:creationId xmlns:a16="http://schemas.microsoft.com/office/drawing/2014/main" id="{7B31BB50-340B-D995-A65F-C0BF91E285CA}"/>
              </a:ext>
            </a:extLst>
          </p:cNvPr>
          <p:cNvSpPr txBox="1"/>
          <p:nvPr/>
        </p:nvSpPr>
        <p:spPr>
          <a:xfrm>
            <a:off x="1489818" y="1539433"/>
            <a:ext cx="8273435" cy="4955203"/>
          </a:xfrm>
          <a:prstGeom prst="rect">
            <a:avLst/>
          </a:prstGeom>
          <a:noFill/>
        </p:spPr>
        <p:txBody>
          <a:bodyPr wrap="square" rtlCol="0">
            <a:spAutoFit/>
          </a:bodyPr>
          <a:lstStyle/>
          <a:p>
            <a:r>
              <a:rPr lang="en-SG" sz="2800" b="1"/>
              <a:t>Web-scraping</a:t>
            </a:r>
            <a:endParaRPr lang="en-SG" sz="2400" b="1"/>
          </a:p>
          <a:p>
            <a:pPr marL="742950" lvl="1" indent="-285750">
              <a:buFont typeface="Arial" panose="020B0604020202020204" pitchFamily="34" charset="0"/>
              <a:buChar char="•"/>
            </a:pPr>
            <a:r>
              <a:rPr lang="en-SG" sz="2400" kern="0">
                <a:ea typeface="Times New Roman" panose="02020603050405020304" pitchFamily="18" charset="0"/>
              </a:rPr>
              <a:t>N</a:t>
            </a:r>
            <a:r>
              <a:rPr lang="en-SG" sz="2400" kern="0">
                <a:effectLst/>
                <a:ea typeface="Times New Roman" panose="02020603050405020304" pitchFamily="18" charset="0"/>
              </a:rPr>
              <a:t>oise and biases</a:t>
            </a:r>
          </a:p>
          <a:p>
            <a:pPr marL="742950" lvl="1" indent="-285750">
              <a:buFont typeface="Arial" panose="020B0604020202020204" pitchFamily="34" charset="0"/>
              <a:buChar char="•"/>
            </a:pPr>
            <a:r>
              <a:rPr lang="en-SG" sz="2400" kern="0">
                <a:ea typeface="Times New Roman" panose="02020603050405020304" pitchFamily="18" charset="0"/>
              </a:rPr>
              <a:t>I</a:t>
            </a:r>
            <a:r>
              <a:rPr lang="en-SG" sz="2400" kern="0">
                <a:effectLst/>
                <a:ea typeface="Times New Roman" panose="02020603050405020304" pitchFamily="18" charset="0"/>
              </a:rPr>
              <a:t>nconsistent attributes between platforms </a:t>
            </a:r>
          </a:p>
          <a:p>
            <a:pPr marL="742950" lvl="1" indent="-285750">
              <a:buFont typeface="Arial" panose="020B0604020202020204" pitchFamily="34" charset="0"/>
              <a:buChar char="•"/>
            </a:pPr>
            <a:r>
              <a:rPr lang="en-SG" sz="2400"/>
              <a:t>Solution:</a:t>
            </a:r>
          </a:p>
          <a:p>
            <a:pPr marL="1200150" lvl="2" indent="-285750">
              <a:buFont typeface="Arial" panose="020B0604020202020204" pitchFamily="34" charset="0"/>
              <a:buChar char="•"/>
            </a:pPr>
            <a:r>
              <a:rPr lang="en-SG" sz="2000"/>
              <a:t>Data cleaning and preprocessing</a:t>
            </a:r>
          </a:p>
          <a:p>
            <a:pPr marL="1200150" lvl="2" indent="-285750">
              <a:buFont typeface="Arial" panose="020B0604020202020204" pitchFamily="34" charset="0"/>
              <a:buChar char="•"/>
            </a:pPr>
            <a:r>
              <a:rPr lang="en-SG" sz="2000"/>
              <a:t>Inconsistent attribute imputation and normalization</a:t>
            </a:r>
          </a:p>
          <a:p>
            <a:pPr marL="1200150" lvl="2" indent="-285750">
              <a:buFont typeface="Arial" panose="020B0604020202020204" pitchFamily="34" charset="0"/>
              <a:buChar char="•"/>
            </a:pPr>
            <a:endParaRPr lang="en-SG" sz="2000"/>
          </a:p>
          <a:p>
            <a:pPr marL="1200150" lvl="2" indent="-285750">
              <a:buFont typeface="Arial" panose="020B0604020202020204" pitchFamily="34" charset="0"/>
              <a:buChar char="•"/>
            </a:pPr>
            <a:endParaRPr lang="en-SG" sz="2000"/>
          </a:p>
          <a:p>
            <a:r>
              <a:rPr lang="en-SG" sz="2800" b="1"/>
              <a:t>Ingestion failures</a:t>
            </a:r>
            <a:endParaRPr lang="en-SG" sz="2400" b="1"/>
          </a:p>
          <a:p>
            <a:pPr marL="742950" lvl="1" indent="-285750">
              <a:buFont typeface="Arial" panose="020B0604020202020204" pitchFamily="34" charset="0"/>
              <a:buChar char="•"/>
            </a:pPr>
            <a:r>
              <a:rPr lang="en-SG" sz="2400"/>
              <a:t>Timeout and throttling issues – excessive API calls</a:t>
            </a:r>
          </a:p>
          <a:p>
            <a:pPr marL="742950" lvl="1" indent="-285750">
              <a:buFont typeface="Arial" panose="020B0604020202020204" pitchFamily="34" charset="0"/>
              <a:buChar char="•"/>
            </a:pPr>
            <a:r>
              <a:rPr lang="en-SG" sz="2400"/>
              <a:t>Solution:</a:t>
            </a:r>
          </a:p>
          <a:p>
            <a:pPr marL="1200150" lvl="2" indent="-285750">
              <a:buFont typeface="Arial" panose="020B0604020202020204" pitchFamily="34" charset="0"/>
              <a:buChar char="•"/>
            </a:pPr>
            <a:r>
              <a:rPr lang="en-SG" sz="2000"/>
              <a:t>Error logs</a:t>
            </a:r>
          </a:p>
          <a:p>
            <a:pPr marL="1200150" lvl="2" indent="-285750">
              <a:buFont typeface="Arial" panose="020B0604020202020204" pitchFamily="34" charset="0"/>
              <a:buChar char="•"/>
            </a:pPr>
            <a:r>
              <a:rPr lang="en-SG" sz="2000"/>
              <a:t>Iterative improvements</a:t>
            </a:r>
          </a:p>
          <a:p>
            <a:endParaRPr lang="en-SG" sz="2000"/>
          </a:p>
        </p:txBody>
      </p:sp>
      <p:sp>
        <p:nvSpPr>
          <p:cNvPr id="5" name="Rectangle: Rounded Corners 4">
            <a:extLst>
              <a:ext uri="{FF2B5EF4-FFF2-40B4-BE49-F238E27FC236}">
                <a16:creationId xmlns:a16="http://schemas.microsoft.com/office/drawing/2014/main" id="{EC6E1963-C05D-B379-8182-3CFE5C628FC8}"/>
              </a:ext>
            </a:extLst>
          </p:cNvPr>
          <p:cNvSpPr/>
          <p:nvPr/>
        </p:nvSpPr>
        <p:spPr>
          <a:xfrm>
            <a:off x="9844428" y="861625"/>
            <a:ext cx="1689875" cy="2660661"/>
          </a:xfrm>
          <a:prstGeom prst="roundRect">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BEE4DEEE-C56F-34CB-A625-77BFB305E09C}"/>
              </a:ext>
            </a:extLst>
          </p:cNvPr>
          <p:cNvSpPr txBox="1"/>
          <p:nvPr/>
        </p:nvSpPr>
        <p:spPr>
          <a:xfrm>
            <a:off x="10204938" y="861626"/>
            <a:ext cx="968856" cy="338554"/>
          </a:xfrm>
          <a:prstGeom prst="rect">
            <a:avLst/>
          </a:prstGeom>
          <a:noFill/>
        </p:spPr>
        <p:txBody>
          <a:bodyPr wrap="none" lIns="91440" tIns="45720" rIns="91440" bIns="45720" rtlCol="0" anchor="t">
            <a:spAutoFit/>
          </a:bodyPr>
          <a:lstStyle/>
          <a:p>
            <a:pPr algn="ctr"/>
            <a:r>
              <a:rPr lang="en-US" sz="1600" b="1">
                <a:solidFill>
                  <a:schemeClr val="tx1">
                    <a:lumMod val="75000"/>
                    <a:lumOff val="25000"/>
                  </a:schemeClr>
                </a:solidFill>
              </a:rPr>
              <a:t>Ingestion</a:t>
            </a:r>
            <a:endParaRPr lang="en-SG" sz="1600" b="1">
              <a:solidFill>
                <a:schemeClr val="tx1">
                  <a:lumMod val="75000"/>
                  <a:lumOff val="25000"/>
                </a:schemeClr>
              </a:solidFill>
              <a:ea typeface="Calibri"/>
              <a:cs typeface="Calibri"/>
            </a:endParaRPr>
          </a:p>
        </p:txBody>
      </p:sp>
      <p:pic>
        <p:nvPicPr>
          <p:cNvPr id="7" name="Picture 8" descr="Beautiful Soup: A Python Library for Web Scraping | by Fares Hassan | Dev  Genius">
            <a:extLst>
              <a:ext uri="{FF2B5EF4-FFF2-40B4-BE49-F238E27FC236}">
                <a16:creationId xmlns:a16="http://schemas.microsoft.com/office/drawing/2014/main" id="{62AAC9AD-D4EB-93AF-9FED-F3D95C8DA3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28" t="17600" r="7969" b="17599"/>
          <a:stretch/>
        </p:blipFill>
        <p:spPr bwMode="auto">
          <a:xfrm>
            <a:off x="10353187" y="3062050"/>
            <a:ext cx="924748" cy="3082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pp Store Logo, symbol, meaning, history, PNG, brand">
            <a:extLst>
              <a:ext uri="{FF2B5EF4-FFF2-40B4-BE49-F238E27FC236}">
                <a16:creationId xmlns:a16="http://schemas.microsoft.com/office/drawing/2014/main" id="{86C24ECB-E632-7384-888B-F771285717D4}"/>
              </a:ext>
            </a:extLst>
          </p:cNvPr>
          <p:cNvPicPr>
            <a:picLocks noChangeAspect="1"/>
          </p:cNvPicPr>
          <p:nvPr/>
        </p:nvPicPr>
        <p:blipFill rotWithShape="1">
          <a:blip r:embed="rId4"/>
          <a:srcRect t="387" r="1299" b="3270"/>
          <a:stretch/>
        </p:blipFill>
        <p:spPr>
          <a:xfrm>
            <a:off x="10692812" y="1538107"/>
            <a:ext cx="632285" cy="562022"/>
          </a:xfrm>
          <a:prstGeom prst="rect">
            <a:avLst/>
          </a:prstGeom>
        </p:spPr>
      </p:pic>
      <p:pic>
        <p:nvPicPr>
          <p:cNvPr id="9" name="Picture 8" descr="Google just made a very subtle change to its Play Store logo ...">
            <a:extLst>
              <a:ext uri="{FF2B5EF4-FFF2-40B4-BE49-F238E27FC236}">
                <a16:creationId xmlns:a16="http://schemas.microsoft.com/office/drawing/2014/main" id="{87979F2E-89FB-1F67-6F18-19F3464482F4}"/>
              </a:ext>
            </a:extLst>
          </p:cNvPr>
          <p:cNvPicPr>
            <a:picLocks noChangeAspect="1"/>
          </p:cNvPicPr>
          <p:nvPr/>
        </p:nvPicPr>
        <p:blipFill>
          <a:blip r:embed="rId5"/>
          <a:stretch>
            <a:fillRect/>
          </a:stretch>
        </p:blipFill>
        <p:spPr>
          <a:xfrm>
            <a:off x="10059325" y="1549587"/>
            <a:ext cx="557465" cy="567492"/>
          </a:xfrm>
          <a:prstGeom prst="rect">
            <a:avLst/>
          </a:prstGeom>
        </p:spPr>
      </p:pic>
      <p:pic>
        <p:nvPicPr>
          <p:cNvPr id="10" name="Picture 22" descr="file type python&quot; Icon - Download for free – Iconduck">
            <a:extLst>
              <a:ext uri="{FF2B5EF4-FFF2-40B4-BE49-F238E27FC236}">
                <a16:creationId xmlns:a16="http://schemas.microsoft.com/office/drawing/2014/main" id="{3BA0CE67-1CF0-CB37-3018-53E005D40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46117" y="2663018"/>
            <a:ext cx="377113" cy="37468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3D48779-4A0F-828D-F87F-8FF0350EFCB2}"/>
              </a:ext>
            </a:extLst>
          </p:cNvPr>
          <p:cNvSpPr txBox="1"/>
          <p:nvPr/>
        </p:nvSpPr>
        <p:spPr>
          <a:xfrm>
            <a:off x="10018906" y="2178658"/>
            <a:ext cx="1306191" cy="307777"/>
          </a:xfrm>
          <a:prstGeom prst="rect">
            <a:avLst/>
          </a:prstGeom>
          <a:noFill/>
        </p:spPr>
        <p:txBody>
          <a:bodyPr wrap="none" rtlCol="0">
            <a:spAutoFit/>
          </a:bodyPr>
          <a:lstStyle/>
          <a:p>
            <a:r>
              <a:rPr lang="en-US" sz="1400" u="sng">
                <a:solidFill>
                  <a:schemeClr val="tx1">
                    <a:lumMod val="75000"/>
                    <a:lumOff val="25000"/>
                  </a:schemeClr>
                </a:solidFill>
              </a:rPr>
              <a:t>Data Extraction</a:t>
            </a:r>
            <a:endParaRPr lang="en-SG" sz="1400" u="sng">
              <a:solidFill>
                <a:schemeClr val="tx1">
                  <a:lumMod val="75000"/>
                  <a:lumOff val="25000"/>
                </a:schemeClr>
              </a:solidFill>
            </a:endParaRPr>
          </a:p>
        </p:txBody>
      </p:sp>
      <p:pic>
        <p:nvPicPr>
          <p:cNvPr id="12" name="Picture 11">
            <a:extLst>
              <a:ext uri="{FF2B5EF4-FFF2-40B4-BE49-F238E27FC236}">
                <a16:creationId xmlns:a16="http://schemas.microsoft.com/office/drawing/2014/main" id="{CE375646-6109-BFCC-D8FB-7E551CF96762}"/>
              </a:ext>
            </a:extLst>
          </p:cNvPr>
          <p:cNvPicPr>
            <a:picLocks noChangeAspect="1"/>
          </p:cNvPicPr>
          <p:nvPr/>
        </p:nvPicPr>
        <p:blipFill rotWithShape="1">
          <a:blip r:embed="rId7"/>
          <a:srcRect l="13611" t="8417" r="13619" b="23334"/>
          <a:stretch/>
        </p:blipFill>
        <p:spPr>
          <a:xfrm>
            <a:off x="10589400" y="2588473"/>
            <a:ext cx="452322" cy="424229"/>
          </a:xfrm>
          <a:prstGeom prst="rect">
            <a:avLst/>
          </a:prstGeom>
        </p:spPr>
      </p:pic>
      <p:sp>
        <p:nvSpPr>
          <p:cNvPr id="13" name="TextBox 12">
            <a:extLst>
              <a:ext uri="{FF2B5EF4-FFF2-40B4-BE49-F238E27FC236}">
                <a16:creationId xmlns:a16="http://schemas.microsoft.com/office/drawing/2014/main" id="{AD548B84-4310-C4B7-41DD-4E0310597026}"/>
              </a:ext>
            </a:extLst>
          </p:cNvPr>
          <p:cNvSpPr txBox="1"/>
          <p:nvPr/>
        </p:nvSpPr>
        <p:spPr>
          <a:xfrm>
            <a:off x="10144943" y="1200180"/>
            <a:ext cx="1061444" cy="307777"/>
          </a:xfrm>
          <a:prstGeom prst="rect">
            <a:avLst/>
          </a:prstGeom>
          <a:noFill/>
        </p:spPr>
        <p:txBody>
          <a:bodyPr wrap="none" rtlCol="0">
            <a:spAutoFit/>
          </a:bodyPr>
          <a:lstStyle/>
          <a:p>
            <a:r>
              <a:rPr lang="en-US" sz="1400" u="sng">
                <a:solidFill>
                  <a:schemeClr val="tx1">
                    <a:lumMod val="75000"/>
                    <a:lumOff val="25000"/>
                  </a:schemeClr>
                </a:solidFill>
              </a:rPr>
              <a:t>Data Source</a:t>
            </a:r>
            <a:endParaRPr lang="en-SG" sz="1400" u="sng">
              <a:solidFill>
                <a:schemeClr val="tx1">
                  <a:lumMod val="75000"/>
                  <a:lumOff val="25000"/>
                </a:schemeClr>
              </a:solidFill>
            </a:endParaRPr>
          </a:p>
        </p:txBody>
      </p:sp>
      <p:pic>
        <p:nvPicPr>
          <p:cNvPr id="4" name="Picture 3">
            <a:extLst>
              <a:ext uri="{FF2B5EF4-FFF2-40B4-BE49-F238E27FC236}">
                <a16:creationId xmlns:a16="http://schemas.microsoft.com/office/drawing/2014/main" id="{B4BCA4FB-FC2F-4EB8-F9C8-FC367EE7B997}"/>
              </a:ext>
            </a:extLst>
          </p:cNvPr>
          <p:cNvPicPr>
            <a:picLocks noChangeAspect="1"/>
          </p:cNvPicPr>
          <p:nvPr/>
        </p:nvPicPr>
        <p:blipFill rotWithShape="1">
          <a:blip r:embed="rId8">
            <a:alphaModFix amt="20000"/>
          </a:blip>
          <a:srcRect l="9142" t="2429" r="9000" b="17000"/>
          <a:stretch/>
        </p:blipFill>
        <p:spPr>
          <a:xfrm>
            <a:off x="506162" y="1648718"/>
            <a:ext cx="803153" cy="790538"/>
          </a:xfrm>
          <a:prstGeom prst="rect">
            <a:avLst/>
          </a:prstGeom>
        </p:spPr>
      </p:pic>
      <p:pic>
        <p:nvPicPr>
          <p:cNvPr id="16" name="Picture 15">
            <a:extLst>
              <a:ext uri="{FF2B5EF4-FFF2-40B4-BE49-F238E27FC236}">
                <a16:creationId xmlns:a16="http://schemas.microsoft.com/office/drawing/2014/main" id="{8C3DCA77-E763-0CDC-F77B-5D37848229F8}"/>
              </a:ext>
            </a:extLst>
          </p:cNvPr>
          <p:cNvPicPr>
            <a:picLocks noChangeAspect="1"/>
          </p:cNvPicPr>
          <p:nvPr/>
        </p:nvPicPr>
        <p:blipFill rotWithShape="1">
          <a:blip r:embed="rId9">
            <a:alphaModFix amt="20000"/>
          </a:blip>
          <a:srcRect l="20428" r="20572" b="14099"/>
          <a:stretch/>
        </p:blipFill>
        <p:spPr>
          <a:xfrm>
            <a:off x="626306" y="4451062"/>
            <a:ext cx="599692" cy="873120"/>
          </a:xfrm>
          <a:prstGeom prst="rect">
            <a:avLst/>
          </a:prstGeom>
        </p:spPr>
      </p:pic>
      <p:pic>
        <p:nvPicPr>
          <p:cNvPr id="17" name="Picture 16">
            <a:extLst>
              <a:ext uri="{FF2B5EF4-FFF2-40B4-BE49-F238E27FC236}">
                <a16:creationId xmlns:a16="http://schemas.microsoft.com/office/drawing/2014/main" id="{41AE9BF8-EF5C-106A-BF19-6A3485A8899A}"/>
              </a:ext>
            </a:extLst>
          </p:cNvPr>
          <p:cNvPicPr>
            <a:picLocks noChangeAspect="1"/>
          </p:cNvPicPr>
          <p:nvPr/>
        </p:nvPicPr>
        <p:blipFill>
          <a:blip r:embed="rId10"/>
          <a:stretch>
            <a:fillRect/>
          </a:stretch>
        </p:blipFill>
        <p:spPr>
          <a:xfrm>
            <a:off x="9380152" y="3713478"/>
            <a:ext cx="2310627" cy="2602135"/>
          </a:xfrm>
          <a:prstGeom prst="rect">
            <a:avLst/>
          </a:prstGeom>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4D14B173-018D-E944-49EB-0299ACBE5D48}"/>
              </a:ext>
            </a:extLst>
          </p:cNvPr>
          <p:cNvSpPr txBox="1"/>
          <p:nvPr/>
        </p:nvSpPr>
        <p:spPr>
          <a:xfrm>
            <a:off x="8896457" y="6417021"/>
            <a:ext cx="3004431" cy="415498"/>
          </a:xfrm>
          <a:prstGeom prst="rect">
            <a:avLst/>
          </a:prstGeom>
          <a:noFill/>
        </p:spPr>
        <p:txBody>
          <a:bodyPr wrap="square" rtlCol="0">
            <a:spAutoFit/>
          </a:bodyPr>
          <a:lstStyle/>
          <a:p>
            <a:pPr algn="just"/>
            <a:r>
              <a:rPr lang="en-US" sz="1050" i="1">
                <a:solidFill>
                  <a:schemeClr val="tx1">
                    <a:lumMod val="50000"/>
                    <a:lumOff val="50000"/>
                  </a:schemeClr>
                </a:solidFill>
              </a:rPr>
              <a:t>Strategic inserts of print() statements at key steps/functions to aid troubleshooting</a:t>
            </a:r>
          </a:p>
        </p:txBody>
      </p:sp>
      <p:sp>
        <p:nvSpPr>
          <p:cNvPr id="14" name="Slide Number Placeholder 13">
            <a:extLst>
              <a:ext uri="{FF2B5EF4-FFF2-40B4-BE49-F238E27FC236}">
                <a16:creationId xmlns:a16="http://schemas.microsoft.com/office/drawing/2014/main" id="{B16CC221-0631-61A8-1C8C-C4216FAEC840}"/>
              </a:ext>
            </a:extLst>
          </p:cNvPr>
          <p:cNvSpPr>
            <a:spLocks noGrp="1"/>
          </p:cNvSpPr>
          <p:nvPr>
            <p:ph type="sldNum" sz="quarter" idx="12"/>
          </p:nvPr>
        </p:nvSpPr>
        <p:spPr/>
        <p:txBody>
          <a:bodyPr/>
          <a:lstStyle/>
          <a:p>
            <a:fld id="{12BE2F63-B7EF-4841-ABD0-0804B0ABBEFB}" type="slidenum">
              <a:rPr lang="en-SG" smtClean="0"/>
              <a:t>55</a:t>
            </a:fld>
            <a:endParaRPr lang="en-SG"/>
          </a:p>
        </p:txBody>
      </p:sp>
    </p:spTree>
    <p:extLst>
      <p:ext uri="{BB962C8B-B14F-4D97-AF65-F5344CB8AC3E}">
        <p14:creationId xmlns:p14="http://schemas.microsoft.com/office/powerpoint/2010/main" val="3378965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55606-C6F6-B635-95D5-1C8CDEC5F5F4}"/>
              </a:ext>
            </a:extLst>
          </p:cNvPr>
          <p:cNvSpPr>
            <a:spLocks noGrp="1"/>
          </p:cNvSpPr>
          <p:nvPr>
            <p:ph type="title"/>
          </p:nvPr>
        </p:nvSpPr>
        <p:spPr>
          <a:xfrm>
            <a:off x="838200" y="365125"/>
            <a:ext cx="10515600" cy="777875"/>
          </a:xfrm>
        </p:spPr>
        <p:txBody>
          <a:bodyPr/>
          <a:lstStyle/>
          <a:p>
            <a:r>
              <a:rPr lang="en-US"/>
              <a:t>Challenges: Post Data collection</a:t>
            </a:r>
            <a:endParaRPr lang="en-SG"/>
          </a:p>
        </p:txBody>
      </p:sp>
      <p:sp>
        <p:nvSpPr>
          <p:cNvPr id="6" name="TextBox 5">
            <a:extLst>
              <a:ext uri="{FF2B5EF4-FFF2-40B4-BE49-F238E27FC236}">
                <a16:creationId xmlns:a16="http://schemas.microsoft.com/office/drawing/2014/main" id="{014E6540-B2F0-9D72-06D5-5F3412F1E92E}"/>
              </a:ext>
            </a:extLst>
          </p:cNvPr>
          <p:cNvSpPr txBox="1"/>
          <p:nvPr/>
        </p:nvSpPr>
        <p:spPr>
          <a:xfrm>
            <a:off x="1468799" y="1657998"/>
            <a:ext cx="7242714" cy="4278094"/>
          </a:xfrm>
          <a:prstGeom prst="rect">
            <a:avLst/>
          </a:prstGeom>
          <a:noFill/>
        </p:spPr>
        <p:txBody>
          <a:bodyPr wrap="square" rtlCol="0">
            <a:spAutoFit/>
          </a:bodyPr>
          <a:lstStyle/>
          <a:p>
            <a:r>
              <a:rPr lang="en-SG" sz="2800" b="1"/>
              <a:t>Data source scalability</a:t>
            </a:r>
            <a:endParaRPr lang="en-SG" sz="2400" b="1"/>
          </a:p>
          <a:p>
            <a:pPr marL="742950" lvl="1" indent="-285750">
              <a:buFont typeface="Arial" panose="020B0604020202020204" pitchFamily="34" charset="0"/>
              <a:buChar char="•"/>
            </a:pPr>
            <a:r>
              <a:rPr lang="en-SG" sz="2400"/>
              <a:t>Weekly data refreshes from different regions</a:t>
            </a:r>
            <a:endParaRPr lang="en-SG" sz="2800"/>
          </a:p>
          <a:p>
            <a:pPr marL="742950" lvl="1" indent="-285750">
              <a:buFont typeface="Arial" panose="020B0604020202020204" pitchFamily="34" charset="0"/>
              <a:buChar char="•"/>
            </a:pPr>
            <a:r>
              <a:rPr lang="en-SG" sz="2400"/>
              <a:t>Solution:</a:t>
            </a:r>
          </a:p>
          <a:p>
            <a:pPr marL="1200150" lvl="2" indent="-285750">
              <a:buFont typeface="Arial" panose="020B0604020202020204" pitchFamily="34" charset="0"/>
              <a:buChar char="•"/>
            </a:pPr>
            <a:r>
              <a:rPr lang="en-SG" sz="2000"/>
              <a:t>Integration with APIs for comprehensive datasets</a:t>
            </a:r>
          </a:p>
          <a:p>
            <a:pPr marL="1200150" lvl="2" indent="-285750">
              <a:buFont typeface="Arial" panose="020B0604020202020204" pitchFamily="34" charset="0"/>
              <a:buChar char="•"/>
            </a:pPr>
            <a:endParaRPr lang="en-SG" sz="2000"/>
          </a:p>
          <a:p>
            <a:pPr lvl="2"/>
            <a:endParaRPr lang="en-SG" sz="2000"/>
          </a:p>
          <a:p>
            <a:pPr lvl="2"/>
            <a:endParaRPr lang="en-SG" sz="2000"/>
          </a:p>
          <a:p>
            <a:r>
              <a:rPr lang="en-SG" sz="2800" b="1"/>
              <a:t>Model monitoring and evaluation</a:t>
            </a:r>
          </a:p>
          <a:p>
            <a:pPr marL="742950" lvl="1" indent="-285750">
              <a:buFont typeface="Arial" panose="020B0604020202020204" pitchFamily="34" charset="0"/>
              <a:buChar char="•"/>
            </a:pPr>
            <a:r>
              <a:rPr lang="en-SG" sz="2400" kern="0">
                <a:ea typeface="Times New Roman" panose="02020603050405020304" pitchFamily="18" charset="0"/>
              </a:rPr>
              <a:t>Model drift and data drift</a:t>
            </a:r>
          </a:p>
          <a:p>
            <a:pPr marL="742950" lvl="1" indent="-285750">
              <a:buFont typeface="Arial" panose="020B0604020202020204" pitchFamily="34" charset="0"/>
              <a:buChar char="•"/>
            </a:pPr>
            <a:r>
              <a:rPr lang="en-US" sz="2400" kern="0">
                <a:ea typeface="Times New Roman" panose="02020603050405020304" pitchFamily="18" charset="0"/>
              </a:rPr>
              <a:t>Solution:</a:t>
            </a:r>
          </a:p>
          <a:p>
            <a:pPr marL="1200150" lvl="2" indent="-285750">
              <a:buFont typeface="Arial" panose="020B0604020202020204" pitchFamily="34" charset="0"/>
              <a:buChar char="•"/>
            </a:pPr>
            <a:r>
              <a:rPr lang="en-SG" sz="2000"/>
              <a:t>Drift detection and handling</a:t>
            </a:r>
            <a:endParaRPr lang="en-SG" sz="2400"/>
          </a:p>
          <a:p>
            <a:pPr marL="1200150" lvl="2" indent="-285750">
              <a:buFont typeface="Arial" panose="020B0604020202020204" pitchFamily="34" charset="0"/>
              <a:buChar char="•"/>
            </a:pPr>
            <a:r>
              <a:rPr lang="en-SG" sz="2000" kern="0">
                <a:ea typeface="Times New Roman" panose="02020603050405020304" pitchFamily="18" charset="0"/>
              </a:rPr>
              <a:t>Dashboard monitoring</a:t>
            </a:r>
            <a:endParaRPr lang="en-SG" sz="2400" kern="0">
              <a:ea typeface="Times New Roman" panose="02020603050405020304" pitchFamily="18" charset="0"/>
            </a:endParaRPr>
          </a:p>
        </p:txBody>
      </p:sp>
      <p:pic>
        <p:nvPicPr>
          <p:cNvPr id="9" name="Picture 2" descr="Detecting and fixing data drift in Computer Vision | by Magdalena  Konkiewicz | Towards Data Science">
            <a:extLst>
              <a:ext uri="{FF2B5EF4-FFF2-40B4-BE49-F238E27FC236}">
                <a16:creationId xmlns:a16="http://schemas.microsoft.com/office/drawing/2014/main" id="{BA525E43-7C49-2371-1312-792230EF8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6683" y="2538525"/>
            <a:ext cx="1336777" cy="630194"/>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Scales of justice outline">
            <a:extLst>
              <a:ext uri="{FF2B5EF4-FFF2-40B4-BE49-F238E27FC236}">
                <a16:creationId xmlns:a16="http://schemas.microsoft.com/office/drawing/2014/main" id="{4140483B-0295-D85F-E8CC-1C87D134D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1000" y="1603316"/>
            <a:ext cx="914400" cy="914400"/>
          </a:xfrm>
          <a:prstGeom prst="rect">
            <a:avLst/>
          </a:prstGeom>
        </p:spPr>
      </p:pic>
      <p:sp>
        <p:nvSpPr>
          <p:cNvPr id="10" name="Rectangle: Rounded Corners 9">
            <a:extLst>
              <a:ext uri="{FF2B5EF4-FFF2-40B4-BE49-F238E27FC236}">
                <a16:creationId xmlns:a16="http://schemas.microsoft.com/office/drawing/2014/main" id="{61358458-E027-BB61-E8EC-B64EB620E0A2}"/>
              </a:ext>
            </a:extLst>
          </p:cNvPr>
          <p:cNvSpPr/>
          <p:nvPr/>
        </p:nvSpPr>
        <p:spPr>
          <a:xfrm>
            <a:off x="8870964" y="1549102"/>
            <a:ext cx="2728216" cy="4633784"/>
          </a:xfrm>
          <a:prstGeom prst="roundRect">
            <a:avLst/>
          </a:prstGeom>
          <a:solidFill>
            <a:schemeClr val="bg2">
              <a:lumMod val="9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66AC9896-5569-28D2-A752-F89718B3ED33}"/>
              </a:ext>
            </a:extLst>
          </p:cNvPr>
          <p:cNvSpPr txBox="1"/>
          <p:nvPr/>
        </p:nvSpPr>
        <p:spPr>
          <a:xfrm>
            <a:off x="9189867" y="1809830"/>
            <a:ext cx="2118592" cy="707886"/>
          </a:xfrm>
          <a:prstGeom prst="rect">
            <a:avLst/>
          </a:prstGeom>
          <a:noFill/>
        </p:spPr>
        <p:txBody>
          <a:bodyPr wrap="none" rtlCol="0">
            <a:spAutoFit/>
          </a:bodyPr>
          <a:lstStyle/>
          <a:p>
            <a:pPr algn="ctr"/>
            <a:r>
              <a:rPr lang="en-US" sz="2000" b="1">
                <a:solidFill>
                  <a:schemeClr val="tx1">
                    <a:lumMod val="75000"/>
                    <a:lumOff val="25000"/>
                  </a:schemeClr>
                </a:solidFill>
              </a:rPr>
              <a:t>Model monitoring</a:t>
            </a:r>
          </a:p>
          <a:p>
            <a:pPr algn="ctr"/>
            <a:r>
              <a:rPr lang="en-US" sz="2000" b="1">
                <a:solidFill>
                  <a:schemeClr val="tx1">
                    <a:lumMod val="75000"/>
                    <a:lumOff val="25000"/>
                  </a:schemeClr>
                </a:solidFill>
              </a:rPr>
              <a:t>&amp; Evaluation</a:t>
            </a:r>
            <a:endParaRPr lang="en-SG" sz="2000" b="1">
              <a:solidFill>
                <a:schemeClr val="tx1">
                  <a:lumMod val="75000"/>
                  <a:lumOff val="25000"/>
                </a:schemeClr>
              </a:solidFill>
            </a:endParaRPr>
          </a:p>
        </p:txBody>
      </p:sp>
      <p:sp>
        <p:nvSpPr>
          <p:cNvPr id="12" name="TextBox 11">
            <a:extLst>
              <a:ext uri="{FF2B5EF4-FFF2-40B4-BE49-F238E27FC236}">
                <a16:creationId xmlns:a16="http://schemas.microsoft.com/office/drawing/2014/main" id="{36BD6495-092B-6C7F-DC25-5C19185AABC3}"/>
              </a:ext>
            </a:extLst>
          </p:cNvPr>
          <p:cNvSpPr txBox="1"/>
          <p:nvPr/>
        </p:nvSpPr>
        <p:spPr>
          <a:xfrm>
            <a:off x="9566683" y="3320564"/>
            <a:ext cx="1445646" cy="2862322"/>
          </a:xfrm>
          <a:prstGeom prst="rect">
            <a:avLst/>
          </a:prstGeom>
          <a:noFill/>
        </p:spPr>
        <p:txBody>
          <a:bodyPr wrap="square" rtlCol="0">
            <a:spAutoFit/>
          </a:bodyPr>
          <a:lstStyle/>
          <a:p>
            <a:r>
              <a:rPr lang="en-US" u="sng">
                <a:solidFill>
                  <a:schemeClr val="tx1">
                    <a:lumMod val="75000"/>
                    <a:lumOff val="25000"/>
                  </a:schemeClr>
                </a:solidFill>
              </a:rPr>
              <a:t>Detect drift</a:t>
            </a:r>
          </a:p>
          <a:p>
            <a:pPr marL="285750" indent="-285750">
              <a:buFont typeface="Arial" panose="020B0604020202020204" pitchFamily="34" charset="0"/>
              <a:buChar char="•"/>
            </a:pPr>
            <a:r>
              <a:rPr lang="en-US">
                <a:solidFill>
                  <a:schemeClr val="tx1">
                    <a:lumMod val="75000"/>
                    <a:lumOff val="25000"/>
                  </a:schemeClr>
                </a:solidFill>
              </a:rPr>
              <a:t>ADWIN</a:t>
            </a:r>
          </a:p>
          <a:p>
            <a:pPr marL="285750" indent="-285750">
              <a:buFont typeface="Arial" panose="020B0604020202020204" pitchFamily="34" charset="0"/>
              <a:buChar char="•"/>
            </a:pPr>
            <a:r>
              <a:rPr lang="en-US">
                <a:solidFill>
                  <a:schemeClr val="tx1">
                    <a:lumMod val="75000"/>
                    <a:lumOff val="25000"/>
                  </a:schemeClr>
                </a:solidFill>
              </a:rPr>
              <a:t>DDM</a:t>
            </a:r>
          </a:p>
          <a:p>
            <a:pPr marL="285750" indent="-285750">
              <a:buFont typeface="Arial" panose="020B0604020202020204" pitchFamily="34" charset="0"/>
              <a:buChar char="•"/>
            </a:pPr>
            <a:r>
              <a:rPr lang="en-US">
                <a:solidFill>
                  <a:schemeClr val="tx1">
                    <a:lumMod val="75000"/>
                    <a:lumOff val="25000"/>
                  </a:schemeClr>
                </a:solidFill>
              </a:rPr>
              <a:t>EDDM</a:t>
            </a:r>
          </a:p>
          <a:p>
            <a:pPr marL="285750" indent="-285750">
              <a:buFont typeface="Arial" panose="020B0604020202020204" pitchFamily="34" charset="0"/>
              <a:buChar char="•"/>
            </a:pPr>
            <a:endParaRPr lang="en-US">
              <a:solidFill>
                <a:schemeClr val="tx1">
                  <a:lumMod val="75000"/>
                  <a:lumOff val="25000"/>
                </a:schemeClr>
              </a:solidFill>
            </a:endParaRPr>
          </a:p>
          <a:p>
            <a:r>
              <a:rPr lang="en-US" u="sng">
                <a:solidFill>
                  <a:schemeClr val="tx1">
                    <a:lumMod val="75000"/>
                    <a:lumOff val="25000"/>
                  </a:schemeClr>
                </a:solidFill>
              </a:rPr>
              <a:t>Handle drift</a:t>
            </a:r>
          </a:p>
          <a:p>
            <a:pPr marL="285750" indent="-285750">
              <a:buFont typeface="Arial" panose="020B0604020202020204" pitchFamily="34" charset="0"/>
              <a:buChar char="•"/>
            </a:pPr>
            <a:r>
              <a:rPr lang="en-SG">
                <a:solidFill>
                  <a:schemeClr val="tx1">
                    <a:lumMod val="75000"/>
                    <a:lumOff val="25000"/>
                  </a:schemeClr>
                </a:solidFill>
              </a:rPr>
              <a:t>Concept drift</a:t>
            </a:r>
          </a:p>
          <a:p>
            <a:pPr marL="285750" indent="-285750">
              <a:buFont typeface="Arial" panose="020B0604020202020204" pitchFamily="34" charset="0"/>
              <a:buChar char="•"/>
            </a:pPr>
            <a:r>
              <a:rPr lang="en-SG">
                <a:solidFill>
                  <a:schemeClr val="tx1">
                    <a:lumMod val="75000"/>
                    <a:lumOff val="25000"/>
                  </a:schemeClr>
                </a:solidFill>
              </a:rPr>
              <a:t>Data drift</a:t>
            </a:r>
          </a:p>
          <a:p>
            <a:endParaRPr lang="en-SG">
              <a:solidFill>
                <a:schemeClr val="tx1">
                  <a:lumMod val="75000"/>
                  <a:lumOff val="25000"/>
                </a:schemeClr>
              </a:solidFill>
            </a:endParaRPr>
          </a:p>
        </p:txBody>
      </p:sp>
      <p:pic>
        <p:nvPicPr>
          <p:cNvPr id="14" name="Graphic 13" descr="Illustrator outline">
            <a:extLst>
              <a:ext uri="{FF2B5EF4-FFF2-40B4-BE49-F238E27FC236}">
                <a16:creationId xmlns:a16="http://schemas.microsoft.com/office/drawing/2014/main" id="{0D51F30F-100B-1407-5AFC-11B73F3F27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1000" y="4003162"/>
            <a:ext cx="914400" cy="914400"/>
          </a:xfrm>
          <a:prstGeom prst="rect">
            <a:avLst/>
          </a:prstGeom>
        </p:spPr>
      </p:pic>
      <p:sp>
        <p:nvSpPr>
          <p:cNvPr id="3" name="Slide Number Placeholder 2">
            <a:extLst>
              <a:ext uri="{FF2B5EF4-FFF2-40B4-BE49-F238E27FC236}">
                <a16:creationId xmlns:a16="http://schemas.microsoft.com/office/drawing/2014/main" id="{077E7E64-2A96-B7FE-F362-DCCD9C1312E1}"/>
              </a:ext>
            </a:extLst>
          </p:cNvPr>
          <p:cNvSpPr>
            <a:spLocks noGrp="1"/>
          </p:cNvSpPr>
          <p:nvPr>
            <p:ph type="sldNum" sz="quarter" idx="12"/>
          </p:nvPr>
        </p:nvSpPr>
        <p:spPr/>
        <p:txBody>
          <a:bodyPr/>
          <a:lstStyle/>
          <a:p>
            <a:fld id="{12BE2F63-B7EF-4841-ABD0-0804B0ABBEFB}" type="slidenum">
              <a:rPr lang="en-SG" smtClean="0"/>
              <a:t>56</a:t>
            </a:fld>
            <a:endParaRPr lang="en-SG"/>
          </a:p>
        </p:txBody>
      </p:sp>
    </p:spTree>
    <p:extLst>
      <p:ext uri="{BB962C8B-B14F-4D97-AF65-F5344CB8AC3E}">
        <p14:creationId xmlns:p14="http://schemas.microsoft.com/office/powerpoint/2010/main" val="2031316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E1D14-B84E-094C-B42C-07C9D01C90EA}"/>
              </a:ext>
            </a:extLst>
          </p:cNvPr>
          <p:cNvSpPr>
            <a:spLocks noGrp="1"/>
          </p:cNvSpPr>
          <p:nvPr>
            <p:ph type="title"/>
          </p:nvPr>
        </p:nvSpPr>
        <p:spPr>
          <a:xfrm>
            <a:off x="838200" y="112462"/>
            <a:ext cx="10515600" cy="1325563"/>
          </a:xfrm>
        </p:spPr>
        <p:txBody>
          <a:bodyPr/>
          <a:lstStyle/>
          <a:p>
            <a:r>
              <a:rPr lang="en-US"/>
              <a:t>Challenges: Cost of Data Acquisition</a:t>
            </a:r>
            <a:endParaRPr lang="en-SG"/>
          </a:p>
        </p:txBody>
      </p:sp>
      <p:pic>
        <p:nvPicPr>
          <p:cNvPr id="4" name="Picture 3">
            <a:extLst>
              <a:ext uri="{FF2B5EF4-FFF2-40B4-BE49-F238E27FC236}">
                <a16:creationId xmlns:a16="http://schemas.microsoft.com/office/drawing/2014/main" id="{17A08287-282B-77E6-9CF2-9916B371AA88}"/>
              </a:ext>
            </a:extLst>
          </p:cNvPr>
          <p:cNvPicPr>
            <a:picLocks noChangeAspect="1"/>
          </p:cNvPicPr>
          <p:nvPr/>
        </p:nvPicPr>
        <p:blipFill>
          <a:blip r:embed="rId2"/>
          <a:stretch>
            <a:fillRect/>
          </a:stretch>
        </p:blipFill>
        <p:spPr>
          <a:xfrm>
            <a:off x="5997034" y="2711121"/>
            <a:ext cx="4450224" cy="3751199"/>
          </a:xfrm>
          <a:prstGeom prst="rect">
            <a:avLst/>
          </a:prstGeom>
        </p:spPr>
      </p:pic>
      <p:pic>
        <p:nvPicPr>
          <p:cNvPr id="5" name="Picture 4">
            <a:extLst>
              <a:ext uri="{FF2B5EF4-FFF2-40B4-BE49-F238E27FC236}">
                <a16:creationId xmlns:a16="http://schemas.microsoft.com/office/drawing/2014/main" id="{F20937FD-72E5-9EAD-C299-2633E82DE5E1}"/>
              </a:ext>
            </a:extLst>
          </p:cNvPr>
          <p:cNvPicPr>
            <a:picLocks noChangeAspect="1"/>
          </p:cNvPicPr>
          <p:nvPr/>
        </p:nvPicPr>
        <p:blipFill>
          <a:blip r:embed="rId3"/>
          <a:stretch>
            <a:fillRect/>
          </a:stretch>
        </p:blipFill>
        <p:spPr>
          <a:xfrm>
            <a:off x="513224" y="2628571"/>
            <a:ext cx="5214081" cy="1251624"/>
          </a:xfrm>
          <a:prstGeom prst="rect">
            <a:avLst/>
          </a:prstGeom>
        </p:spPr>
      </p:pic>
      <p:sp>
        <p:nvSpPr>
          <p:cNvPr id="6" name="TextBox 5">
            <a:extLst>
              <a:ext uri="{FF2B5EF4-FFF2-40B4-BE49-F238E27FC236}">
                <a16:creationId xmlns:a16="http://schemas.microsoft.com/office/drawing/2014/main" id="{B727B878-6AC4-7753-7D35-FAC565412069}"/>
              </a:ext>
            </a:extLst>
          </p:cNvPr>
          <p:cNvSpPr txBox="1"/>
          <p:nvPr/>
        </p:nvSpPr>
        <p:spPr>
          <a:xfrm>
            <a:off x="1223585" y="1520575"/>
            <a:ext cx="9601351" cy="1107996"/>
          </a:xfrm>
          <a:prstGeom prst="rect">
            <a:avLst/>
          </a:prstGeom>
          <a:noFill/>
        </p:spPr>
        <p:txBody>
          <a:bodyPr wrap="square" rtlCol="0">
            <a:spAutoFit/>
          </a:bodyPr>
          <a:lstStyle/>
          <a:p>
            <a:r>
              <a:rPr lang="en-SG" sz="2400" b="1"/>
              <a:t>Cost - effective data acquisition process</a:t>
            </a:r>
          </a:p>
          <a:p>
            <a:pPr marL="285750" indent="-285750">
              <a:buFont typeface="Arial" panose="020B0604020202020204" pitchFamily="34" charset="0"/>
              <a:buChar char="•"/>
            </a:pPr>
            <a:r>
              <a:rPr lang="en-US" sz="2400" kern="0">
                <a:ea typeface="Times New Roman" panose="02020603050405020304" pitchFamily="18" charset="0"/>
              </a:rPr>
              <a:t>Future data acquisition costs VS benefits consideration</a:t>
            </a:r>
            <a:endParaRPr lang="en-SG" sz="2400" kern="0">
              <a:ea typeface="Times New Roman" panose="02020603050405020304" pitchFamily="18" charset="0"/>
            </a:endParaRPr>
          </a:p>
          <a:p>
            <a:pPr marL="742950" lvl="1" indent="-285750">
              <a:buFont typeface="Arial" panose="020B0604020202020204" pitchFamily="34" charset="0"/>
              <a:buChar char="•"/>
            </a:pPr>
            <a:endParaRPr lang="en-US"/>
          </a:p>
        </p:txBody>
      </p:sp>
      <p:pic>
        <p:nvPicPr>
          <p:cNvPr id="7" name="Graphic 6" descr="Money outline">
            <a:extLst>
              <a:ext uri="{FF2B5EF4-FFF2-40B4-BE49-F238E27FC236}">
                <a16:creationId xmlns:a16="http://schemas.microsoft.com/office/drawing/2014/main" id="{B8DB5578-09D3-8BD3-E438-1B12B8772A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1871" y="1438025"/>
            <a:ext cx="914400" cy="914400"/>
          </a:xfrm>
          <a:prstGeom prst="rect">
            <a:avLst/>
          </a:prstGeom>
        </p:spPr>
      </p:pic>
      <p:sp>
        <p:nvSpPr>
          <p:cNvPr id="3" name="Slide Number Placeholder 2">
            <a:extLst>
              <a:ext uri="{FF2B5EF4-FFF2-40B4-BE49-F238E27FC236}">
                <a16:creationId xmlns:a16="http://schemas.microsoft.com/office/drawing/2014/main" id="{FC72195D-6E4A-C68D-E3EB-862B693DF2B2}"/>
              </a:ext>
            </a:extLst>
          </p:cNvPr>
          <p:cNvSpPr>
            <a:spLocks noGrp="1"/>
          </p:cNvSpPr>
          <p:nvPr>
            <p:ph type="sldNum" sz="quarter" idx="12"/>
          </p:nvPr>
        </p:nvSpPr>
        <p:spPr/>
        <p:txBody>
          <a:bodyPr/>
          <a:lstStyle/>
          <a:p>
            <a:fld id="{12BE2F63-B7EF-4841-ABD0-0804B0ABBEFB}" type="slidenum">
              <a:rPr lang="en-SG" smtClean="0"/>
              <a:t>57</a:t>
            </a:fld>
            <a:endParaRPr lang="en-SG"/>
          </a:p>
        </p:txBody>
      </p:sp>
    </p:spTree>
    <p:extLst>
      <p:ext uri="{BB962C8B-B14F-4D97-AF65-F5344CB8AC3E}">
        <p14:creationId xmlns:p14="http://schemas.microsoft.com/office/powerpoint/2010/main" val="2560411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E1D14-B84E-094C-B42C-07C9D01C90EA}"/>
              </a:ext>
            </a:extLst>
          </p:cNvPr>
          <p:cNvSpPr>
            <a:spLocks noGrp="1"/>
          </p:cNvSpPr>
          <p:nvPr>
            <p:ph type="title"/>
          </p:nvPr>
        </p:nvSpPr>
        <p:spPr>
          <a:xfrm>
            <a:off x="1066800" y="116252"/>
            <a:ext cx="10086474" cy="1325563"/>
          </a:xfrm>
        </p:spPr>
        <p:txBody>
          <a:bodyPr/>
          <a:lstStyle/>
          <a:p>
            <a:r>
              <a:rPr lang="en-US"/>
              <a:t>Time Management</a:t>
            </a:r>
            <a:endParaRPr lang="en-SG"/>
          </a:p>
        </p:txBody>
      </p:sp>
      <p:pic>
        <p:nvPicPr>
          <p:cNvPr id="3" name="Picture 2">
            <a:extLst>
              <a:ext uri="{FF2B5EF4-FFF2-40B4-BE49-F238E27FC236}">
                <a16:creationId xmlns:a16="http://schemas.microsoft.com/office/drawing/2014/main" id="{0CB14FF8-85CE-2D9D-9C13-703BF3D8635C}"/>
              </a:ext>
            </a:extLst>
          </p:cNvPr>
          <p:cNvPicPr>
            <a:picLocks noChangeAspect="1"/>
          </p:cNvPicPr>
          <p:nvPr/>
        </p:nvPicPr>
        <p:blipFill rotWithShape="1">
          <a:blip r:embed="rId2"/>
          <a:srcRect r="6755"/>
          <a:stretch/>
        </p:blipFill>
        <p:spPr>
          <a:xfrm>
            <a:off x="193211" y="1751183"/>
            <a:ext cx="11442626" cy="3355633"/>
          </a:xfrm>
          <a:prstGeom prst="rect">
            <a:avLst/>
          </a:prstGeom>
        </p:spPr>
      </p:pic>
      <p:sp>
        <p:nvSpPr>
          <p:cNvPr id="4" name="Left Bracket 3">
            <a:extLst>
              <a:ext uri="{FF2B5EF4-FFF2-40B4-BE49-F238E27FC236}">
                <a16:creationId xmlns:a16="http://schemas.microsoft.com/office/drawing/2014/main" id="{28D8C38B-28FB-8512-DCF4-55B4841B411A}"/>
              </a:ext>
            </a:extLst>
          </p:cNvPr>
          <p:cNvSpPr/>
          <p:nvPr/>
        </p:nvSpPr>
        <p:spPr>
          <a:xfrm rot="16200000">
            <a:off x="9395381" y="3459743"/>
            <a:ext cx="95253" cy="3924000"/>
          </a:xfrm>
          <a:prstGeom prst="lef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5" name="Straight Connector 4">
            <a:extLst>
              <a:ext uri="{FF2B5EF4-FFF2-40B4-BE49-F238E27FC236}">
                <a16:creationId xmlns:a16="http://schemas.microsoft.com/office/drawing/2014/main" id="{78CED9AF-448C-AD35-087C-E267CD3A47E6}"/>
              </a:ext>
            </a:extLst>
          </p:cNvPr>
          <p:cNvCxnSpPr>
            <a:cxnSpLocks/>
            <a:stCxn id="4" idx="0"/>
          </p:cNvCxnSpPr>
          <p:nvPr/>
        </p:nvCxnSpPr>
        <p:spPr>
          <a:xfrm flipV="1">
            <a:off x="7481008" y="3354182"/>
            <a:ext cx="239775" cy="2019935"/>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BE7834C-D995-40B6-E8F0-0AA8C949571B}"/>
              </a:ext>
            </a:extLst>
          </p:cNvPr>
          <p:cNvCxnSpPr>
            <a:cxnSpLocks/>
            <a:stCxn id="4" idx="2"/>
          </p:cNvCxnSpPr>
          <p:nvPr/>
        </p:nvCxnSpPr>
        <p:spPr>
          <a:xfrm flipH="1" flipV="1">
            <a:off x="11109540" y="3683404"/>
            <a:ext cx="295468" cy="1690712"/>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3AAA323-35D1-18F6-753A-01F942A52F43}"/>
              </a:ext>
            </a:extLst>
          </p:cNvPr>
          <p:cNvSpPr txBox="1"/>
          <p:nvPr/>
        </p:nvSpPr>
        <p:spPr>
          <a:xfrm>
            <a:off x="8265360" y="5469370"/>
            <a:ext cx="2381742" cy="276999"/>
          </a:xfrm>
          <a:prstGeom prst="rect">
            <a:avLst/>
          </a:prstGeom>
          <a:noFill/>
        </p:spPr>
        <p:txBody>
          <a:bodyPr wrap="none" rtlCol="0">
            <a:spAutoFit/>
          </a:bodyPr>
          <a:lstStyle/>
          <a:p>
            <a:r>
              <a:rPr lang="en-US" sz="1200" i="1">
                <a:solidFill>
                  <a:schemeClr val="tx1">
                    <a:lumMod val="50000"/>
                    <a:lumOff val="50000"/>
                  </a:schemeClr>
                </a:solidFill>
              </a:rPr>
              <a:t>Data Ingestion, Prep and Modelling</a:t>
            </a:r>
            <a:endParaRPr lang="en-US" sz="1200" i="1">
              <a:solidFill>
                <a:schemeClr val="bg1">
                  <a:lumMod val="75000"/>
                </a:schemeClr>
              </a:solidFill>
            </a:endParaRPr>
          </a:p>
        </p:txBody>
      </p:sp>
      <p:pic>
        <p:nvPicPr>
          <p:cNvPr id="9" name="Graphic 8" descr="Clock with solid fill">
            <a:extLst>
              <a:ext uri="{FF2B5EF4-FFF2-40B4-BE49-F238E27FC236}">
                <a16:creationId xmlns:a16="http://schemas.microsoft.com/office/drawing/2014/main" id="{57482B7F-3CFD-DD80-E5A3-F3660F4D07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326" y="275699"/>
            <a:ext cx="914400" cy="914400"/>
          </a:xfrm>
          <a:prstGeom prst="rect">
            <a:avLst/>
          </a:prstGeom>
        </p:spPr>
      </p:pic>
      <p:sp>
        <p:nvSpPr>
          <p:cNvPr id="8" name="Slide Number Placeholder 7">
            <a:extLst>
              <a:ext uri="{FF2B5EF4-FFF2-40B4-BE49-F238E27FC236}">
                <a16:creationId xmlns:a16="http://schemas.microsoft.com/office/drawing/2014/main" id="{14DBB582-4F0A-0578-8CFC-C2D461C03CEE}"/>
              </a:ext>
            </a:extLst>
          </p:cNvPr>
          <p:cNvSpPr>
            <a:spLocks noGrp="1"/>
          </p:cNvSpPr>
          <p:nvPr>
            <p:ph type="sldNum" sz="quarter" idx="12"/>
          </p:nvPr>
        </p:nvSpPr>
        <p:spPr/>
        <p:txBody>
          <a:bodyPr/>
          <a:lstStyle/>
          <a:p>
            <a:fld id="{12BE2F63-B7EF-4841-ABD0-0804B0ABBEFB}" type="slidenum">
              <a:rPr lang="en-SG" smtClean="0"/>
              <a:t>58</a:t>
            </a:fld>
            <a:endParaRPr lang="en-SG"/>
          </a:p>
        </p:txBody>
      </p:sp>
    </p:spTree>
    <p:extLst>
      <p:ext uri="{BB962C8B-B14F-4D97-AF65-F5344CB8AC3E}">
        <p14:creationId xmlns:p14="http://schemas.microsoft.com/office/powerpoint/2010/main" val="41007696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50E1D14-B84E-094C-B42C-07C9D01C90EA}"/>
              </a:ext>
            </a:extLst>
          </p:cNvPr>
          <p:cNvSpPr>
            <a:spLocks noGrp="1"/>
          </p:cNvSpPr>
          <p:nvPr>
            <p:ph type="title"/>
          </p:nvPr>
        </p:nvSpPr>
        <p:spPr>
          <a:xfrm>
            <a:off x="523765" y="257975"/>
            <a:ext cx="7548418" cy="1325563"/>
          </a:xfrm>
        </p:spPr>
        <p:txBody>
          <a:bodyPr vert="horz" lIns="91440" tIns="45720" rIns="91440" bIns="45720" rtlCol="0" anchor="ctr">
            <a:normAutofit/>
          </a:bodyPr>
          <a:lstStyle/>
          <a:p>
            <a:r>
              <a:rPr lang="en-US" kern="1200">
                <a:solidFill>
                  <a:schemeClr val="tx1"/>
                </a:solidFill>
                <a:latin typeface="+mj-lt"/>
                <a:ea typeface="+mj-ea"/>
                <a:cs typeface="+mj-cs"/>
              </a:rPr>
              <a:t>Future Improvement Areas</a:t>
            </a:r>
          </a:p>
        </p:txBody>
      </p:sp>
      <p:sp>
        <p:nvSpPr>
          <p:cNvPr id="28" name="Freeform: Shape 27">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Oval 28">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Artificial Intelligence outline">
            <a:extLst>
              <a:ext uri="{FF2B5EF4-FFF2-40B4-BE49-F238E27FC236}">
                <a16:creationId xmlns:a16="http://schemas.microsoft.com/office/drawing/2014/main" id="{F9CD9671-4103-CB8E-F2F2-D9E9068688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0" name="Freeform: Shape 29">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1" name="Straight Connector 30">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14FD79EF-1ADE-ED48-2060-B0CE88201AC9}"/>
              </a:ext>
            </a:extLst>
          </p:cNvPr>
          <p:cNvSpPr txBox="1"/>
          <p:nvPr/>
        </p:nvSpPr>
        <p:spPr>
          <a:xfrm>
            <a:off x="510959" y="1448593"/>
            <a:ext cx="7044385" cy="5032376"/>
          </a:xfrm>
          <a:prstGeom prst="rect">
            <a:avLst/>
          </a:prstGeom>
        </p:spPr>
        <p:txBody>
          <a:bodyPr vert="horz" lIns="91440" tIns="45720" rIns="91440" bIns="45720" rtlCol="0">
            <a:normAutofit lnSpcReduction="10000"/>
          </a:bodyPr>
          <a:lstStyle/>
          <a:p>
            <a:pPr>
              <a:lnSpc>
                <a:spcPct val="90000"/>
              </a:lnSpc>
              <a:spcAft>
                <a:spcPts val="600"/>
              </a:spcAft>
            </a:pPr>
            <a:r>
              <a:rPr lang="en-US" sz="2000" b="1"/>
              <a:t>Data quality enhancement</a:t>
            </a:r>
          </a:p>
          <a:p>
            <a:pPr marL="742950" lvl="1" indent="-228600">
              <a:lnSpc>
                <a:spcPct val="90000"/>
              </a:lnSpc>
              <a:spcAft>
                <a:spcPts val="600"/>
              </a:spcAft>
              <a:buFont typeface="Arial" panose="020B0604020202020204" pitchFamily="34" charset="0"/>
              <a:buChar char="•"/>
            </a:pPr>
            <a:r>
              <a:rPr lang="en-US" sz="2000"/>
              <a:t>Advance cleaning techniques</a:t>
            </a:r>
          </a:p>
          <a:p>
            <a:pPr marL="742950" lvl="1" indent="-228600">
              <a:lnSpc>
                <a:spcPct val="90000"/>
              </a:lnSpc>
              <a:spcAft>
                <a:spcPts val="600"/>
              </a:spcAft>
              <a:buFont typeface="Arial" panose="020B0604020202020204" pitchFamily="34" charset="0"/>
              <a:buChar char="•"/>
            </a:pPr>
            <a:r>
              <a:rPr lang="en-US" sz="2000"/>
              <a:t>Streamline feature engineering techniques</a:t>
            </a:r>
          </a:p>
          <a:p>
            <a:pPr marL="742950" lvl="1" indent="-228600">
              <a:lnSpc>
                <a:spcPct val="90000"/>
              </a:lnSpc>
              <a:spcAft>
                <a:spcPts val="600"/>
              </a:spcAft>
              <a:buFont typeface="Arial" panose="020B0604020202020204" pitchFamily="34" charset="0"/>
              <a:buChar char="•"/>
            </a:pPr>
            <a:endParaRPr lang="en-US" sz="2000"/>
          </a:p>
          <a:p>
            <a:pPr>
              <a:lnSpc>
                <a:spcPct val="90000"/>
              </a:lnSpc>
              <a:spcAft>
                <a:spcPts val="600"/>
              </a:spcAft>
            </a:pPr>
            <a:r>
              <a:rPr lang="en-US" sz="2000" b="1"/>
              <a:t>Enrich modelling </a:t>
            </a:r>
          </a:p>
          <a:p>
            <a:pPr marL="800100" lvl="1" indent="-228600">
              <a:lnSpc>
                <a:spcPct val="90000"/>
              </a:lnSpc>
              <a:spcAft>
                <a:spcPts val="600"/>
              </a:spcAft>
              <a:buFont typeface="Arial" panose="020B0604020202020204" pitchFamily="34" charset="0"/>
              <a:buChar char="•"/>
            </a:pPr>
            <a:r>
              <a:rPr lang="en-US" sz="2000"/>
              <a:t>Incorporate features such as user demographic data</a:t>
            </a:r>
          </a:p>
          <a:p>
            <a:pPr marL="571500" lvl="1">
              <a:lnSpc>
                <a:spcPct val="90000"/>
              </a:lnSpc>
              <a:spcAft>
                <a:spcPts val="600"/>
              </a:spcAft>
            </a:pPr>
            <a:endParaRPr lang="en-US" sz="2000"/>
          </a:p>
          <a:p>
            <a:pPr>
              <a:lnSpc>
                <a:spcPct val="90000"/>
              </a:lnSpc>
              <a:spcAft>
                <a:spcPts val="600"/>
              </a:spcAft>
            </a:pPr>
            <a:r>
              <a:rPr lang="en-US" sz="2000" b="1"/>
              <a:t>Optimization of Recommendations</a:t>
            </a:r>
          </a:p>
          <a:p>
            <a:pPr marL="742950" lvl="1" indent="-228600">
              <a:lnSpc>
                <a:spcPct val="90000"/>
              </a:lnSpc>
              <a:spcAft>
                <a:spcPts val="600"/>
              </a:spcAft>
              <a:buFont typeface="Arial" panose="020B0604020202020204" pitchFamily="34" charset="0"/>
              <a:buChar char="•"/>
            </a:pPr>
            <a:r>
              <a:rPr lang="en-US" sz="2000"/>
              <a:t>Provide additional insights to new app developers</a:t>
            </a:r>
          </a:p>
          <a:p>
            <a:pPr marL="742950" lvl="1" indent="-228600">
              <a:lnSpc>
                <a:spcPct val="90000"/>
              </a:lnSpc>
              <a:spcAft>
                <a:spcPts val="600"/>
              </a:spcAft>
              <a:buFont typeface="Arial" panose="020B0604020202020204" pitchFamily="34" charset="0"/>
              <a:buChar char="•"/>
            </a:pPr>
            <a:r>
              <a:rPr lang="en-US" sz="2000"/>
              <a:t>Enhance recommended app strategies</a:t>
            </a:r>
          </a:p>
          <a:p>
            <a:pPr marL="742950" lvl="1" indent="-228600">
              <a:lnSpc>
                <a:spcPct val="90000"/>
              </a:lnSpc>
              <a:spcAft>
                <a:spcPts val="600"/>
              </a:spcAft>
              <a:buFont typeface="Arial" panose="020B0604020202020204" pitchFamily="34" charset="0"/>
              <a:buChar char="•"/>
            </a:pPr>
            <a:endParaRPr lang="en-US" sz="2000"/>
          </a:p>
          <a:p>
            <a:pPr>
              <a:lnSpc>
                <a:spcPct val="90000"/>
              </a:lnSpc>
              <a:spcAft>
                <a:spcPts val="600"/>
              </a:spcAft>
            </a:pPr>
            <a:r>
              <a:rPr lang="en-US" sz="2000" b="1"/>
              <a:t>Scalability solution</a:t>
            </a:r>
          </a:p>
          <a:p>
            <a:pPr marL="800100" lvl="1" indent="-228600">
              <a:lnSpc>
                <a:spcPct val="90000"/>
              </a:lnSpc>
              <a:spcAft>
                <a:spcPts val="600"/>
              </a:spcAft>
              <a:buFont typeface="Arial" panose="020B0604020202020204" pitchFamily="34" charset="0"/>
              <a:buChar char="•"/>
            </a:pPr>
            <a:r>
              <a:rPr lang="en-US" sz="2000"/>
              <a:t>Refinement of current batch processing and API integrations for scalability</a:t>
            </a:r>
          </a:p>
          <a:p>
            <a:pPr marL="800100" lvl="1" indent="-228600">
              <a:lnSpc>
                <a:spcPct val="90000"/>
              </a:lnSpc>
              <a:spcAft>
                <a:spcPts val="600"/>
              </a:spcAft>
              <a:buFont typeface="Arial" panose="020B0604020202020204" pitchFamily="34" charset="0"/>
              <a:buChar char="•"/>
            </a:pPr>
            <a:r>
              <a:rPr lang="en-US" sz="2000"/>
              <a:t>Implementation of automated data processing pipeline using Kubernetes</a:t>
            </a:r>
          </a:p>
        </p:txBody>
      </p:sp>
      <p:sp>
        <p:nvSpPr>
          <p:cNvPr id="3" name="Slide Number Placeholder 2">
            <a:extLst>
              <a:ext uri="{FF2B5EF4-FFF2-40B4-BE49-F238E27FC236}">
                <a16:creationId xmlns:a16="http://schemas.microsoft.com/office/drawing/2014/main" id="{6164BB2D-9ACE-8A08-1BF5-017A3F26659B}"/>
              </a:ext>
            </a:extLst>
          </p:cNvPr>
          <p:cNvSpPr>
            <a:spLocks noGrp="1"/>
          </p:cNvSpPr>
          <p:nvPr>
            <p:ph type="sldNum" sz="quarter" idx="12"/>
          </p:nvPr>
        </p:nvSpPr>
        <p:spPr/>
        <p:txBody>
          <a:bodyPr/>
          <a:lstStyle/>
          <a:p>
            <a:fld id="{12BE2F63-B7EF-4841-ABD0-0804B0ABBEFB}" type="slidenum">
              <a:rPr lang="en-SG" smtClean="0"/>
              <a:t>59</a:t>
            </a:fld>
            <a:endParaRPr lang="en-SG"/>
          </a:p>
        </p:txBody>
      </p:sp>
    </p:spTree>
    <p:extLst>
      <p:ext uri="{BB962C8B-B14F-4D97-AF65-F5344CB8AC3E}">
        <p14:creationId xmlns:p14="http://schemas.microsoft.com/office/powerpoint/2010/main" val="701270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D964D96-4433-F09E-6F54-055083884446}"/>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586987" y="1610418"/>
            <a:ext cx="4323903" cy="43319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Team Data Science Process lifecycle - Azure Architecture Center |  Microsoft Learn">
            <a:extLst>
              <a:ext uri="{FF2B5EF4-FFF2-40B4-BE49-F238E27FC236}">
                <a16:creationId xmlns:a16="http://schemas.microsoft.com/office/drawing/2014/main" id="{97391319-DDFF-9D0E-E069-72F9E3485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074" y="1402964"/>
            <a:ext cx="6508426" cy="48551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491DF6-1843-D411-8C5E-5CE8351F4E47}"/>
              </a:ext>
            </a:extLst>
          </p:cNvPr>
          <p:cNvSpPr txBox="1"/>
          <p:nvPr/>
        </p:nvSpPr>
        <p:spPr>
          <a:xfrm>
            <a:off x="586987" y="602744"/>
            <a:ext cx="5132815" cy="800219"/>
          </a:xfrm>
          <a:prstGeom prst="rect">
            <a:avLst/>
          </a:prstGeom>
          <a:noFill/>
        </p:spPr>
        <p:txBody>
          <a:bodyPr wrap="none" rtlCol="0">
            <a:spAutoFit/>
          </a:bodyPr>
          <a:lstStyle/>
          <a:p>
            <a:r>
              <a:rPr lang="en-US" sz="3200">
                <a:solidFill>
                  <a:schemeClr val="tx1">
                    <a:lumMod val="75000"/>
                    <a:lumOff val="25000"/>
                  </a:schemeClr>
                </a:solidFill>
              </a:rPr>
              <a:t>Methodology and Framework</a:t>
            </a:r>
          </a:p>
          <a:p>
            <a:r>
              <a:rPr lang="en-US" sz="1400" i="1">
                <a:solidFill>
                  <a:schemeClr val="tx1">
                    <a:lumMod val="50000"/>
                    <a:lumOff val="50000"/>
                  </a:schemeClr>
                </a:solidFill>
              </a:rPr>
              <a:t>CRISP-DM vs TDSP</a:t>
            </a:r>
            <a:endParaRPr lang="en-SG" sz="1400" i="1">
              <a:solidFill>
                <a:schemeClr val="tx1">
                  <a:lumMod val="50000"/>
                  <a:lumOff val="50000"/>
                </a:schemeClr>
              </a:solidFill>
            </a:endParaRPr>
          </a:p>
        </p:txBody>
      </p:sp>
      <p:sp>
        <p:nvSpPr>
          <p:cNvPr id="3" name="Slide Number Placeholder 2">
            <a:extLst>
              <a:ext uri="{FF2B5EF4-FFF2-40B4-BE49-F238E27FC236}">
                <a16:creationId xmlns:a16="http://schemas.microsoft.com/office/drawing/2014/main" id="{C437D3CE-5B1B-E758-8B2E-0C1ECF6A5D49}"/>
              </a:ext>
            </a:extLst>
          </p:cNvPr>
          <p:cNvSpPr>
            <a:spLocks noGrp="1"/>
          </p:cNvSpPr>
          <p:nvPr>
            <p:ph type="sldNum" sz="quarter" idx="12"/>
          </p:nvPr>
        </p:nvSpPr>
        <p:spPr/>
        <p:txBody>
          <a:bodyPr/>
          <a:lstStyle/>
          <a:p>
            <a:fld id="{12BE2F63-B7EF-4841-ABD0-0804B0ABBEFB}" type="slidenum">
              <a:rPr lang="en-SG" smtClean="0"/>
              <a:t>6</a:t>
            </a:fld>
            <a:endParaRPr lang="en-SG"/>
          </a:p>
        </p:txBody>
      </p:sp>
    </p:spTree>
    <p:extLst>
      <p:ext uri="{BB962C8B-B14F-4D97-AF65-F5344CB8AC3E}">
        <p14:creationId xmlns:p14="http://schemas.microsoft.com/office/powerpoint/2010/main" val="14511238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ple's App Store ecosystem facilitated over half a trillion dollars in  commerce in 2019 - Apple (SG)">
            <a:extLst>
              <a:ext uri="{FF2B5EF4-FFF2-40B4-BE49-F238E27FC236}">
                <a16:creationId xmlns:a16="http://schemas.microsoft.com/office/drawing/2014/main" id="{A00B5028-476D-3236-2767-70BC1B503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65"/>
            <a:ext cx="12192000" cy="68673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1FD2A46B-0013-D7AD-3C24-8F2DE9FEC718}"/>
              </a:ext>
            </a:extLst>
          </p:cNvPr>
          <p:cNvGraphicFramePr>
            <a:graphicFrameLocks noGrp="1"/>
          </p:cNvGraphicFramePr>
          <p:nvPr/>
        </p:nvGraphicFramePr>
        <p:xfrm>
          <a:off x="0" y="0"/>
          <a:ext cx="12192000" cy="685800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1099040611"/>
                    </a:ext>
                  </a:extLst>
                </a:gridCol>
                <a:gridCol w="2032000">
                  <a:extLst>
                    <a:ext uri="{9D8B030D-6E8A-4147-A177-3AD203B41FA5}">
                      <a16:colId xmlns:a16="http://schemas.microsoft.com/office/drawing/2014/main" val="4143329896"/>
                    </a:ext>
                  </a:extLst>
                </a:gridCol>
                <a:gridCol w="2032000">
                  <a:extLst>
                    <a:ext uri="{9D8B030D-6E8A-4147-A177-3AD203B41FA5}">
                      <a16:colId xmlns:a16="http://schemas.microsoft.com/office/drawing/2014/main" val="2076144874"/>
                    </a:ext>
                  </a:extLst>
                </a:gridCol>
                <a:gridCol w="2032000">
                  <a:extLst>
                    <a:ext uri="{9D8B030D-6E8A-4147-A177-3AD203B41FA5}">
                      <a16:colId xmlns:a16="http://schemas.microsoft.com/office/drawing/2014/main" val="3445565446"/>
                    </a:ext>
                  </a:extLst>
                </a:gridCol>
                <a:gridCol w="2032000">
                  <a:extLst>
                    <a:ext uri="{9D8B030D-6E8A-4147-A177-3AD203B41FA5}">
                      <a16:colId xmlns:a16="http://schemas.microsoft.com/office/drawing/2014/main" val="2376786918"/>
                    </a:ext>
                  </a:extLst>
                </a:gridCol>
                <a:gridCol w="2032000">
                  <a:extLst>
                    <a:ext uri="{9D8B030D-6E8A-4147-A177-3AD203B41FA5}">
                      <a16:colId xmlns:a16="http://schemas.microsoft.com/office/drawing/2014/main" val="42745237"/>
                    </a:ext>
                  </a:extLst>
                </a:gridCol>
              </a:tblGrid>
              <a:tr h="1371600">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5325299"/>
                  </a:ext>
                </a:extLst>
              </a:tr>
              <a:tr h="1371600">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0027933"/>
                  </a:ext>
                </a:extLst>
              </a:tr>
              <a:tr h="1371600">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722311"/>
                  </a:ext>
                </a:extLst>
              </a:tr>
              <a:tr h="1371600">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145246"/>
                  </a:ext>
                </a:extLst>
              </a:tr>
              <a:tr h="1371600">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9050" cap="flat" cmpd="sng" algn="ctr">
                      <a:solidFill>
                        <a:srgbClr val="E3E5EC"/>
                      </a:solidFill>
                      <a:prstDash val="solid"/>
                      <a:round/>
                      <a:headEnd type="none" w="med" len="med"/>
                      <a:tailEnd type="none" w="med" len="med"/>
                    </a:lnL>
                    <a:lnR w="19050" cap="flat" cmpd="sng" algn="ctr">
                      <a:solidFill>
                        <a:srgbClr val="E3E5EC"/>
                      </a:solidFill>
                      <a:prstDash val="solid"/>
                      <a:round/>
                      <a:headEnd type="none" w="med" len="med"/>
                      <a:tailEnd type="none" w="med" len="med"/>
                    </a:lnR>
                    <a:lnT w="19050" cap="flat" cmpd="sng" algn="ctr">
                      <a:solidFill>
                        <a:srgbClr val="E3E5EC"/>
                      </a:solidFill>
                      <a:prstDash val="solid"/>
                      <a:round/>
                      <a:headEnd type="none" w="med" len="med"/>
                      <a:tailEnd type="none" w="med" len="med"/>
                    </a:lnT>
                    <a:lnB w="19050" cap="flat" cmpd="sng" algn="ctr">
                      <a:solidFill>
                        <a:srgbClr val="E3E5E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4448026"/>
                  </a:ext>
                </a:extLst>
              </a:tr>
            </a:tbl>
          </a:graphicData>
        </a:graphic>
      </p:graphicFrame>
      <p:pic>
        <p:nvPicPr>
          <p:cNvPr id="5" name="Picture 2" descr="Question and answer - Free communications icons">
            <a:extLst>
              <a:ext uri="{FF2B5EF4-FFF2-40B4-BE49-F238E27FC236}">
                <a16:creationId xmlns:a16="http://schemas.microsoft.com/office/drawing/2014/main" id="{5D97EA80-54F0-5E70-C1C5-F75B56B971E5}"/>
              </a:ext>
            </a:extLst>
          </p:cNvPr>
          <p:cNvPicPr>
            <a:picLocks noChangeAspect="1" noChangeArrowheads="1"/>
          </p:cNvPicPr>
          <p:nvPr/>
        </p:nvPicPr>
        <p:blipFill>
          <a:blip r:embed="rId3">
            <a:biLevel thresh="75000"/>
            <a:alphaModFix amt="2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730176" y="4139876"/>
            <a:ext cx="2616848" cy="26168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76078E50-E52B-2BAE-10E6-DAA0C194F00B}"/>
              </a:ext>
            </a:extLst>
          </p:cNvPr>
          <p:cNvPicPr>
            <a:picLocks noChangeAspect="1" noChangeArrowheads="1"/>
          </p:cNvPicPr>
          <p:nvPr/>
        </p:nvPicPr>
        <p:blipFill>
          <a:blip r:embed="rId5">
            <a:alphaModFix amt="20000"/>
            <a:extLst>
              <a:ext uri="{28A0092B-C50C-407E-A947-70E740481C1C}">
                <a14:useLocalDpi xmlns:a14="http://schemas.microsoft.com/office/drawing/2010/main" val="0"/>
              </a:ext>
            </a:extLst>
          </a:blip>
          <a:srcRect/>
          <a:stretch>
            <a:fillRect/>
          </a:stretch>
        </p:blipFill>
        <p:spPr bwMode="auto">
          <a:xfrm>
            <a:off x="10671027" y="1661492"/>
            <a:ext cx="879764" cy="71354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157EFA6-D682-B938-BE3A-609C226A27D8}"/>
              </a:ext>
            </a:extLst>
          </p:cNvPr>
          <p:cNvSpPr>
            <a:spLocks noGrp="1"/>
          </p:cNvSpPr>
          <p:nvPr>
            <p:ph type="sldNum" sz="quarter" idx="12"/>
          </p:nvPr>
        </p:nvSpPr>
        <p:spPr/>
        <p:txBody>
          <a:bodyPr/>
          <a:lstStyle/>
          <a:p>
            <a:fld id="{12BE2F63-B7EF-4841-ABD0-0804B0ABBEFB}" type="slidenum">
              <a:rPr lang="en-SG" smtClean="0"/>
              <a:t>60</a:t>
            </a:fld>
            <a:endParaRPr lang="en-SG"/>
          </a:p>
        </p:txBody>
      </p:sp>
    </p:spTree>
    <p:extLst>
      <p:ext uri="{BB962C8B-B14F-4D97-AF65-F5344CB8AC3E}">
        <p14:creationId xmlns:p14="http://schemas.microsoft.com/office/powerpoint/2010/main" val="734526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F01B9EC-AD5E-77AE-224D-4473B0C79F62}"/>
              </a:ext>
            </a:extLst>
          </p:cNvPr>
          <p:cNvSpPr/>
          <p:nvPr/>
        </p:nvSpPr>
        <p:spPr>
          <a:xfrm>
            <a:off x="648062" y="4861556"/>
            <a:ext cx="10982750" cy="1380067"/>
          </a:xfrm>
          <a:prstGeom prst="roundRect">
            <a:avLst/>
          </a:prstGeom>
          <a:solidFill>
            <a:schemeClr val="bg2">
              <a:lumMod val="9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C9D9EFF1-28C7-1FB5-1173-5C4377823BD8}"/>
              </a:ext>
            </a:extLst>
          </p:cNvPr>
          <p:cNvSpPr/>
          <p:nvPr/>
        </p:nvSpPr>
        <p:spPr>
          <a:xfrm>
            <a:off x="648062" y="2009095"/>
            <a:ext cx="10982750" cy="1380067"/>
          </a:xfrm>
          <a:prstGeom prst="roundRect">
            <a:avLst/>
          </a:prstGeom>
          <a:solidFill>
            <a:schemeClr val="bg2">
              <a:lumMod val="9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9E55F21-2E61-331E-A2E6-8C7B56A58762}"/>
              </a:ext>
            </a:extLst>
          </p:cNvPr>
          <p:cNvPicPr>
            <a:picLocks noChangeAspect="1"/>
          </p:cNvPicPr>
          <p:nvPr/>
        </p:nvPicPr>
        <p:blipFill rotWithShape="1">
          <a:blip r:embed="rId2">
            <a:alphaModFix amt="50000"/>
          </a:blip>
          <a:srcRect l="9571" t="5857" r="9571" b="19428"/>
          <a:stretch/>
        </p:blipFill>
        <p:spPr>
          <a:xfrm>
            <a:off x="648062" y="616377"/>
            <a:ext cx="856209" cy="791159"/>
          </a:xfrm>
          <a:prstGeom prst="rect">
            <a:avLst/>
          </a:prstGeom>
        </p:spPr>
      </p:pic>
      <p:pic>
        <p:nvPicPr>
          <p:cNvPr id="6" name="Picture 5">
            <a:extLst>
              <a:ext uri="{FF2B5EF4-FFF2-40B4-BE49-F238E27FC236}">
                <a16:creationId xmlns:a16="http://schemas.microsoft.com/office/drawing/2014/main" id="{C772855F-97B0-13B7-AD42-5F368682F04C}"/>
              </a:ext>
            </a:extLst>
          </p:cNvPr>
          <p:cNvPicPr>
            <a:picLocks noChangeAspect="1"/>
          </p:cNvPicPr>
          <p:nvPr/>
        </p:nvPicPr>
        <p:blipFill rotWithShape="1">
          <a:blip r:embed="rId3">
            <a:alphaModFix amt="50000"/>
          </a:blip>
          <a:srcRect l="20512" t="4088" r="20393" b="18467"/>
          <a:stretch/>
        </p:blipFill>
        <p:spPr>
          <a:xfrm>
            <a:off x="3094720" y="2200105"/>
            <a:ext cx="698999" cy="916042"/>
          </a:xfrm>
          <a:prstGeom prst="rect">
            <a:avLst/>
          </a:prstGeom>
        </p:spPr>
      </p:pic>
      <p:sp>
        <p:nvSpPr>
          <p:cNvPr id="7" name="TextBox 6">
            <a:extLst>
              <a:ext uri="{FF2B5EF4-FFF2-40B4-BE49-F238E27FC236}">
                <a16:creationId xmlns:a16="http://schemas.microsoft.com/office/drawing/2014/main" id="{3B3B0CB8-E2EE-1123-27DF-8A0E46F10348}"/>
              </a:ext>
            </a:extLst>
          </p:cNvPr>
          <p:cNvSpPr txBox="1"/>
          <p:nvPr/>
        </p:nvSpPr>
        <p:spPr>
          <a:xfrm>
            <a:off x="1248688" y="2333879"/>
            <a:ext cx="1403336" cy="646331"/>
          </a:xfrm>
          <a:prstGeom prst="rect">
            <a:avLst/>
          </a:prstGeom>
          <a:noFill/>
        </p:spPr>
        <p:txBody>
          <a:bodyPr wrap="square" rtlCol="0">
            <a:spAutoFit/>
          </a:bodyPr>
          <a:lstStyle/>
          <a:p>
            <a:pPr algn="ctr"/>
            <a:r>
              <a:rPr lang="en-US" b="1">
                <a:solidFill>
                  <a:schemeClr val="tx1">
                    <a:lumMod val="75000"/>
                    <a:lumOff val="25000"/>
                  </a:schemeClr>
                </a:solidFill>
              </a:rPr>
              <a:t>App Developers</a:t>
            </a:r>
          </a:p>
        </p:txBody>
      </p:sp>
      <p:pic>
        <p:nvPicPr>
          <p:cNvPr id="4" name="Picture 3">
            <a:extLst>
              <a:ext uri="{FF2B5EF4-FFF2-40B4-BE49-F238E27FC236}">
                <a16:creationId xmlns:a16="http://schemas.microsoft.com/office/drawing/2014/main" id="{667A1740-1437-5F32-E11A-D2BCA3A41F23}"/>
              </a:ext>
            </a:extLst>
          </p:cNvPr>
          <p:cNvPicPr>
            <a:picLocks noChangeAspect="1"/>
          </p:cNvPicPr>
          <p:nvPr/>
        </p:nvPicPr>
        <p:blipFill rotWithShape="1">
          <a:blip r:embed="rId4">
            <a:alphaModFix amt="50000"/>
          </a:blip>
          <a:srcRect l="8282" t="1846" r="8459" b="15862"/>
          <a:stretch/>
        </p:blipFill>
        <p:spPr>
          <a:xfrm>
            <a:off x="3034621" y="3763037"/>
            <a:ext cx="759098" cy="750271"/>
          </a:xfrm>
          <a:prstGeom prst="rect">
            <a:avLst/>
          </a:prstGeom>
        </p:spPr>
      </p:pic>
      <p:sp>
        <p:nvSpPr>
          <p:cNvPr id="8" name="TextBox 7">
            <a:extLst>
              <a:ext uri="{FF2B5EF4-FFF2-40B4-BE49-F238E27FC236}">
                <a16:creationId xmlns:a16="http://schemas.microsoft.com/office/drawing/2014/main" id="{36A73476-E1CD-1B93-FE29-C7F004DA78B4}"/>
              </a:ext>
            </a:extLst>
          </p:cNvPr>
          <p:cNvSpPr txBox="1"/>
          <p:nvPr/>
        </p:nvSpPr>
        <p:spPr>
          <a:xfrm>
            <a:off x="897548" y="3815008"/>
            <a:ext cx="2105617" cy="646331"/>
          </a:xfrm>
          <a:prstGeom prst="rect">
            <a:avLst/>
          </a:prstGeom>
          <a:noFill/>
        </p:spPr>
        <p:txBody>
          <a:bodyPr wrap="square" rtlCol="0">
            <a:spAutoFit/>
          </a:bodyPr>
          <a:lstStyle/>
          <a:p>
            <a:pPr algn="ctr"/>
            <a:r>
              <a:rPr lang="en-US" b="1">
                <a:solidFill>
                  <a:schemeClr val="tx1">
                    <a:lumMod val="75000"/>
                    <a:lumOff val="25000"/>
                  </a:schemeClr>
                </a:solidFill>
              </a:rPr>
              <a:t>App Development Companies</a:t>
            </a:r>
          </a:p>
        </p:txBody>
      </p:sp>
      <p:pic>
        <p:nvPicPr>
          <p:cNvPr id="5" name="Picture 4">
            <a:extLst>
              <a:ext uri="{FF2B5EF4-FFF2-40B4-BE49-F238E27FC236}">
                <a16:creationId xmlns:a16="http://schemas.microsoft.com/office/drawing/2014/main" id="{48F23083-B894-B087-6EEE-BE816CFA20AB}"/>
              </a:ext>
            </a:extLst>
          </p:cNvPr>
          <p:cNvPicPr>
            <a:picLocks noChangeAspect="1"/>
          </p:cNvPicPr>
          <p:nvPr/>
        </p:nvPicPr>
        <p:blipFill rotWithShape="1">
          <a:blip r:embed="rId5">
            <a:alphaModFix amt="50000"/>
          </a:blip>
          <a:srcRect l="9383" t="9589" r="9567" b="23569"/>
          <a:stretch/>
        </p:blipFill>
        <p:spPr>
          <a:xfrm>
            <a:off x="2950447" y="5191500"/>
            <a:ext cx="987543" cy="814439"/>
          </a:xfrm>
          <a:prstGeom prst="rect">
            <a:avLst/>
          </a:prstGeom>
        </p:spPr>
      </p:pic>
      <p:sp>
        <p:nvSpPr>
          <p:cNvPr id="9" name="TextBox 8">
            <a:extLst>
              <a:ext uri="{FF2B5EF4-FFF2-40B4-BE49-F238E27FC236}">
                <a16:creationId xmlns:a16="http://schemas.microsoft.com/office/drawing/2014/main" id="{DB7A6B8F-D274-9F1B-273D-CFA48AB2956D}"/>
              </a:ext>
            </a:extLst>
          </p:cNvPr>
          <p:cNvSpPr txBox="1"/>
          <p:nvPr/>
        </p:nvSpPr>
        <p:spPr>
          <a:xfrm>
            <a:off x="1147034" y="5296137"/>
            <a:ext cx="1606644" cy="646331"/>
          </a:xfrm>
          <a:prstGeom prst="rect">
            <a:avLst/>
          </a:prstGeom>
          <a:noFill/>
        </p:spPr>
        <p:txBody>
          <a:bodyPr wrap="square" rtlCol="0">
            <a:spAutoFit/>
          </a:bodyPr>
          <a:lstStyle/>
          <a:p>
            <a:pPr algn="ctr"/>
            <a:r>
              <a:rPr lang="en-US" b="1">
                <a:solidFill>
                  <a:schemeClr val="tx1">
                    <a:lumMod val="75000"/>
                    <a:lumOff val="25000"/>
                  </a:schemeClr>
                </a:solidFill>
              </a:rPr>
              <a:t>Digital Marketers</a:t>
            </a:r>
          </a:p>
        </p:txBody>
      </p:sp>
      <p:sp>
        <p:nvSpPr>
          <p:cNvPr id="10" name="TextBox 9">
            <a:extLst>
              <a:ext uri="{FF2B5EF4-FFF2-40B4-BE49-F238E27FC236}">
                <a16:creationId xmlns:a16="http://schemas.microsoft.com/office/drawing/2014/main" id="{DDB985B4-E082-9F6A-6104-746E2B2DC776}"/>
              </a:ext>
            </a:extLst>
          </p:cNvPr>
          <p:cNvSpPr txBox="1"/>
          <p:nvPr/>
        </p:nvSpPr>
        <p:spPr>
          <a:xfrm>
            <a:off x="4235451" y="2333879"/>
            <a:ext cx="7395362"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tx1">
                    <a:lumMod val="75000"/>
                    <a:lumOff val="25000"/>
                  </a:schemeClr>
                </a:solidFill>
              </a:rPr>
              <a:t>Insights into app trends, user preferences and factors driving app installs</a:t>
            </a:r>
          </a:p>
          <a:p>
            <a:pPr marL="285750" indent="-285750">
              <a:buFont typeface="Arial" panose="020B0604020202020204" pitchFamily="34" charset="0"/>
              <a:buChar char="•"/>
            </a:pPr>
            <a:r>
              <a:rPr lang="en-US">
                <a:solidFill>
                  <a:schemeClr val="tx1">
                    <a:lumMod val="75000"/>
                    <a:lumOff val="25000"/>
                  </a:schemeClr>
                </a:solidFill>
              </a:rPr>
              <a:t>App development strategies (user engagement)</a:t>
            </a:r>
          </a:p>
        </p:txBody>
      </p:sp>
      <p:sp>
        <p:nvSpPr>
          <p:cNvPr id="11" name="TextBox 10">
            <a:extLst>
              <a:ext uri="{FF2B5EF4-FFF2-40B4-BE49-F238E27FC236}">
                <a16:creationId xmlns:a16="http://schemas.microsoft.com/office/drawing/2014/main" id="{D6771BB9-67BE-3778-0908-03759FE0294B}"/>
              </a:ext>
            </a:extLst>
          </p:cNvPr>
          <p:cNvSpPr txBox="1"/>
          <p:nvPr/>
        </p:nvSpPr>
        <p:spPr>
          <a:xfrm>
            <a:off x="4235451" y="3815006"/>
            <a:ext cx="7395361"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tx1">
                    <a:lumMod val="75000"/>
                    <a:lumOff val="25000"/>
                  </a:schemeClr>
                </a:solidFill>
              </a:rPr>
              <a:t>Guide product roadmap</a:t>
            </a:r>
          </a:p>
          <a:p>
            <a:pPr marL="285750" indent="-285750">
              <a:buFont typeface="Arial" panose="020B0604020202020204" pitchFamily="34" charset="0"/>
              <a:buChar char="•"/>
            </a:pPr>
            <a:r>
              <a:rPr lang="en-US">
                <a:solidFill>
                  <a:schemeClr val="tx1">
                    <a:lumMod val="75000"/>
                    <a:lumOff val="25000"/>
                  </a:schemeClr>
                </a:solidFill>
              </a:rPr>
              <a:t>Improve competitiveness of app in market</a:t>
            </a:r>
          </a:p>
        </p:txBody>
      </p:sp>
      <p:sp>
        <p:nvSpPr>
          <p:cNvPr id="12" name="TextBox 11">
            <a:extLst>
              <a:ext uri="{FF2B5EF4-FFF2-40B4-BE49-F238E27FC236}">
                <a16:creationId xmlns:a16="http://schemas.microsoft.com/office/drawing/2014/main" id="{3D021A08-E816-743C-C66D-FE2432E93533}"/>
              </a:ext>
            </a:extLst>
          </p:cNvPr>
          <p:cNvSpPr txBox="1"/>
          <p:nvPr/>
        </p:nvSpPr>
        <p:spPr>
          <a:xfrm>
            <a:off x="4235451" y="5296137"/>
            <a:ext cx="7285964"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tx1">
                    <a:lumMod val="75000"/>
                    <a:lumOff val="25000"/>
                  </a:schemeClr>
                </a:solidFill>
              </a:rPr>
              <a:t>Tailor advertising/promotion strategies</a:t>
            </a:r>
          </a:p>
          <a:p>
            <a:pPr marL="285750" indent="-285750">
              <a:buFont typeface="Arial" panose="020B0604020202020204" pitchFamily="34" charset="0"/>
              <a:buChar char="•"/>
            </a:pPr>
            <a:r>
              <a:rPr lang="en-US">
                <a:solidFill>
                  <a:schemeClr val="tx1">
                    <a:lumMod val="75000"/>
                    <a:lumOff val="25000"/>
                  </a:schemeClr>
                </a:solidFill>
              </a:rPr>
              <a:t>Targeted audience, improve ROI</a:t>
            </a:r>
          </a:p>
        </p:txBody>
      </p:sp>
      <p:sp>
        <p:nvSpPr>
          <p:cNvPr id="18" name="TextBox 17">
            <a:extLst>
              <a:ext uri="{FF2B5EF4-FFF2-40B4-BE49-F238E27FC236}">
                <a16:creationId xmlns:a16="http://schemas.microsoft.com/office/drawing/2014/main" id="{6089066C-6838-4D3D-8FAB-4AF46DBAD1E9}"/>
              </a:ext>
            </a:extLst>
          </p:cNvPr>
          <p:cNvSpPr txBox="1"/>
          <p:nvPr/>
        </p:nvSpPr>
        <p:spPr>
          <a:xfrm>
            <a:off x="1599521" y="616377"/>
            <a:ext cx="4085029" cy="830997"/>
          </a:xfrm>
          <a:prstGeom prst="rect">
            <a:avLst/>
          </a:prstGeom>
          <a:noFill/>
        </p:spPr>
        <p:txBody>
          <a:bodyPr wrap="none" rtlCol="0">
            <a:spAutoFit/>
          </a:bodyPr>
          <a:lstStyle/>
          <a:p>
            <a:r>
              <a:rPr lang="en-US" sz="3200">
                <a:solidFill>
                  <a:schemeClr val="tx1">
                    <a:lumMod val="75000"/>
                    <a:lumOff val="25000"/>
                  </a:schemeClr>
                </a:solidFill>
              </a:rPr>
              <a:t>Customers</a:t>
            </a:r>
          </a:p>
          <a:p>
            <a:r>
              <a:rPr lang="en-US" sz="1600" i="1">
                <a:solidFill>
                  <a:schemeClr val="tx1">
                    <a:lumMod val="50000"/>
                    <a:lumOff val="50000"/>
                  </a:schemeClr>
                </a:solidFill>
              </a:rPr>
              <a:t>Interested Parties. Stakeholders &amp; Beneficiaries</a:t>
            </a:r>
            <a:endParaRPr lang="en-US" sz="3200" i="1">
              <a:solidFill>
                <a:schemeClr val="tx1">
                  <a:lumMod val="50000"/>
                  <a:lumOff val="50000"/>
                </a:schemeClr>
              </a:solidFill>
            </a:endParaRPr>
          </a:p>
        </p:txBody>
      </p:sp>
      <p:sp>
        <p:nvSpPr>
          <p:cNvPr id="13" name="Slide Number Placeholder 12">
            <a:extLst>
              <a:ext uri="{FF2B5EF4-FFF2-40B4-BE49-F238E27FC236}">
                <a16:creationId xmlns:a16="http://schemas.microsoft.com/office/drawing/2014/main" id="{356DFB0E-EA61-2BBA-8269-B6C2D3EC3645}"/>
              </a:ext>
            </a:extLst>
          </p:cNvPr>
          <p:cNvSpPr>
            <a:spLocks noGrp="1"/>
          </p:cNvSpPr>
          <p:nvPr>
            <p:ph type="sldNum" sz="quarter" idx="12"/>
          </p:nvPr>
        </p:nvSpPr>
        <p:spPr/>
        <p:txBody>
          <a:bodyPr/>
          <a:lstStyle/>
          <a:p>
            <a:fld id="{12BE2F63-B7EF-4841-ABD0-0804B0ABBEFB}" type="slidenum">
              <a:rPr lang="en-SG" smtClean="0"/>
              <a:t>7</a:t>
            </a:fld>
            <a:endParaRPr lang="en-SG"/>
          </a:p>
        </p:txBody>
      </p:sp>
    </p:spTree>
    <p:extLst>
      <p:ext uri="{BB962C8B-B14F-4D97-AF65-F5344CB8AC3E}">
        <p14:creationId xmlns:p14="http://schemas.microsoft.com/office/powerpoint/2010/main" val="3428497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aphic 34" descr="Easel with solid fill">
            <a:extLst>
              <a:ext uri="{FF2B5EF4-FFF2-40B4-BE49-F238E27FC236}">
                <a16:creationId xmlns:a16="http://schemas.microsoft.com/office/drawing/2014/main" id="{C9F88440-04A9-3E09-A971-C80D2DE430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4664" y="2654996"/>
            <a:ext cx="914400" cy="914400"/>
          </a:xfrm>
          <a:prstGeom prst="rect">
            <a:avLst/>
          </a:prstGeom>
        </p:spPr>
      </p:pic>
      <p:sp>
        <p:nvSpPr>
          <p:cNvPr id="37" name="TextBox 36">
            <a:extLst>
              <a:ext uri="{FF2B5EF4-FFF2-40B4-BE49-F238E27FC236}">
                <a16:creationId xmlns:a16="http://schemas.microsoft.com/office/drawing/2014/main" id="{0D4C7286-E44F-914A-647B-359507E68B5E}"/>
              </a:ext>
            </a:extLst>
          </p:cNvPr>
          <p:cNvSpPr txBox="1"/>
          <p:nvPr/>
        </p:nvSpPr>
        <p:spPr>
          <a:xfrm>
            <a:off x="-1866972" y="3608840"/>
            <a:ext cx="1640829" cy="374571"/>
          </a:xfrm>
          <a:prstGeom prst="roundRect">
            <a:avLst/>
          </a:prstGeom>
          <a:solidFill>
            <a:schemeClr val="bg1">
              <a:lumMod val="95000"/>
              <a:alpha val="24000"/>
            </a:schemeClr>
          </a:solidFill>
        </p:spPr>
        <p:txBody>
          <a:bodyPr wrap="square" rtlCol="0">
            <a:spAutoFit/>
          </a:bodyPr>
          <a:lstStyle>
            <a:defPPr>
              <a:defRPr lang="en-US"/>
            </a:defPPr>
            <a:lvl1pPr>
              <a:defRPr sz="3200">
                <a:solidFill>
                  <a:schemeClr val="tx1">
                    <a:lumMod val="75000"/>
                    <a:lumOff val="25000"/>
                  </a:schemeClr>
                </a:solidFill>
              </a:defRPr>
            </a:lvl1pPr>
          </a:lstStyle>
          <a:p>
            <a:pPr algn="ctr"/>
            <a:r>
              <a:rPr lang="en-US" sz="1600" b="1" dirty="0"/>
              <a:t>AI Canvas</a:t>
            </a:r>
          </a:p>
        </p:txBody>
      </p:sp>
      <p:grpSp>
        <p:nvGrpSpPr>
          <p:cNvPr id="34" name="Group 33">
            <a:extLst>
              <a:ext uri="{FF2B5EF4-FFF2-40B4-BE49-F238E27FC236}">
                <a16:creationId xmlns:a16="http://schemas.microsoft.com/office/drawing/2014/main" id="{8E69E719-1248-65F4-D481-AF127EF03377}"/>
              </a:ext>
            </a:extLst>
          </p:cNvPr>
          <p:cNvGrpSpPr/>
          <p:nvPr/>
        </p:nvGrpSpPr>
        <p:grpSpPr>
          <a:xfrm>
            <a:off x="71352" y="0"/>
            <a:ext cx="9910848" cy="6858000"/>
            <a:chOff x="71352" y="0"/>
            <a:chExt cx="9910848" cy="6858000"/>
          </a:xfrm>
        </p:grpSpPr>
        <p:grpSp>
          <p:nvGrpSpPr>
            <p:cNvPr id="33" name="Group 32">
              <a:extLst>
                <a:ext uri="{FF2B5EF4-FFF2-40B4-BE49-F238E27FC236}">
                  <a16:creationId xmlns:a16="http://schemas.microsoft.com/office/drawing/2014/main" id="{EC631775-A2ED-AA07-380C-53D4618F9E79}"/>
                </a:ext>
              </a:extLst>
            </p:cNvPr>
            <p:cNvGrpSpPr/>
            <p:nvPr/>
          </p:nvGrpSpPr>
          <p:grpSpPr>
            <a:xfrm>
              <a:off x="71352" y="0"/>
              <a:ext cx="9910848" cy="6858000"/>
              <a:chOff x="1140576" y="0"/>
              <a:chExt cx="9910848" cy="6858000"/>
            </a:xfrm>
          </p:grpSpPr>
          <p:pic>
            <p:nvPicPr>
              <p:cNvPr id="4" name="Picture 3" descr="A white project canvas with black text&#10;&#10;Description automatically generated">
                <a:extLst>
                  <a:ext uri="{FF2B5EF4-FFF2-40B4-BE49-F238E27FC236}">
                    <a16:creationId xmlns:a16="http://schemas.microsoft.com/office/drawing/2014/main" id="{417E65D0-EF50-F0C8-A677-2783876A3770}"/>
                  </a:ext>
                </a:extLst>
              </p:cNvPr>
              <p:cNvPicPr>
                <a:picLocks noChangeAspect="1"/>
              </p:cNvPicPr>
              <p:nvPr/>
            </p:nvPicPr>
            <p:blipFill rotWithShape="1">
              <a:blip r:embed="rId5">
                <a:extLst>
                  <a:ext uri="{28A0092B-C50C-407E-A947-70E740481C1C}">
                    <a14:useLocalDpi xmlns:a14="http://schemas.microsoft.com/office/drawing/2010/main" val="0"/>
                  </a:ext>
                </a:extLst>
              </a:blip>
              <a:srcRect l="4193" t="12609" r="4220" b="5376"/>
              <a:stretch/>
            </p:blipFill>
            <p:spPr>
              <a:xfrm>
                <a:off x="1140576" y="0"/>
                <a:ext cx="9910848" cy="6858000"/>
              </a:xfrm>
              <a:prstGeom prst="rect">
                <a:avLst/>
              </a:prstGeom>
            </p:spPr>
          </p:pic>
          <p:sp>
            <p:nvSpPr>
              <p:cNvPr id="9" name="TextBox 8">
                <a:extLst>
                  <a:ext uri="{FF2B5EF4-FFF2-40B4-BE49-F238E27FC236}">
                    <a16:creationId xmlns:a16="http://schemas.microsoft.com/office/drawing/2014/main" id="{FE0A344F-49FF-4E01-76D5-96FE5E64E719}"/>
                  </a:ext>
                </a:extLst>
              </p:cNvPr>
              <p:cNvSpPr txBox="1"/>
              <p:nvPr/>
            </p:nvSpPr>
            <p:spPr>
              <a:xfrm>
                <a:off x="1306291" y="801490"/>
                <a:ext cx="1681835" cy="1464231"/>
              </a:xfrm>
              <a:prstGeom prst="roundRect">
                <a:avLst/>
              </a:prstGeom>
              <a:solidFill>
                <a:schemeClr val="accent5">
                  <a:lumMod val="40000"/>
                  <a:lumOff val="60000"/>
                </a:schemeClr>
              </a:solidFill>
            </p:spPr>
            <p:txBody>
              <a:bodyPr wrap="square" rtlCol="0">
                <a:spAutoFit/>
              </a:bodyPr>
              <a:lstStyle>
                <a:defPPr>
                  <a:defRPr lang="en-US"/>
                </a:defPPr>
                <a:lvl1pPr>
                  <a:defRPr sz="3200">
                    <a:solidFill>
                      <a:schemeClr val="tx1">
                        <a:lumMod val="75000"/>
                        <a:lumOff val="25000"/>
                      </a:schemeClr>
                    </a:solidFill>
                  </a:defRPr>
                </a:lvl1pPr>
              </a:lstStyle>
              <a:p>
                <a:r>
                  <a:rPr lang="en-US" sz="1000" b="1">
                    <a:solidFill>
                      <a:schemeClr val="bg2">
                        <a:lumMod val="10000"/>
                      </a:schemeClr>
                    </a:solidFill>
                  </a:rPr>
                  <a:t>App Feature Data</a:t>
                </a:r>
              </a:p>
              <a:p>
                <a:endParaRPr lang="en-US" sz="1000" b="1">
                  <a:solidFill>
                    <a:schemeClr val="bg2">
                      <a:lumMod val="10000"/>
                    </a:schemeClr>
                  </a:solidFill>
                </a:endParaRPr>
              </a:p>
              <a:p>
                <a:endParaRPr lang="en-US" sz="1000" b="1">
                  <a:solidFill>
                    <a:schemeClr val="bg2">
                      <a:lumMod val="10000"/>
                    </a:schemeClr>
                  </a:solidFill>
                </a:endParaRPr>
              </a:p>
              <a:p>
                <a:endParaRPr lang="en-US" sz="1000" b="1">
                  <a:solidFill>
                    <a:schemeClr val="bg2">
                      <a:lumMod val="10000"/>
                    </a:schemeClr>
                  </a:solidFill>
                </a:endParaRPr>
              </a:p>
              <a:p>
                <a:endParaRPr lang="en-US" sz="1000" b="1">
                  <a:solidFill>
                    <a:schemeClr val="bg2">
                      <a:lumMod val="10000"/>
                    </a:schemeClr>
                  </a:solidFill>
                </a:endParaRPr>
              </a:p>
              <a:p>
                <a:endParaRPr lang="en-US" sz="1000" b="1">
                  <a:solidFill>
                    <a:schemeClr val="bg2">
                      <a:lumMod val="10000"/>
                    </a:schemeClr>
                  </a:solidFill>
                </a:endParaRPr>
              </a:p>
              <a:p>
                <a:endParaRPr lang="en-US" sz="1000" b="1">
                  <a:solidFill>
                    <a:schemeClr val="bg2">
                      <a:lumMod val="10000"/>
                    </a:schemeClr>
                  </a:solidFill>
                </a:endParaRPr>
              </a:p>
              <a:p>
                <a:endParaRPr lang="en-SG" sz="1000" b="1">
                  <a:solidFill>
                    <a:schemeClr val="bg2">
                      <a:lumMod val="10000"/>
                    </a:schemeClr>
                  </a:solidFill>
                </a:endParaRPr>
              </a:p>
            </p:txBody>
          </p:sp>
          <p:sp>
            <p:nvSpPr>
              <p:cNvPr id="5" name="TextBox 4">
                <a:extLst>
                  <a:ext uri="{FF2B5EF4-FFF2-40B4-BE49-F238E27FC236}">
                    <a16:creationId xmlns:a16="http://schemas.microsoft.com/office/drawing/2014/main" id="{41666BC0-105C-461A-2147-AB2B51369F87}"/>
                  </a:ext>
                </a:extLst>
              </p:cNvPr>
              <p:cNvSpPr txBox="1"/>
              <p:nvPr/>
            </p:nvSpPr>
            <p:spPr>
              <a:xfrm>
                <a:off x="1721661" y="1713831"/>
                <a:ext cx="1091029" cy="272415"/>
              </a:xfrm>
              <a:prstGeom prst="roundRect">
                <a:avLst/>
              </a:prstGeom>
              <a:solidFill>
                <a:schemeClr val="accent5">
                  <a:lumMod val="75000"/>
                </a:schemeClr>
              </a:solidFill>
            </p:spPr>
            <p:txBody>
              <a:bodyPr wrap="square" rtlCol="0">
                <a:spAutoFit/>
              </a:bodyPr>
              <a:lstStyle>
                <a:defPPr>
                  <a:defRPr lang="en-US"/>
                </a:defPPr>
                <a:lvl1pPr>
                  <a:defRPr sz="3200">
                    <a:solidFill>
                      <a:schemeClr val="tx1">
                        <a:lumMod val="75000"/>
                        <a:lumOff val="25000"/>
                      </a:schemeClr>
                    </a:solidFill>
                  </a:defRPr>
                </a:lvl1pPr>
              </a:lstStyle>
              <a:p>
                <a:r>
                  <a:rPr lang="en-US" sz="1000" b="1">
                    <a:solidFill>
                      <a:schemeClr val="bg1">
                        <a:lumMod val="95000"/>
                      </a:schemeClr>
                    </a:solidFill>
                  </a:rPr>
                  <a:t>Apple App Store</a:t>
                </a:r>
                <a:endParaRPr lang="en-SG" sz="1000" b="1">
                  <a:solidFill>
                    <a:schemeClr val="bg1">
                      <a:lumMod val="95000"/>
                    </a:schemeClr>
                  </a:solidFill>
                </a:endParaRPr>
              </a:p>
            </p:txBody>
          </p:sp>
          <p:pic>
            <p:nvPicPr>
              <p:cNvPr id="7" name="Picture 6" descr="App Store Logo, symbol, meaning, history, PNG, brand">
                <a:extLst>
                  <a:ext uri="{FF2B5EF4-FFF2-40B4-BE49-F238E27FC236}">
                    <a16:creationId xmlns:a16="http://schemas.microsoft.com/office/drawing/2014/main" id="{3A0A0967-AC60-3F01-3034-2AAB3312FEED}"/>
                  </a:ext>
                </a:extLst>
              </p:cNvPr>
              <p:cNvPicPr>
                <a:picLocks noChangeAspect="1"/>
              </p:cNvPicPr>
              <p:nvPr/>
            </p:nvPicPr>
            <p:blipFill rotWithShape="1">
              <a:blip r:embed="rId6"/>
              <a:srcRect t="387" r="1299" b="3270"/>
              <a:stretch/>
            </p:blipFill>
            <p:spPr>
              <a:xfrm>
                <a:off x="1378211" y="1705317"/>
                <a:ext cx="306525" cy="272462"/>
              </a:xfrm>
              <a:prstGeom prst="roundRect">
                <a:avLst/>
              </a:prstGeom>
              <a:solidFill>
                <a:schemeClr val="accent5">
                  <a:lumMod val="20000"/>
                  <a:lumOff val="80000"/>
                </a:schemeClr>
              </a:solidFill>
            </p:spPr>
          </p:pic>
          <p:sp>
            <p:nvSpPr>
              <p:cNvPr id="10" name="TextBox 9">
                <a:extLst>
                  <a:ext uri="{FF2B5EF4-FFF2-40B4-BE49-F238E27FC236}">
                    <a16:creationId xmlns:a16="http://schemas.microsoft.com/office/drawing/2014/main" id="{991403B9-5813-6279-0864-AC349D97FB6A}"/>
                  </a:ext>
                </a:extLst>
              </p:cNvPr>
              <p:cNvSpPr txBox="1"/>
              <p:nvPr/>
            </p:nvSpPr>
            <p:spPr>
              <a:xfrm>
                <a:off x="1702871" y="1275667"/>
                <a:ext cx="1149035" cy="272415"/>
              </a:xfrm>
              <a:prstGeom prst="roundRect">
                <a:avLst/>
              </a:prstGeom>
              <a:solidFill>
                <a:schemeClr val="accent5">
                  <a:lumMod val="75000"/>
                </a:schemeClr>
              </a:solidFill>
            </p:spPr>
            <p:txBody>
              <a:bodyPr wrap="none" rtlCol="0">
                <a:spAutoFit/>
              </a:bodyPr>
              <a:lstStyle>
                <a:defPPr>
                  <a:defRPr lang="en-US"/>
                </a:defPPr>
                <a:lvl1pPr>
                  <a:defRPr sz="3200">
                    <a:solidFill>
                      <a:schemeClr val="tx1">
                        <a:lumMod val="75000"/>
                        <a:lumOff val="25000"/>
                      </a:schemeClr>
                    </a:solidFill>
                  </a:defRPr>
                </a:lvl1pPr>
              </a:lstStyle>
              <a:p>
                <a:r>
                  <a:rPr lang="en-US" sz="1000" b="1">
                    <a:solidFill>
                      <a:schemeClr val="bg1">
                        <a:lumMod val="95000"/>
                      </a:schemeClr>
                    </a:solidFill>
                  </a:rPr>
                  <a:t>Google Play Store</a:t>
                </a:r>
                <a:endParaRPr lang="en-SG" sz="1000" b="1">
                  <a:solidFill>
                    <a:schemeClr val="bg1">
                      <a:lumMod val="95000"/>
                    </a:schemeClr>
                  </a:solidFill>
                </a:endParaRPr>
              </a:p>
            </p:txBody>
          </p:sp>
          <p:sp>
            <p:nvSpPr>
              <p:cNvPr id="11" name="TextBox 10">
                <a:extLst>
                  <a:ext uri="{FF2B5EF4-FFF2-40B4-BE49-F238E27FC236}">
                    <a16:creationId xmlns:a16="http://schemas.microsoft.com/office/drawing/2014/main" id="{F338CBC4-00EC-43B9-9112-891ABC381B6A}"/>
                  </a:ext>
                </a:extLst>
              </p:cNvPr>
              <p:cNvSpPr txBox="1"/>
              <p:nvPr/>
            </p:nvSpPr>
            <p:spPr>
              <a:xfrm>
                <a:off x="3375406" y="824472"/>
                <a:ext cx="932304" cy="272415"/>
              </a:xfrm>
              <a:prstGeom prst="roundRect">
                <a:avLst/>
              </a:prstGeom>
              <a:solidFill>
                <a:schemeClr val="accent5">
                  <a:lumMod val="60000"/>
                  <a:lumOff val="40000"/>
                </a:schemeClr>
              </a:solidFill>
            </p:spPr>
            <p:txBody>
              <a:bodyPr wrap="none" rtlCol="0">
                <a:spAutoFit/>
              </a:bodyPr>
              <a:lstStyle>
                <a:defPPr>
                  <a:defRPr lang="en-US"/>
                </a:defPPr>
                <a:lvl1pPr>
                  <a:defRPr sz="3200">
                    <a:solidFill>
                      <a:schemeClr val="tx1">
                        <a:lumMod val="75000"/>
                        <a:lumOff val="25000"/>
                      </a:schemeClr>
                    </a:solidFill>
                  </a:defRPr>
                </a:lvl1pPr>
              </a:lstStyle>
              <a:p>
                <a:r>
                  <a:rPr lang="en-US" sz="1000" b="1"/>
                  <a:t>Web scraping</a:t>
                </a:r>
              </a:p>
            </p:txBody>
          </p:sp>
          <p:sp>
            <p:nvSpPr>
              <p:cNvPr id="12" name="TextBox 11">
                <a:extLst>
                  <a:ext uri="{FF2B5EF4-FFF2-40B4-BE49-F238E27FC236}">
                    <a16:creationId xmlns:a16="http://schemas.microsoft.com/office/drawing/2014/main" id="{1F65C815-B7EF-6C3E-DA7C-6C07CDE58496}"/>
                  </a:ext>
                </a:extLst>
              </p:cNvPr>
              <p:cNvSpPr txBox="1"/>
              <p:nvPr/>
            </p:nvSpPr>
            <p:spPr>
              <a:xfrm>
                <a:off x="3261877" y="3135155"/>
                <a:ext cx="1725899" cy="442674"/>
              </a:xfrm>
              <a:prstGeom prst="roundRect">
                <a:avLst/>
              </a:prstGeom>
              <a:solidFill>
                <a:srgbClr val="7030A0">
                  <a:alpha val="24000"/>
                </a:srgbClr>
              </a:solidFill>
            </p:spPr>
            <p:txBody>
              <a:bodyPr wrap="square" rtlCol="0">
                <a:spAutoFit/>
              </a:bodyPr>
              <a:lstStyle>
                <a:defPPr>
                  <a:defRPr lang="en-US"/>
                </a:defPPr>
                <a:lvl1pPr>
                  <a:defRPr sz="3200">
                    <a:solidFill>
                      <a:schemeClr val="tx1">
                        <a:lumMod val="75000"/>
                        <a:lumOff val="25000"/>
                      </a:schemeClr>
                    </a:solidFill>
                  </a:defRPr>
                </a:lvl1pPr>
              </a:lstStyle>
              <a:p>
                <a:pPr algn="ctr"/>
                <a:r>
                  <a:rPr lang="en-US" sz="1000">
                    <a:solidFill>
                      <a:schemeClr val="tx1">
                        <a:lumMod val="85000"/>
                        <a:lumOff val="15000"/>
                      </a:schemeClr>
                    </a:solidFill>
                  </a:rPr>
                  <a:t>High recall and accuracy rate (&gt; 70%)</a:t>
                </a:r>
              </a:p>
            </p:txBody>
          </p:sp>
          <p:sp>
            <p:nvSpPr>
              <p:cNvPr id="13" name="TextBox 12">
                <a:extLst>
                  <a:ext uri="{FF2B5EF4-FFF2-40B4-BE49-F238E27FC236}">
                    <a16:creationId xmlns:a16="http://schemas.microsoft.com/office/drawing/2014/main" id="{FB95383C-0DE7-B392-AFCE-6B0CAEE49670}"/>
                  </a:ext>
                </a:extLst>
              </p:cNvPr>
              <p:cNvSpPr txBox="1"/>
              <p:nvPr/>
            </p:nvSpPr>
            <p:spPr>
              <a:xfrm>
                <a:off x="3258510" y="3660513"/>
                <a:ext cx="1725898" cy="272415"/>
              </a:xfrm>
              <a:prstGeom prst="roundRect">
                <a:avLst/>
              </a:prstGeom>
              <a:solidFill>
                <a:srgbClr val="7030A0">
                  <a:alpha val="24000"/>
                </a:srgbClr>
              </a:solidFill>
            </p:spPr>
            <p:txBody>
              <a:bodyPr wrap="square" rtlCol="0">
                <a:spAutoFit/>
              </a:bodyPr>
              <a:lstStyle>
                <a:defPPr>
                  <a:defRPr lang="en-US"/>
                </a:defPPr>
                <a:lvl1pPr>
                  <a:defRPr sz="3200">
                    <a:solidFill>
                      <a:schemeClr val="tx1">
                        <a:lumMod val="75000"/>
                        <a:lumOff val="25000"/>
                      </a:schemeClr>
                    </a:solidFill>
                  </a:defRPr>
                </a:lvl1pPr>
              </a:lstStyle>
              <a:p>
                <a:pPr algn="ctr"/>
                <a:r>
                  <a:rPr lang="en-US" sz="1000">
                    <a:solidFill>
                      <a:schemeClr val="tx1">
                        <a:lumMod val="85000"/>
                        <a:lumOff val="15000"/>
                      </a:schemeClr>
                    </a:solidFill>
                  </a:rPr>
                  <a:t>Revenue stream per app</a:t>
                </a:r>
              </a:p>
            </p:txBody>
          </p:sp>
          <p:sp>
            <p:nvSpPr>
              <p:cNvPr id="14" name="TextBox 13">
                <a:extLst>
                  <a:ext uri="{FF2B5EF4-FFF2-40B4-BE49-F238E27FC236}">
                    <a16:creationId xmlns:a16="http://schemas.microsoft.com/office/drawing/2014/main" id="{010D5BDF-56CD-DB06-4678-F633B492C54F}"/>
                  </a:ext>
                </a:extLst>
              </p:cNvPr>
              <p:cNvSpPr txBox="1"/>
              <p:nvPr/>
            </p:nvSpPr>
            <p:spPr>
              <a:xfrm>
                <a:off x="3258510" y="4016594"/>
                <a:ext cx="1725898" cy="272415"/>
              </a:xfrm>
              <a:prstGeom prst="roundRect">
                <a:avLst/>
              </a:prstGeom>
              <a:solidFill>
                <a:srgbClr val="7030A0">
                  <a:alpha val="24000"/>
                </a:srgbClr>
              </a:solidFill>
            </p:spPr>
            <p:txBody>
              <a:bodyPr wrap="square" rtlCol="0">
                <a:spAutoFit/>
              </a:bodyPr>
              <a:lstStyle>
                <a:defPPr>
                  <a:defRPr lang="en-US"/>
                </a:defPPr>
                <a:lvl1pPr>
                  <a:defRPr sz="3200">
                    <a:solidFill>
                      <a:schemeClr val="tx1">
                        <a:lumMod val="75000"/>
                        <a:lumOff val="25000"/>
                      </a:schemeClr>
                    </a:solidFill>
                  </a:defRPr>
                </a:lvl1pPr>
              </a:lstStyle>
              <a:p>
                <a:pPr algn="ctr"/>
                <a:r>
                  <a:rPr lang="en-US" sz="1000">
                    <a:solidFill>
                      <a:schemeClr val="tx1">
                        <a:lumMod val="85000"/>
                        <a:lumOff val="15000"/>
                      </a:schemeClr>
                    </a:solidFill>
                  </a:rPr>
                  <a:t>User satisfaction ratings</a:t>
                </a:r>
              </a:p>
            </p:txBody>
          </p:sp>
          <p:sp>
            <p:nvSpPr>
              <p:cNvPr id="15" name="TextBox 14">
                <a:extLst>
                  <a:ext uri="{FF2B5EF4-FFF2-40B4-BE49-F238E27FC236}">
                    <a16:creationId xmlns:a16="http://schemas.microsoft.com/office/drawing/2014/main" id="{6460D954-E840-EF80-D7A5-F180708C2A4E}"/>
                  </a:ext>
                </a:extLst>
              </p:cNvPr>
              <p:cNvSpPr txBox="1"/>
              <p:nvPr/>
            </p:nvSpPr>
            <p:spPr>
              <a:xfrm>
                <a:off x="7262299" y="3069274"/>
                <a:ext cx="1668465" cy="272415"/>
              </a:xfrm>
              <a:prstGeom prst="roundRect">
                <a:avLst/>
              </a:prstGeom>
              <a:solidFill>
                <a:schemeClr val="bg2">
                  <a:lumMod val="90000"/>
                </a:schemeClr>
              </a:solidFill>
            </p:spPr>
            <p:txBody>
              <a:bodyPr wrap="square" rtlCol="0">
                <a:spAutoFit/>
              </a:bodyPr>
              <a:lstStyle>
                <a:defPPr>
                  <a:defRPr lang="en-US"/>
                </a:defPPr>
                <a:lvl1pPr>
                  <a:defRPr sz="3200">
                    <a:solidFill>
                      <a:schemeClr val="tx1">
                        <a:lumMod val="75000"/>
                        <a:lumOff val="25000"/>
                      </a:schemeClr>
                    </a:solidFill>
                  </a:defRPr>
                </a:lvl1pPr>
              </a:lstStyle>
              <a:p>
                <a:pPr algn="ctr"/>
                <a:r>
                  <a:rPr lang="en-US" sz="1000" b="1">
                    <a:solidFill>
                      <a:schemeClr val="tx1">
                        <a:lumMod val="85000"/>
                        <a:lumOff val="15000"/>
                      </a:schemeClr>
                    </a:solidFill>
                  </a:rPr>
                  <a:t>App Developers</a:t>
                </a:r>
              </a:p>
            </p:txBody>
          </p:sp>
          <p:sp>
            <p:nvSpPr>
              <p:cNvPr id="16" name="TextBox 15">
                <a:extLst>
                  <a:ext uri="{FF2B5EF4-FFF2-40B4-BE49-F238E27FC236}">
                    <a16:creationId xmlns:a16="http://schemas.microsoft.com/office/drawing/2014/main" id="{78A04142-64A9-2775-4B23-ED8260C39BC3}"/>
                  </a:ext>
                </a:extLst>
              </p:cNvPr>
              <p:cNvSpPr txBox="1"/>
              <p:nvPr/>
            </p:nvSpPr>
            <p:spPr>
              <a:xfrm>
                <a:off x="7262299" y="3433188"/>
                <a:ext cx="1668465" cy="272415"/>
              </a:xfrm>
              <a:prstGeom prst="roundRect">
                <a:avLst/>
              </a:prstGeom>
              <a:solidFill>
                <a:schemeClr val="bg2">
                  <a:lumMod val="90000"/>
                </a:schemeClr>
              </a:solidFill>
            </p:spPr>
            <p:txBody>
              <a:bodyPr wrap="square" rtlCol="0">
                <a:spAutoFit/>
              </a:bodyPr>
              <a:lstStyle>
                <a:defPPr>
                  <a:defRPr lang="en-US"/>
                </a:defPPr>
                <a:lvl1pPr>
                  <a:defRPr sz="3200">
                    <a:solidFill>
                      <a:schemeClr val="tx1">
                        <a:lumMod val="75000"/>
                        <a:lumOff val="25000"/>
                      </a:schemeClr>
                    </a:solidFill>
                  </a:defRPr>
                </a:lvl1pPr>
              </a:lstStyle>
              <a:p>
                <a:pPr algn="ctr"/>
                <a:r>
                  <a:rPr lang="en-US" sz="1000" b="1">
                    <a:solidFill>
                      <a:schemeClr val="tx1">
                        <a:lumMod val="85000"/>
                        <a:lumOff val="15000"/>
                      </a:schemeClr>
                    </a:solidFill>
                  </a:rPr>
                  <a:t>Marketing teams</a:t>
                </a:r>
              </a:p>
            </p:txBody>
          </p:sp>
          <p:sp>
            <p:nvSpPr>
              <p:cNvPr id="17" name="TextBox 16">
                <a:extLst>
                  <a:ext uri="{FF2B5EF4-FFF2-40B4-BE49-F238E27FC236}">
                    <a16:creationId xmlns:a16="http://schemas.microsoft.com/office/drawing/2014/main" id="{D9025C88-0567-2A14-0526-8AAD66D4441B}"/>
                  </a:ext>
                </a:extLst>
              </p:cNvPr>
              <p:cNvSpPr txBox="1"/>
              <p:nvPr/>
            </p:nvSpPr>
            <p:spPr>
              <a:xfrm>
                <a:off x="7262299" y="3787613"/>
                <a:ext cx="1668465" cy="442674"/>
              </a:xfrm>
              <a:prstGeom prst="roundRect">
                <a:avLst/>
              </a:prstGeom>
              <a:solidFill>
                <a:schemeClr val="bg2">
                  <a:lumMod val="90000"/>
                </a:schemeClr>
              </a:solidFill>
            </p:spPr>
            <p:txBody>
              <a:bodyPr wrap="square" rtlCol="0">
                <a:spAutoFit/>
              </a:bodyPr>
              <a:lstStyle>
                <a:defPPr>
                  <a:defRPr lang="en-US"/>
                </a:defPPr>
                <a:lvl1pPr>
                  <a:defRPr sz="3200">
                    <a:solidFill>
                      <a:schemeClr val="tx1">
                        <a:lumMod val="75000"/>
                        <a:lumOff val="25000"/>
                      </a:schemeClr>
                    </a:solidFill>
                  </a:defRPr>
                </a:lvl1pPr>
              </a:lstStyle>
              <a:p>
                <a:pPr algn="ctr"/>
                <a:r>
                  <a:rPr lang="en-US" sz="1000" b="1">
                    <a:solidFill>
                      <a:schemeClr val="tx1">
                        <a:lumMod val="85000"/>
                        <a:lumOff val="15000"/>
                      </a:schemeClr>
                    </a:solidFill>
                  </a:rPr>
                  <a:t>SME/Business Executive of App Company</a:t>
                </a:r>
              </a:p>
            </p:txBody>
          </p:sp>
          <p:sp>
            <p:nvSpPr>
              <p:cNvPr id="19" name="TextBox 18">
                <a:extLst>
                  <a:ext uri="{FF2B5EF4-FFF2-40B4-BE49-F238E27FC236}">
                    <a16:creationId xmlns:a16="http://schemas.microsoft.com/office/drawing/2014/main" id="{DF39E5C6-1B9F-5649-A1A9-9728FD32B550}"/>
                  </a:ext>
                </a:extLst>
              </p:cNvPr>
              <p:cNvSpPr txBox="1"/>
              <p:nvPr/>
            </p:nvSpPr>
            <p:spPr>
              <a:xfrm>
                <a:off x="5245337" y="796889"/>
                <a:ext cx="1725898" cy="783193"/>
              </a:xfrm>
              <a:prstGeom prst="roundRect">
                <a:avLst/>
              </a:prstGeom>
              <a:solidFill>
                <a:schemeClr val="accent6">
                  <a:lumMod val="40000"/>
                  <a:lumOff val="60000"/>
                  <a:alpha val="88000"/>
                </a:schemeClr>
              </a:solidFill>
            </p:spPr>
            <p:txBody>
              <a:bodyPr wrap="square" rtlCol="0">
                <a:spAutoFit/>
              </a:bodyPr>
              <a:lstStyle>
                <a:defPPr>
                  <a:defRPr lang="en-US"/>
                </a:defPPr>
                <a:lvl1pPr>
                  <a:defRPr sz="3200">
                    <a:solidFill>
                      <a:schemeClr val="tx1">
                        <a:lumMod val="75000"/>
                        <a:lumOff val="25000"/>
                      </a:schemeClr>
                    </a:solidFill>
                  </a:defRPr>
                </a:lvl1pPr>
              </a:lstStyle>
              <a:p>
                <a:r>
                  <a:rPr lang="en-US" sz="1000">
                    <a:solidFill>
                      <a:schemeClr val="tx1">
                        <a:lumMod val="85000"/>
                        <a:lumOff val="15000"/>
                      </a:schemeClr>
                    </a:solidFill>
                  </a:rPr>
                  <a:t>Empowers app developers with actionable insights for enhanced user engagement and optimized strategies</a:t>
                </a:r>
              </a:p>
            </p:txBody>
          </p:sp>
          <p:sp>
            <p:nvSpPr>
              <p:cNvPr id="20" name="TextBox 19">
                <a:extLst>
                  <a:ext uri="{FF2B5EF4-FFF2-40B4-BE49-F238E27FC236}">
                    <a16:creationId xmlns:a16="http://schemas.microsoft.com/office/drawing/2014/main" id="{F284000F-D086-8C3E-1D3D-E717715E385C}"/>
                  </a:ext>
                </a:extLst>
              </p:cNvPr>
              <p:cNvSpPr txBox="1"/>
              <p:nvPr/>
            </p:nvSpPr>
            <p:spPr>
              <a:xfrm>
                <a:off x="5245338" y="1672827"/>
                <a:ext cx="1725898" cy="783193"/>
              </a:xfrm>
              <a:prstGeom prst="roundRect">
                <a:avLst/>
              </a:prstGeom>
              <a:solidFill>
                <a:schemeClr val="accent6">
                  <a:lumMod val="40000"/>
                  <a:lumOff val="60000"/>
                  <a:alpha val="88000"/>
                </a:schemeClr>
              </a:solidFill>
            </p:spPr>
            <p:txBody>
              <a:bodyPr wrap="square" rtlCol="0">
                <a:spAutoFit/>
              </a:bodyPr>
              <a:lstStyle>
                <a:defPPr>
                  <a:defRPr lang="en-US"/>
                </a:defPPr>
                <a:lvl1pPr>
                  <a:defRPr sz="3200">
                    <a:solidFill>
                      <a:schemeClr val="tx1">
                        <a:lumMod val="75000"/>
                        <a:lumOff val="25000"/>
                      </a:schemeClr>
                    </a:solidFill>
                  </a:defRPr>
                </a:lvl1pPr>
              </a:lstStyle>
              <a:p>
                <a:r>
                  <a:rPr lang="en-US" sz="1000">
                    <a:solidFill>
                      <a:schemeClr val="tx1">
                        <a:lumMod val="85000"/>
                        <a:lumOff val="15000"/>
                      </a:schemeClr>
                    </a:solidFill>
                  </a:rPr>
                  <a:t>Drives data-driven decisions in app development, enhancing performance and revenue</a:t>
                </a:r>
              </a:p>
            </p:txBody>
          </p:sp>
          <p:sp>
            <p:nvSpPr>
              <p:cNvPr id="21" name="TextBox 20">
                <a:extLst>
                  <a:ext uri="{FF2B5EF4-FFF2-40B4-BE49-F238E27FC236}">
                    <a16:creationId xmlns:a16="http://schemas.microsoft.com/office/drawing/2014/main" id="{B054CB38-D9D4-4FBB-4DEE-7CC7CBBBC2C5}"/>
                  </a:ext>
                </a:extLst>
              </p:cNvPr>
              <p:cNvSpPr txBox="1"/>
              <p:nvPr/>
            </p:nvSpPr>
            <p:spPr>
              <a:xfrm>
                <a:off x="5245338" y="2546760"/>
                <a:ext cx="1725898" cy="783193"/>
              </a:xfrm>
              <a:prstGeom prst="roundRect">
                <a:avLst/>
              </a:prstGeom>
              <a:solidFill>
                <a:schemeClr val="accent6">
                  <a:lumMod val="40000"/>
                  <a:lumOff val="60000"/>
                  <a:alpha val="88000"/>
                </a:schemeClr>
              </a:solidFill>
            </p:spPr>
            <p:txBody>
              <a:bodyPr wrap="square" rtlCol="0">
                <a:spAutoFit/>
              </a:bodyPr>
              <a:lstStyle>
                <a:defPPr>
                  <a:defRPr lang="en-US"/>
                </a:defPPr>
                <a:lvl1pPr>
                  <a:defRPr sz="3200">
                    <a:solidFill>
                      <a:schemeClr val="tx1">
                        <a:lumMod val="75000"/>
                        <a:lumOff val="25000"/>
                      </a:schemeClr>
                    </a:solidFill>
                  </a:defRPr>
                </a:lvl1pPr>
              </a:lstStyle>
              <a:p>
                <a:r>
                  <a:rPr lang="en-US" sz="1000">
                    <a:solidFill>
                      <a:schemeClr val="tx1">
                        <a:lumMod val="85000"/>
                        <a:lumOff val="15000"/>
                      </a:schemeClr>
                    </a:solidFill>
                  </a:rPr>
                  <a:t>Facilitates predictive modeling for app install forecasts, aiding strategic planning and investment</a:t>
                </a:r>
              </a:p>
            </p:txBody>
          </p:sp>
          <p:sp>
            <p:nvSpPr>
              <p:cNvPr id="22" name="TextBox 21">
                <a:extLst>
                  <a:ext uri="{FF2B5EF4-FFF2-40B4-BE49-F238E27FC236}">
                    <a16:creationId xmlns:a16="http://schemas.microsoft.com/office/drawing/2014/main" id="{1D3C6551-7900-106B-15CE-9E4A03A9BD4F}"/>
                  </a:ext>
                </a:extLst>
              </p:cNvPr>
              <p:cNvSpPr txBox="1"/>
              <p:nvPr/>
            </p:nvSpPr>
            <p:spPr>
              <a:xfrm>
                <a:off x="1391471" y="5269507"/>
                <a:ext cx="1853392" cy="272415"/>
              </a:xfrm>
              <a:prstGeom prst="roundRect">
                <a:avLst/>
              </a:prstGeom>
              <a:solidFill>
                <a:schemeClr val="tx2">
                  <a:lumMod val="20000"/>
                  <a:lumOff val="80000"/>
                </a:schemeClr>
              </a:solidFill>
              <a:ln>
                <a:noFill/>
              </a:ln>
            </p:spPr>
            <p:txBody>
              <a:bodyPr wrap="square" rtlCol="0">
                <a:spAutoFit/>
              </a:bodyPr>
              <a:lstStyle>
                <a:defPPr>
                  <a:defRPr lang="en-US"/>
                </a:defPPr>
                <a:lvl1pPr>
                  <a:defRPr sz="3200">
                    <a:solidFill>
                      <a:schemeClr val="tx1">
                        <a:lumMod val="75000"/>
                        <a:lumOff val="25000"/>
                      </a:schemeClr>
                    </a:solidFill>
                  </a:defRPr>
                </a:lvl1pPr>
              </a:lstStyle>
              <a:p>
                <a:r>
                  <a:rPr lang="en-US" sz="1000">
                    <a:solidFill>
                      <a:schemeClr val="tx1">
                        <a:lumMod val="95000"/>
                        <a:lumOff val="5000"/>
                      </a:schemeClr>
                    </a:solidFill>
                  </a:rPr>
                  <a:t>Google Cloud Storage cost</a:t>
                </a:r>
              </a:p>
            </p:txBody>
          </p:sp>
          <p:sp>
            <p:nvSpPr>
              <p:cNvPr id="24" name="TextBox 23">
                <a:extLst>
                  <a:ext uri="{FF2B5EF4-FFF2-40B4-BE49-F238E27FC236}">
                    <a16:creationId xmlns:a16="http://schemas.microsoft.com/office/drawing/2014/main" id="{7CDD5631-9531-817A-E973-1B78A7143F67}"/>
                  </a:ext>
                </a:extLst>
              </p:cNvPr>
              <p:cNvSpPr txBox="1"/>
              <p:nvPr/>
            </p:nvSpPr>
            <p:spPr>
              <a:xfrm>
                <a:off x="6287358" y="5441971"/>
                <a:ext cx="3838498" cy="280928"/>
              </a:xfrm>
              <a:prstGeom prst="roundRect">
                <a:avLst/>
              </a:prstGeom>
              <a:solidFill>
                <a:schemeClr val="accent2">
                  <a:lumMod val="40000"/>
                  <a:lumOff val="60000"/>
                </a:schemeClr>
              </a:solidFill>
            </p:spPr>
            <p:txBody>
              <a:bodyPr wrap="square" rtlCol="0">
                <a:spAutoFit/>
              </a:bodyPr>
              <a:lstStyle>
                <a:defPPr>
                  <a:defRPr lang="en-US"/>
                </a:defPPr>
                <a:lvl1pPr>
                  <a:defRPr sz="3200">
                    <a:solidFill>
                      <a:schemeClr val="tx1">
                        <a:lumMod val="75000"/>
                        <a:lumOff val="25000"/>
                      </a:schemeClr>
                    </a:solidFill>
                  </a:defRPr>
                </a:lvl1pPr>
              </a:lstStyle>
              <a:p>
                <a:r>
                  <a:rPr lang="en-US" sz="1000">
                    <a:solidFill>
                      <a:schemeClr val="tx1">
                        <a:lumMod val="85000"/>
                        <a:lumOff val="15000"/>
                      </a:schemeClr>
                    </a:solidFill>
                  </a:rPr>
                  <a:t>Manhour savings from market app analysis </a:t>
                </a:r>
              </a:p>
            </p:txBody>
          </p:sp>
          <p:sp>
            <p:nvSpPr>
              <p:cNvPr id="25" name="TextBox 24">
                <a:extLst>
                  <a:ext uri="{FF2B5EF4-FFF2-40B4-BE49-F238E27FC236}">
                    <a16:creationId xmlns:a16="http://schemas.microsoft.com/office/drawing/2014/main" id="{9D4C90B2-8235-4395-5057-2D1B87E820D3}"/>
                  </a:ext>
                </a:extLst>
              </p:cNvPr>
              <p:cNvSpPr txBox="1"/>
              <p:nvPr/>
            </p:nvSpPr>
            <p:spPr>
              <a:xfrm>
                <a:off x="6287358" y="5807684"/>
                <a:ext cx="3838498" cy="280928"/>
              </a:xfrm>
              <a:prstGeom prst="roundRect">
                <a:avLst/>
              </a:prstGeom>
              <a:solidFill>
                <a:schemeClr val="accent2">
                  <a:lumMod val="40000"/>
                  <a:lumOff val="60000"/>
                </a:schemeClr>
              </a:solidFill>
            </p:spPr>
            <p:txBody>
              <a:bodyPr wrap="square" rtlCol="0">
                <a:spAutoFit/>
              </a:bodyPr>
              <a:lstStyle>
                <a:defPPr>
                  <a:defRPr lang="en-US"/>
                </a:defPPr>
                <a:lvl1pPr>
                  <a:defRPr sz="3200">
                    <a:solidFill>
                      <a:schemeClr val="tx1">
                        <a:lumMod val="75000"/>
                        <a:lumOff val="25000"/>
                      </a:schemeClr>
                    </a:solidFill>
                  </a:defRPr>
                </a:lvl1pPr>
              </a:lstStyle>
              <a:p>
                <a:r>
                  <a:rPr lang="en-US" sz="1000">
                    <a:solidFill>
                      <a:schemeClr val="tx1">
                        <a:lumMod val="85000"/>
                        <a:lumOff val="15000"/>
                      </a:schemeClr>
                    </a:solidFill>
                  </a:rPr>
                  <a:t>Better market position (potential revenue and business growth)</a:t>
                </a:r>
              </a:p>
            </p:txBody>
          </p:sp>
          <p:sp>
            <p:nvSpPr>
              <p:cNvPr id="26" name="TextBox 25">
                <a:extLst>
                  <a:ext uri="{FF2B5EF4-FFF2-40B4-BE49-F238E27FC236}">
                    <a16:creationId xmlns:a16="http://schemas.microsoft.com/office/drawing/2014/main" id="{AB923B52-51CA-63BA-EDF4-28A46C213055}"/>
                  </a:ext>
                </a:extLst>
              </p:cNvPr>
              <p:cNvSpPr txBox="1"/>
              <p:nvPr/>
            </p:nvSpPr>
            <p:spPr>
              <a:xfrm>
                <a:off x="4406577" y="1225632"/>
                <a:ext cx="451481" cy="272415"/>
              </a:xfrm>
              <a:prstGeom prst="roundRect">
                <a:avLst/>
              </a:prstGeom>
              <a:solidFill>
                <a:schemeClr val="accent5">
                  <a:lumMod val="60000"/>
                  <a:lumOff val="40000"/>
                </a:schemeClr>
              </a:solidFill>
            </p:spPr>
            <p:txBody>
              <a:bodyPr wrap="none" rtlCol="0">
                <a:spAutoFit/>
              </a:bodyPr>
              <a:lstStyle>
                <a:defPPr>
                  <a:defRPr lang="en-US"/>
                </a:defPPr>
                <a:lvl1pPr>
                  <a:defRPr sz="3200">
                    <a:solidFill>
                      <a:schemeClr val="tx1">
                        <a:lumMod val="75000"/>
                        <a:lumOff val="25000"/>
                      </a:schemeClr>
                    </a:solidFill>
                  </a:defRPr>
                </a:lvl1pPr>
              </a:lstStyle>
              <a:p>
                <a:r>
                  <a:rPr lang="en-US" sz="1000" b="1"/>
                  <a:t>GBQ</a:t>
                </a:r>
              </a:p>
            </p:txBody>
          </p:sp>
          <p:sp>
            <p:nvSpPr>
              <p:cNvPr id="27" name="TextBox 26">
                <a:extLst>
                  <a:ext uri="{FF2B5EF4-FFF2-40B4-BE49-F238E27FC236}">
                    <a16:creationId xmlns:a16="http://schemas.microsoft.com/office/drawing/2014/main" id="{BC2D8AEC-59E2-80C8-CA4E-3926EA261AF6}"/>
                  </a:ext>
                </a:extLst>
              </p:cNvPr>
              <p:cNvSpPr txBox="1"/>
              <p:nvPr/>
            </p:nvSpPr>
            <p:spPr>
              <a:xfrm>
                <a:off x="4097403" y="1592540"/>
                <a:ext cx="755381" cy="272415"/>
              </a:xfrm>
              <a:prstGeom prst="roundRect">
                <a:avLst/>
              </a:prstGeom>
              <a:solidFill>
                <a:schemeClr val="accent5">
                  <a:lumMod val="60000"/>
                  <a:lumOff val="40000"/>
                </a:schemeClr>
              </a:solidFill>
            </p:spPr>
            <p:txBody>
              <a:bodyPr wrap="square" rtlCol="0">
                <a:spAutoFit/>
              </a:bodyPr>
              <a:lstStyle>
                <a:defPPr>
                  <a:defRPr lang="en-US"/>
                </a:defPPr>
                <a:lvl1pPr>
                  <a:defRPr sz="3200">
                    <a:solidFill>
                      <a:schemeClr val="tx1">
                        <a:lumMod val="75000"/>
                        <a:lumOff val="25000"/>
                      </a:schemeClr>
                    </a:solidFill>
                  </a:defRPr>
                </a:lvl1pPr>
              </a:lstStyle>
              <a:p>
                <a:r>
                  <a:rPr lang="en-US" sz="1000" b="1"/>
                  <a:t>Power BI</a:t>
                </a:r>
              </a:p>
            </p:txBody>
          </p:sp>
          <p:sp>
            <p:nvSpPr>
              <p:cNvPr id="28" name="TextBox 27">
                <a:extLst>
                  <a:ext uri="{FF2B5EF4-FFF2-40B4-BE49-F238E27FC236}">
                    <a16:creationId xmlns:a16="http://schemas.microsoft.com/office/drawing/2014/main" id="{C53AED4F-5651-98C5-E595-AB5D323335E8}"/>
                  </a:ext>
                </a:extLst>
              </p:cNvPr>
              <p:cNvSpPr txBox="1"/>
              <p:nvPr/>
            </p:nvSpPr>
            <p:spPr>
              <a:xfrm>
                <a:off x="3911188" y="1225632"/>
                <a:ext cx="426040" cy="272415"/>
              </a:xfrm>
              <a:prstGeom prst="roundRect">
                <a:avLst/>
              </a:prstGeom>
              <a:solidFill>
                <a:schemeClr val="accent5">
                  <a:lumMod val="60000"/>
                  <a:lumOff val="40000"/>
                </a:schemeClr>
              </a:solidFill>
            </p:spPr>
            <p:txBody>
              <a:bodyPr wrap="none" rtlCol="0">
                <a:spAutoFit/>
              </a:bodyPr>
              <a:lstStyle>
                <a:defPPr>
                  <a:defRPr lang="en-US"/>
                </a:defPPr>
                <a:lvl1pPr>
                  <a:defRPr sz="3200">
                    <a:solidFill>
                      <a:schemeClr val="tx1">
                        <a:lumMod val="75000"/>
                        <a:lumOff val="25000"/>
                      </a:schemeClr>
                    </a:solidFill>
                  </a:defRPr>
                </a:lvl1pPr>
              </a:lstStyle>
              <a:p>
                <a:r>
                  <a:rPr lang="en-US" sz="1000" b="1"/>
                  <a:t>GCP</a:t>
                </a:r>
              </a:p>
            </p:txBody>
          </p:sp>
          <p:sp>
            <p:nvSpPr>
              <p:cNvPr id="29" name="TextBox 28">
                <a:extLst>
                  <a:ext uri="{FF2B5EF4-FFF2-40B4-BE49-F238E27FC236}">
                    <a16:creationId xmlns:a16="http://schemas.microsoft.com/office/drawing/2014/main" id="{0511579B-A468-4709-E1A7-334D50186C56}"/>
                  </a:ext>
                </a:extLst>
              </p:cNvPr>
              <p:cNvSpPr txBox="1"/>
              <p:nvPr/>
            </p:nvSpPr>
            <p:spPr>
              <a:xfrm>
                <a:off x="4470869" y="824471"/>
                <a:ext cx="388858" cy="272415"/>
              </a:xfrm>
              <a:prstGeom prst="roundRect">
                <a:avLst/>
              </a:prstGeom>
              <a:solidFill>
                <a:schemeClr val="accent5">
                  <a:lumMod val="60000"/>
                  <a:lumOff val="40000"/>
                </a:schemeClr>
              </a:solidFill>
            </p:spPr>
            <p:txBody>
              <a:bodyPr wrap="none" rtlCol="0">
                <a:spAutoFit/>
              </a:bodyPr>
              <a:lstStyle>
                <a:defPPr>
                  <a:defRPr lang="en-US"/>
                </a:defPPr>
                <a:lvl1pPr>
                  <a:defRPr sz="3200">
                    <a:solidFill>
                      <a:schemeClr val="tx1">
                        <a:lumMod val="75000"/>
                        <a:lumOff val="25000"/>
                      </a:schemeClr>
                    </a:solidFill>
                  </a:defRPr>
                </a:lvl1pPr>
              </a:lstStyle>
              <a:p>
                <a:r>
                  <a:rPr lang="en-US" sz="1000" b="1"/>
                  <a:t>API</a:t>
                </a:r>
              </a:p>
            </p:txBody>
          </p:sp>
          <p:pic>
            <p:nvPicPr>
              <p:cNvPr id="30" name="Picture 2" descr="Google Cloud Managed Cloud Services">
                <a:extLst>
                  <a:ext uri="{FF2B5EF4-FFF2-40B4-BE49-F238E27FC236}">
                    <a16:creationId xmlns:a16="http://schemas.microsoft.com/office/drawing/2014/main" id="{76BFDF52-7D49-A207-1017-5415DF2A0EA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996" t="9756" r="26850" b="11314"/>
              <a:stretch/>
            </p:blipFill>
            <p:spPr bwMode="auto">
              <a:xfrm>
                <a:off x="3448274" y="1157129"/>
                <a:ext cx="425616" cy="409420"/>
              </a:xfrm>
              <a:prstGeom prst="roundRect">
                <a:avLst/>
              </a:prstGeom>
              <a:noFill/>
            </p:spPr>
          </p:pic>
          <p:sp>
            <p:nvSpPr>
              <p:cNvPr id="31" name="TextBox 30">
                <a:extLst>
                  <a:ext uri="{FF2B5EF4-FFF2-40B4-BE49-F238E27FC236}">
                    <a16:creationId xmlns:a16="http://schemas.microsoft.com/office/drawing/2014/main" id="{6823F215-D21B-B67C-2D52-97ABDEED9DE4}"/>
                  </a:ext>
                </a:extLst>
              </p:cNvPr>
              <p:cNvSpPr txBox="1"/>
              <p:nvPr/>
            </p:nvSpPr>
            <p:spPr>
              <a:xfrm>
                <a:off x="1391471" y="5648075"/>
                <a:ext cx="1853392" cy="442674"/>
              </a:xfrm>
              <a:prstGeom prst="roundRect">
                <a:avLst/>
              </a:prstGeom>
              <a:solidFill>
                <a:schemeClr val="tx2">
                  <a:lumMod val="20000"/>
                  <a:lumOff val="80000"/>
                </a:schemeClr>
              </a:solidFill>
              <a:ln>
                <a:noFill/>
              </a:ln>
            </p:spPr>
            <p:txBody>
              <a:bodyPr wrap="square" rtlCol="0">
                <a:spAutoFit/>
              </a:bodyPr>
              <a:lstStyle>
                <a:defPPr>
                  <a:defRPr lang="en-US"/>
                </a:defPPr>
                <a:lvl1pPr>
                  <a:defRPr sz="1000">
                    <a:solidFill>
                      <a:schemeClr val="tx1">
                        <a:lumMod val="95000"/>
                        <a:lumOff val="5000"/>
                      </a:schemeClr>
                    </a:solidFill>
                  </a:defRPr>
                </a:lvl1pPr>
              </a:lstStyle>
              <a:p>
                <a:r>
                  <a:rPr lang="en-US"/>
                  <a:t>Data query and ETL pipeline cost</a:t>
                </a:r>
              </a:p>
            </p:txBody>
          </p:sp>
          <p:pic>
            <p:nvPicPr>
              <p:cNvPr id="8" name="Picture 7" descr="Google just made a very subtle change to its Play Store logo ...">
                <a:extLst>
                  <a:ext uri="{FF2B5EF4-FFF2-40B4-BE49-F238E27FC236}">
                    <a16:creationId xmlns:a16="http://schemas.microsoft.com/office/drawing/2014/main" id="{D69156E2-2CBE-A030-4B12-D5FC2CA95EA6}"/>
                  </a:ext>
                </a:extLst>
              </p:cNvPr>
              <p:cNvPicPr>
                <a:picLocks noChangeAspect="1"/>
              </p:cNvPicPr>
              <p:nvPr/>
            </p:nvPicPr>
            <p:blipFill>
              <a:blip r:embed="rId8"/>
              <a:stretch>
                <a:fillRect/>
              </a:stretch>
            </p:blipFill>
            <p:spPr>
              <a:xfrm>
                <a:off x="1396346" y="1268044"/>
                <a:ext cx="306525" cy="312038"/>
              </a:xfrm>
              <a:prstGeom prst="roundRect">
                <a:avLst/>
              </a:prstGeom>
              <a:noFill/>
            </p:spPr>
          </p:pic>
          <p:sp>
            <p:nvSpPr>
              <p:cNvPr id="32" name="TextBox 31">
                <a:extLst>
                  <a:ext uri="{FF2B5EF4-FFF2-40B4-BE49-F238E27FC236}">
                    <a16:creationId xmlns:a16="http://schemas.microsoft.com/office/drawing/2014/main" id="{13AB6381-3AC9-657C-BDF3-991853AE90E8}"/>
                  </a:ext>
                </a:extLst>
              </p:cNvPr>
              <p:cNvSpPr txBox="1"/>
              <p:nvPr/>
            </p:nvSpPr>
            <p:spPr>
              <a:xfrm>
                <a:off x="9340332" y="796889"/>
                <a:ext cx="1413272" cy="277016"/>
              </a:xfrm>
              <a:prstGeom prst="roundRect">
                <a:avLst/>
              </a:prstGeom>
              <a:solidFill>
                <a:schemeClr val="accent5">
                  <a:lumMod val="75000"/>
                </a:schemeClr>
              </a:solidFill>
            </p:spPr>
            <p:txBody>
              <a:bodyPr wrap="square" rtlCol="0">
                <a:spAutoFit/>
              </a:bodyPr>
              <a:lstStyle>
                <a:defPPr>
                  <a:defRPr lang="en-US"/>
                </a:defPPr>
                <a:lvl1pPr>
                  <a:defRPr sz="3200">
                    <a:solidFill>
                      <a:schemeClr val="tx1">
                        <a:lumMod val="75000"/>
                        <a:lumOff val="25000"/>
                      </a:schemeClr>
                    </a:solidFill>
                  </a:defRPr>
                </a:lvl1pPr>
              </a:lstStyle>
              <a:p>
                <a:pPr algn="ctr"/>
                <a:r>
                  <a:rPr lang="en-US" sz="1000" b="1">
                    <a:solidFill>
                      <a:schemeClr val="bg1"/>
                    </a:solidFill>
                  </a:rPr>
                  <a:t>App Developers</a:t>
                </a:r>
              </a:p>
            </p:txBody>
          </p:sp>
        </p:grpSp>
        <p:sp>
          <p:nvSpPr>
            <p:cNvPr id="6" name="TextBox 5">
              <a:extLst>
                <a:ext uri="{FF2B5EF4-FFF2-40B4-BE49-F238E27FC236}">
                  <a16:creationId xmlns:a16="http://schemas.microsoft.com/office/drawing/2014/main" id="{C5956ABA-004F-B151-AF43-D5EBD7321883}"/>
                </a:ext>
              </a:extLst>
            </p:cNvPr>
            <p:cNvSpPr txBox="1"/>
            <p:nvPr/>
          </p:nvSpPr>
          <p:spPr>
            <a:xfrm>
              <a:off x="2306182" y="1811431"/>
              <a:ext cx="636369" cy="272415"/>
            </a:xfrm>
            <a:prstGeom prst="roundRect">
              <a:avLst/>
            </a:prstGeom>
            <a:solidFill>
              <a:schemeClr val="accent5">
                <a:lumMod val="60000"/>
                <a:lumOff val="40000"/>
              </a:schemeClr>
            </a:solidFill>
          </p:spPr>
          <p:txBody>
            <a:bodyPr wrap="none" rtlCol="0">
              <a:spAutoFit/>
            </a:bodyPr>
            <a:lstStyle>
              <a:defPPr>
                <a:defRPr lang="en-US"/>
              </a:defPPr>
              <a:lvl1pPr>
                <a:defRPr sz="3200">
                  <a:solidFill>
                    <a:schemeClr val="tx1">
                      <a:lumMod val="75000"/>
                      <a:lumOff val="25000"/>
                    </a:schemeClr>
                  </a:solidFill>
                </a:defRPr>
              </a:lvl1pPr>
            </a:lstStyle>
            <a:p>
              <a:r>
                <a:rPr lang="en-US" sz="1000" b="1" err="1"/>
                <a:t>PySpark</a:t>
              </a:r>
              <a:endParaRPr lang="en-US" sz="1000" b="1"/>
            </a:p>
          </p:txBody>
        </p:sp>
        <p:sp>
          <p:nvSpPr>
            <p:cNvPr id="2" name="TextBox 1">
              <a:extLst>
                <a:ext uri="{FF2B5EF4-FFF2-40B4-BE49-F238E27FC236}">
                  <a16:creationId xmlns:a16="http://schemas.microsoft.com/office/drawing/2014/main" id="{DCEC8FB8-B6FC-DAA2-A2A7-C53BA49F1121}"/>
                </a:ext>
              </a:extLst>
            </p:cNvPr>
            <p:cNvSpPr txBox="1"/>
            <p:nvPr/>
          </p:nvSpPr>
          <p:spPr>
            <a:xfrm>
              <a:off x="237067" y="2518788"/>
              <a:ext cx="1681835" cy="280928"/>
            </a:xfrm>
            <a:prstGeom prst="roundRect">
              <a:avLst/>
            </a:prstGeom>
            <a:solidFill>
              <a:schemeClr val="accent5">
                <a:lumMod val="40000"/>
                <a:lumOff val="60000"/>
              </a:schemeClr>
            </a:solidFill>
          </p:spPr>
          <p:txBody>
            <a:bodyPr wrap="square" rtlCol="0">
              <a:spAutoFit/>
            </a:bodyPr>
            <a:lstStyle>
              <a:defPPr>
                <a:defRPr lang="en-US"/>
              </a:defPPr>
              <a:lvl1pPr>
                <a:defRPr sz="3200">
                  <a:solidFill>
                    <a:schemeClr val="tx1">
                      <a:lumMod val="75000"/>
                      <a:lumOff val="25000"/>
                    </a:schemeClr>
                  </a:solidFill>
                </a:defRPr>
              </a:lvl1pPr>
            </a:lstStyle>
            <a:p>
              <a:r>
                <a:rPr lang="en-US" sz="1000" b="1">
                  <a:solidFill>
                    <a:schemeClr val="bg2">
                      <a:lumMod val="10000"/>
                    </a:schemeClr>
                  </a:solidFill>
                </a:rPr>
                <a:t>User Reviews Data</a:t>
              </a:r>
              <a:endParaRPr lang="en-SG" sz="1000" b="1">
                <a:solidFill>
                  <a:schemeClr val="bg2">
                    <a:lumMod val="10000"/>
                  </a:schemeClr>
                </a:solidFill>
              </a:endParaRPr>
            </a:p>
          </p:txBody>
        </p:sp>
        <p:sp>
          <p:nvSpPr>
            <p:cNvPr id="3" name="TextBox 2">
              <a:extLst>
                <a:ext uri="{FF2B5EF4-FFF2-40B4-BE49-F238E27FC236}">
                  <a16:creationId xmlns:a16="http://schemas.microsoft.com/office/drawing/2014/main" id="{A186A67E-770D-1B1F-7AD8-7A898ABE2DB1}"/>
                </a:ext>
              </a:extLst>
            </p:cNvPr>
            <p:cNvSpPr txBox="1"/>
            <p:nvPr/>
          </p:nvSpPr>
          <p:spPr>
            <a:xfrm>
              <a:off x="3023955" y="1947639"/>
              <a:ext cx="755380" cy="272415"/>
            </a:xfrm>
            <a:prstGeom prst="roundRect">
              <a:avLst/>
            </a:prstGeom>
            <a:solidFill>
              <a:schemeClr val="accent5">
                <a:lumMod val="60000"/>
                <a:lumOff val="40000"/>
              </a:schemeClr>
            </a:solidFill>
          </p:spPr>
          <p:txBody>
            <a:bodyPr wrap="square" rtlCol="0">
              <a:spAutoFit/>
            </a:bodyPr>
            <a:lstStyle>
              <a:defPPr>
                <a:defRPr lang="en-US"/>
              </a:defPPr>
              <a:lvl1pPr>
                <a:defRPr sz="3200">
                  <a:solidFill>
                    <a:schemeClr val="tx1">
                      <a:lumMod val="75000"/>
                      <a:lumOff val="25000"/>
                    </a:schemeClr>
                  </a:solidFill>
                </a:defRPr>
              </a:lvl1pPr>
            </a:lstStyle>
            <a:p>
              <a:r>
                <a:rPr lang="en-US" sz="1000" b="1"/>
                <a:t>GitHub</a:t>
              </a:r>
            </a:p>
          </p:txBody>
        </p:sp>
        <p:sp>
          <p:nvSpPr>
            <p:cNvPr id="23" name="TextBox 22">
              <a:extLst>
                <a:ext uri="{FF2B5EF4-FFF2-40B4-BE49-F238E27FC236}">
                  <a16:creationId xmlns:a16="http://schemas.microsoft.com/office/drawing/2014/main" id="{8C4BBDC3-143A-E1F0-648A-72A31264F99B}"/>
                </a:ext>
              </a:extLst>
            </p:cNvPr>
            <p:cNvSpPr txBox="1"/>
            <p:nvPr/>
          </p:nvSpPr>
          <p:spPr>
            <a:xfrm>
              <a:off x="308987" y="6209989"/>
              <a:ext cx="1853392" cy="442674"/>
            </a:xfrm>
            <a:prstGeom prst="roundRect">
              <a:avLst/>
            </a:prstGeom>
            <a:solidFill>
              <a:schemeClr val="tx2">
                <a:lumMod val="20000"/>
                <a:lumOff val="80000"/>
              </a:schemeClr>
            </a:solidFill>
            <a:ln>
              <a:noFill/>
            </a:ln>
          </p:spPr>
          <p:txBody>
            <a:bodyPr wrap="square" rtlCol="0">
              <a:spAutoFit/>
            </a:bodyPr>
            <a:lstStyle>
              <a:defPPr>
                <a:defRPr lang="en-US"/>
              </a:defPPr>
              <a:lvl1pPr>
                <a:defRPr sz="1000">
                  <a:solidFill>
                    <a:schemeClr val="tx1">
                      <a:lumMod val="95000"/>
                      <a:lumOff val="5000"/>
                    </a:schemeClr>
                  </a:solidFill>
                </a:defRPr>
              </a:lvl1pPr>
            </a:lstStyle>
            <a:p>
              <a:r>
                <a:rPr lang="en-US"/>
                <a:t>Google Cloud Infrastructure cost</a:t>
              </a:r>
            </a:p>
          </p:txBody>
        </p:sp>
      </p:grpSp>
    </p:spTree>
    <p:extLst>
      <p:ext uri="{BB962C8B-B14F-4D97-AF65-F5344CB8AC3E}">
        <p14:creationId xmlns:p14="http://schemas.microsoft.com/office/powerpoint/2010/main" val="27026979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8E9AD71-AAD1-98E0-68F9-D5E5CC074F1C}"/>
              </a:ext>
            </a:extLst>
          </p:cNvPr>
          <p:cNvSpPr/>
          <p:nvPr/>
        </p:nvSpPr>
        <p:spPr>
          <a:xfrm rot="2700000">
            <a:off x="1137024" y="2945740"/>
            <a:ext cx="966520" cy="96652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D3FE9D95-BA88-BCE5-6923-91DEA2EB99FF}"/>
              </a:ext>
            </a:extLst>
          </p:cNvPr>
          <p:cNvSpPr txBox="1"/>
          <p:nvPr/>
        </p:nvSpPr>
        <p:spPr>
          <a:xfrm>
            <a:off x="2445666" y="3028889"/>
            <a:ext cx="3214150" cy="892552"/>
          </a:xfrm>
          <a:prstGeom prst="rect">
            <a:avLst/>
          </a:prstGeom>
          <a:noFill/>
        </p:spPr>
        <p:txBody>
          <a:bodyPr wrap="none" rtlCol="0">
            <a:spAutoFit/>
          </a:bodyPr>
          <a:lstStyle/>
          <a:p>
            <a:r>
              <a:rPr lang="en-US" sz="3200">
                <a:solidFill>
                  <a:schemeClr val="tx1">
                    <a:lumMod val="75000"/>
                    <a:lumOff val="25000"/>
                  </a:schemeClr>
                </a:solidFill>
              </a:rPr>
              <a:t>Project</a:t>
            </a:r>
          </a:p>
          <a:p>
            <a:r>
              <a:rPr lang="en-US" sz="2000" i="1">
                <a:solidFill>
                  <a:schemeClr val="tx1">
                    <a:lumMod val="50000"/>
                    <a:lumOff val="50000"/>
                  </a:schemeClr>
                </a:solidFill>
              </a:rPr>
              <a:t>Stages and Data Architecture</a:t>
            </a:r>
          </a:p>
        </p:txBody>
      </p:sp>
      <p:sp>
        <p:nvSpPr>
          <p:cNvPr id="2" name="Slide Number Placeholder 1">
            <a:extLst>
              <a:ext uri="{FF2B5EF4-FFF2-40B4-BE49-F238E27FC236}">
                <a16:creationId xmlns:a16="http://schemas.microsoft.com/office/drawing/2014/main" id="{67266221-3446-8F7D-DF77-4F0A0CB3D46D}"/>
              </a:ext>
            </a:extLst>
          </p:cNvPr>
          <p:cNvSpPr>
            <a:spLocks noGrp="1"/>
          </p:cNvSpPr>
          <p:nvPr>
            <p:ph type="sldNum" sz="quarter" idx="12"/>
          </p:nvPr>
        </p:nvSpPr>
        <p:spPr/>
        <p:txBody>
          <a:bodyPr/>
          <a:lstStyle/>
          <a:p>
            <a:fld id="{12BE2F63-B7EF-4841-ABD0-0804B0ABBEFB}" type="slidenum">
              <a:rPr lang="en-SG" smtClean="0"/>
              <a:t>9</a:t>
            </a:fld>
            <a:endParaRPr lang="en-SG"/>
          </a:p>
        </p:txBody>
      </p:sp>
    </p:spTree>
    <p:extLst>
      <p:ext uri="{BB962C8B-B14F-4D97-AF65-F5344CB8AC3E}">
        <p14:creationId xmlns:p14="http://schemas.microsoft.com/office/powerpoint/2010/main" val="5409508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41d8544-fc6a-4968-a72e-78785fb1dbcd" xsi:nil="true"/>
    <lcf76f155ced4ddcb4097134ff3c332f xmlns="61288a73-017c-497c-8980-701eb154e27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8B4AEB58B59024D8F00B723ACC0060E" ma:contentTypeVersion="14" ma:contentTypeDescription="Create a new document." ma:contentTypeScope="" ma:versionID="443eed450b2e66b42541b9493e25c7c7">
  <xsd:schema xmlns:xsd="http://www.w3.org/2001/XMLSchema" xmlns:xs="http://www.w3.org/2001/XMLSchema" xmlns:p="http://schemas.microsoft.com/office/2006/metadata/properties" xmlns:ns2="61288a73-017c-497c-8980-701eb154e271" xmlns:ns3="941d8544-fc6a-4968-a72e-78785fb1dbcd" targetNamespace="http://schemas.microsoft.com/office/2006/metadata/properties" ma:root="true" ma:fieldsID="3ceb065ecaa30030e06d1c78188dd59f" ns2:_="" ns3:_="">
    <xsd:import namespace="61288a73-017c-497c-8980-701eb154e271"/>
    <xsd:import namespace="941d8544-fc6a-4968-a72e-78785fb1dbc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88a73-017c-497c-8980-701eb154e2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0cca7581-5256-458a-b218-643d9525617e"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41d8544-fc6a-4968-a72e-78785fb1dbcd"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f47ac883-7580-4888-94bb-52c5b9c55244}" ma:internalName="TaxCatchAll" ma:showField="CatchAllData" ma:web="941d8544-fc6a-4968-a72e-78785fb1dbcd">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58144A-FC71-4F41-8944-1700EF300C02}">
  <ds:schemaRefs>
    <ds:schemaRef ds:uri="http://purl.org/dc/elements/1.1/"/>
    <ds:schemaRef ds:uri="http://schemas.microsoft.com/office/2006/documentManagement/types"/>
    <ds:schemaRef ds:uri="http://purl.org/dc/dcmitype/"/>
    <ds:schemaRef ds:uri="http://schemas.openxmlformats.org/package/2006/metadata/core-properties"/>
    <ds:schemaRef ds:uri="61288a73-017c-497c-8980-701eb154e271"/>
    <ds:schemaRef ds:uri="http://www.w3.org/XML/1998/namespace"/>
    <ds:schemaRef ds:uri="http://schemas.microsoft.com/office/infopath/2007/PartnerControls"/>
    <ds:schemaRef ds:uri="941d8544-fc6a-4968-a72e-78785fb1dbcd"/>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5D397E3F-1BC9-4A30-A99A-A6399816112E}">
  <ds:schemaRefs>
    <ds:schemaRef ds:uri="http://schemas.microsoft.com/sharepoint/v3/contenttype/forms"/>
  </ds:schemaRefs>
</ds:datastoreItem>
</file>

<file path=customXml/itemProps3.xml><?xml version="1.0" encoding="utf-8"?>
<ds:datastoreItem xmlns:ds="http://schemas.openxmlformats.org/officeDocument/2006/customXml" ds:itemID="{2747FDF6-C1CE-4390-9734-80631C69FE1C}">
  <ds:schemaRefs>
    <ds:schemaRef ds:uri="61288a73-017c-497c-8980-701eb154e271"/>
    <ds:schemaRef ds:uri="941d8544-fc6a-4968-a72e-78785fb1db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170</TotalTime>
  <Words>4884</Words>
  <Application>Microsoft Office PowerPoint</Application>
  <PresentationFormat>Widescreen</PresentationFormat>
  <Paragraphs>1111</Paragraphs>
  <Slides>60</Slides>
  <Notes>28</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 repository structure</vt:lpstr>
      <vt:lpstr>Yml files</vt:lpstr>
      <vt:lpstr>Main.py</vt:lpstr>
      <vt:lpstr>Data Ingestion</vt:lpstr>
      <vt:lpstr>Data Wrangling</vt:lpstr>
      <vt:lpstr>ML modelling</vt:lpstr>
      <vt:lpstr>Overall Architecture Summary</vt:lpstr>
      <vt:lpstr>PowerPoint Presentation</vt:lpstr>
      <vt:lpstr>Project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Dashboard Overview: Insights into App Market Trends and Strategies</vt:lpstr>
      <vt:lpstr>Trend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vt:lpstr>
      <vt:lpstr>Challenges: Pre-Data collection</vt:lpstr>
      <vt:lpstr>Challenges: Post Data collection</vt:lpstr>
      <vt:lpstr>Challenges: Cost of Data Acquisition</vt:lpstr>
      <vt:lpstr>Time Management</vt:lpstr>
      <vt:lpstr>Future Improvement Areas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lew</dc:creator>
  <cp:lastModifiedBy>Mei Chi Ang</cp:lastModifiedBy>
  <cp:revision>38</cp:revision>
  <dcterms:created xsi:type="dcterms:W3CDTF">2024-02-05T13:28:42Z</dcterms:created>
  <dcterms:modified xsi:type="dcterms:W3CDTF">2024-05-05T02:50:30Z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0x010100A8B4AEB58B59024D8F00B723ACC0060E</vt:lpwstr>
  </property>
  <property fmtid="{D5CDD505-2E9C-101B-9397-08002B2CF9AE}" pid="3" name="MediaServiceImageTags">
    <vt:lpwstr/>
  </property>
</Properties>
</file>